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9" r:id="rId4"/>
  </p:sldIdLst>
  <p:sldSz cx="9906000" cy="6858000" type="A4"/>
  <p:notesSz cx="6797675" cy="9926638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A842"/>
    <a:srgbClr val="68A142"/>
    <a:srgbClr val="00994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/>
    <p:restoredTop sz="94486"/>
  </p:normalViewPr>
  <p:slideViewPr>
    <p:cSldViewPr snapToGrid="0" snapToObjects="1">
      <p:cViewPr varScale="1">
        <p:scale>
          <a:sx n="103" d="100"/>
          <a:sy n="103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7"/>
          </a:xfrm>
          <a:prstGeom prst="rect">
            <a:avLst/>
          </a:prstGeom>
        </p:spPr>
        <p:txBody>
          <a:bodyPr vert="horz" lIns="91004" tIns="45502" rIns="91004" bIns="455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7"/>
          </a:xfrm>
          <a:prstGeom prst="rect">
            <a:avLst/>
          </a:prstGeom>
        </p:spPr>
        <p:txBody>
          <a:bodyPr vert="horz" lIns="91004" tIns="45502" rIns="91004" bIns="45502" rtlCol="0"/>
          <a:lstStyle>
            <a:lvl1pPr algn="r">
              <a:defRPr sz="1200"/>
            </a:lvl1pPr>
          </a:lstStyle>
          <a:p>
            <a:fld id="{9724C1B4-4317-E243-B2DE-9190B821B4B7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4" tIns="45502" rIns="91004" bIns="455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004" tIns="45502" rIns="91004" bIns="455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8056"/>
          </a:xfrm>
          <a:prstGeom prst="rect">
            <a:avLst/>
          </a:prstGeom>
        </p:spPr>
        <p:txBody>
          <a:bodyPr vert="horz" lIns="91004" tIns="45502" rIns="91004" bIns="455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60" cy="498056"/>
          </a:xfrm>
          <a:prstGeom prst="rect">
            <a:avLst/>
          </a:prstGeom>
        </p:spPr>
        <p:txBody>
          <a:bodyPr vert="horz" lIns="91004" tIns="45502" rIns="91004" bIns="45502" rtlCol="0" anchor="b"/>
          <a:lstStyle>
            <a:lvl1pPr algn="r">
              <a:defRPr sz="1200"/>
            </a:lvl1pPr>
          </a:lstStyle>
          <a:p>
            <a:fld id="{4557FF25-5858-6747-9DC1-EB1D3040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2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FF25-5858-6747-9DC1-EB1D304008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7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FF25-5858-6747-9DC1-EB1D304008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6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7FF25-5858-6747-9DC1-EB1D304008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2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1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9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3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9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5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0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6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3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6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8E82-AF7F-AF43-809B-7C4232D89B2F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7F5A-8762-7544-816B-E62C4C22C74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88E60D3-6F97-2B4B-A101-D743EA819C0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CF1C69-D803-2A4B-9875-8013E4B29AEC}"/>
              </a:ext>
            </a:extLst>
          </p:cNvPr>
          <p:cNvSpPr txBox="1"/>
          <p:nvPr/>
        </p:nvSpPr>
        <p:spPr>
          <a:xfrm>
            <a:off x="4422134" y="813663"/>
            <a:ext cx="2199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9A842"/>
                </a:solidFill>
                <a:latin typeface="Century Gothic" panose="020B0502020202020204" pitchFamily="34" charset="0"/>
              </a:rPr>
              <a:t>WEEK ONE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0673266-6F46-C64B-8981-ACE47A46F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808716"/>
              </p:ext>
            </p:extLst>
          </p:nvPr>
        </p:nvGraphicFramePr>
        <p:xfrm>
          <a:off x="1700213" y="1585164"/>
          <a:ext cx="7550943" cy="473967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04454">
                  <a:extLst>
                    <a:ext uri="{9D8B030D-6E8A-4147-A177-3AD203B41FA5}">
                      <a16:colId xmlns:a16="http://schemas.microsoft.com/office/drawing/2014/main" xmlns="" val="2646417641"/>
                    </a:ext>
                  </a:extLst>
                </a:gridCol>
                <a:gridCol w="1504454">
                  <a:extLst>
                    <a:ext uri="{9D8B030D-6E8A-4147-A177-3AD203B41FA5}">
                      <a16:colId xmlns:a16="http://schemas.microsoft.com/office/drawing/2014/main" xmlns="" val="2432687666"/>
                    </a:ext>
                  </a:extLst>
                </a:gridCol>
                <a:gridCol w="1504454">
                  <a:extLst>
                    <a:ext uri="{9D8B030D-6E8A-4147-A177-3AD203B41FA5}">
                      <a16:colId xmlns:a16="http://schemas.microsoft.com/office/drawing/2014/main" xmlns="" val="3533380558"/>
                    </a:ext>
                  </a:extLst>
                </a:gridCol>
                <a:gridCol w="1504454">
                  <a:extLst>
                    <a:ext uri="{9D8B030D-6E8A-4147-A177-3AD203B41FA5}">
                      <a16:colId xmlns:a16="http://schemas.microsoft.com/office/drawing/2014/main" xmlns="" val="3706540069"/>
                    </a:ext>
                  </a:extLst>
                </a:gridCol>
                <a:gridCol w="1533127">
                  <a:extLst>
                    <a:ext uri="{9D8B030D-6E8A-4147-A177-3AD203B41FA5}">
                      <a16:colId xmlns:a16="http://schemas.microsoft.com/office/drawing/2014/main" xmlns="" val="158774476"/>
                    </a:ext>
                  </a:extLst>
                </a:gridCol>
              </a:tblGrid>
              <a:tr h="1879555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Pasta 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Pomodoro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err="1">
                          <a:solidFill>
                            <a:srgbClr val="46352C"/>
                          </a:solidFill>
                          <a:effectLst/>
                          <a:latin typeface="Century Gothic" panose="020B0502020202020204" pitchFamily="34" charset="0"/>
                          <a:cs typeface="Helvetica" panose="020B0604020202020204" pitchFamily="34" charset="0"/>
                        </a:rPr>
                        <a:t>Wholewheat</a:t>
                      </a:r>
                      <a:r>
                        <a:rPr lang="en-GB" sz="1200" b="0" i="0" u="none" strike="noStrike" dirty="0">
                          <a:solidFill>
                            <a:srgbClr val="46352C"/>
                          </a:solidFill>
                          <a:effectLst/>
                          <a:latin typeface="Century Gothic" panose="020B0502020202020204" pitchFamily="34" charset="0"/>
                          <a:cs typeface="Helvetica" panose="020B0604020202020204" pitchFamily="34" charset="0"/>
                        </a:rPr>
                        <a:t> penne with the ultimate roasted tomato sauce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Day </a:t>
                      </a:r>
                      <a:b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Breakfast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Grilled sausage, tomato, egg, hash brown, beans &amp; wholemeal toast</a:t>
                      </a:r>
                      <a:endParaRPr lang="en-GB" sz="11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Roast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Beef</a:t>
                      </a:r>
                      <a:endParaRPr lang="en-GB" sz="11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Served with m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ash </a:t>
                      </a:r>
                      <a:b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&amp; seasonal vegetables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or in a giant Yorkshire wrap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350" b="1" u="none" strike="noStrike" dirty="0">
                          <a:effectLst/>
                          <a:latin typeface="Century Gothic" panose="020B0502020202020204" pitchFamily="34" charset="0"/>
                        </a:rPr>
                        <a:t>Chicken </a:t>
                      </a:r>
                      <a:br>
                        <a:rPr lang="en-GB" sz="135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35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Makhani</a:t>
                      </a:r>
                      <a:endParaRPr lang="en-GB" sz="135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Marinated chicken thigh pieces in a buttery curry sauce with spiced rice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Fish &amp;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Chips</a:t>
                      </a:r>
                      <a:endParaRPr lang="en-GB" sz="140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Fiery battered fish fillet with chips </a:t>
                      </a:r>
                      <a:b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n-GB" sz="1200" i="0" u="none" strike="noStrike" dirty="0" err="1">
                          <a:effectLst/>
                          <a:latin typeface="Century Gothic" panose="020B0502020202020204" pitchFamily="34" charset="0"/>
                        </a:rPr>
                        <a:t>crushy</a:t>
                      </a: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 peas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52256336"/>
                  </a:ext>
                </a:extLst>
              </a:tr>
              <a:tr h="1343025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Quorn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Meatballs</a:t>
                      </a:r>
                      <a:endParaRPr lang="en-GB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Spicy tomato </a:t>
                      </a:r>
                      <a:r>
                        <a:rPr lang="en-GB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ragu</a:t>
                      </a: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 with </a:t>
                      </a:r>
                      <a:r>
                        <a:rPr lang="en-GB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wholewheat</a:t>
                      </a: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 spaghetti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All Day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Breakfast</a:t>
                      </a:r>
                      <a:endParaRPr lang="en-GB" sz="12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Grilled veggie sausage, tomato, egg, hash brown, beans &amp;wholemeal toast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Quorn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Roast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With mash, seasonal vegetables, sage &amp; onion stuffing &amp; gravy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Cauli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Jalfrezi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Stir fried 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cauliflower with Persian spices 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&amp; dhal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BBQ Pulled Jackfruit Burrito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Louisiana style rice with jackfruit &amp; beans in a flour wrap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7677459"/>
                  </a:ext>
                </a:extLst>
              </a:tr>
              <a:tr h="341364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514076458"/>
                  </a:ext>
                </a:extLst>
              </a:tr>
              <a:tr h="550069">
                <a:tc gridSpan="5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GB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Our Hot Deli Range includes fresh dough pizzas, pasta &amp; noodle pots, filled jacket spuds &amp; panini, hot chicken wraps, wings &amp; dusted wedges.  We rotate our range throughout the week.</a:t>
                      </a:r>
                    </a:p>
                    <a:p>
                      <a:pPr algn="ctr" fontAlgn="t">
                        <a:lnSpc>
                          <a:spcPct val="100000"/>
                        </a:lnSpc>
                      </a:pPr>
                      <a:endParaRPr lang="en-GB" sz="105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210392908"/>
                  </a:ext>
                </a:extLst>
              </a:tr>
              <a:tr h="625664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Italian Crumble Cake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Winter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Sponge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Fruit-Tea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Loaf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New York Baked  Cheesecake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Giant Lemon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Cookie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361805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583E8D-88A0-43CC-B43C-470A5B236765}"/>
              </a:ext>
            </a:extLst>
          </p:cNvPr>
          <p:cNvSpPr txBox="1"/>
          <p:nvPr/>
        </p:nvSpPr>
        <p:spPr>
          <a:xfrm>
            <a:off x="3177633" y="6518080"/>
            <a:ext cx="4688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SERVED WITH SEASONAL VEGETABLES OR SALAD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AC72DCB-C224-0748-8606-626853933F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880" y="3105000"/>
            <a:ext cx="849814" cy="324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2C8F56D6-0BC8-47EA-8481-6AE5CC9B39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3315" y="4471933"/>
            <a:ext cx="332944" cy="29526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C03A812-63E7-46CE-9783-C844923D29DA}"/>
              </a:ext>
            </a:extLst>
          </p:cNvPr>
          <p:cNvSpPr txBox="1"/>
          <p:nvPr/>
        </p:nvSpPr>
        <p:spPr>
          <a:xfrm>
            <a:off x="3083182" y="320805"/>
            <a:ext cx="48777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425550">
              <a:spcBef>
                <a:spcPts val="240"/>
              </a:spcBef>
              <a:defRPr/>
            </a:pPr>
            <a:r>
              <a:rPr lang="en-GB" sz="1100" b="1" spc="15" dirty="0">
                <a:solidFill>
                  <a:schemeClr val="bg1"/>
                </a:solidFill>
                <a:latin typeface="Century Gothic"/>
                <a:cs typeface="Century Gothic"/>
              </a:rPr>
              <a:t>w/c 7th October, 28th October, 18th November, 9th December, 30th December, 20th January, 10th February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77E359D-5135-9D44-B7A1-54EBCBCB41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7879" y="4449420"/>
            <a:ext cx="332944" cy="29526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FC6B655-C3FF-2743-8A72-9FA9AECC6D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8261" y="3041792"/>
            <a:ext cx="384556" cy="38720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E9E20B3C-D898-6F47-BC84-887429C551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0351" y="2930926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43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83182" y="320805"/>
            <a:ext cx="4877764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425550">
              <a:spcBef>
                <a:spcPts val="240"/>
              </a:spcBef>
              <a:defRPr/>
            </a:pPr>
            <a:r>
              <a:rPr lang="en-GB" sz="1100" b="1" spc="15" dirty="0">
                <a:solidFill>
                  <a:schemeClr val="bg1"/>
                </a:solidFill>
                <a:latin typeface="Century Gothic"/>
                <a:cs typeface="Century Gothic"/>
              </a:rPr>
              <a:t>14th October, 4th November, 25th November, 16th December,</a:t>
            </a:r>
          </a:p>
          <a:p>
            <a:pPr lvl="0" algn="ctr" defTabSz="1425550">
              <a:spcBef>
                <a:spcPts val="240"/>
              </a:spcBef>
              <a:defRPr/>
            </a:pPr>
            <a:r>
              <a:rPr lang="en-GB" sz="1100" b="1" spc="15" dirty="0">
                <a:solidFill>
                  <a:schemeClr val="bg1"/>
                </a:solidFill>
                <a:latin typeface="Century Gothic"/>
                <a:cs typeface="Century Gothic"/>
              </a:rPr>
              <a:t>6th January, 27th January, 17th February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CF1C69-D803-2A4B-9875-8013E4B29AEC}"/>
              </a:ext>
            </a:extLst>
          </p:cNvPr>
          <p:cNvSpPr txBox="1"/>
          <p:nvPr/>
        </p:nvSpPr>
        <p:spPr>
          <a:xfrm>
            <a:off x="4422134" y="813663"/>
            <a:ext cx="2199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9A842"/>
                </a:solidFill>
                <a:latin typeface="Century Gothic" panose="020B0502020202020204" pitchFamily="34" charset="0"/>
              </a:rPr>
              <a:t>WEEK TWO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0673266-6F46-C64B-8981-ACE47A46F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673474"/>
              </p:ext>
            </p:extLst>
          </p:nvPr>
        </p:nvGraphicFramePr>
        <p:xfrm>
          <a:off x="1693069" y="1837559"/>
          <a:ext cx="7607715" cy="444309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21543">
                  <a:extLst>
                    <a:ext uri="{9D8B030D-6E8A-4147-A177-3AD203B41FA5}">
                      <a16:colId xmlns:a16="http://schemas.microsoft.com/office/drawing/2014/main" xmlns="" val="2646417641"/>
                    </a:ext>
                  </a:extLst>
                </a:gridCol>
                <a:gridCol w="1521543">
                  <a:extLst>
                    <a:ext uri="{9D8B030D-6E8A-4147-A177-3AD203B41FA5}">
                      <a16:colId xmlns:a16="http://schemas.microsoft.com/office/drawing/2014/main" xmlns="" val="2432687666"/>
                    </a:ext>
                  </a:extLst>
                </a:gridCol>
                <a:gridCol w="1521543">
                  <a:extLst>
                    <a:ext uri="{9D8B030D-6E8A-4147-A177-3AD203B41FA5}">
                      <a16:colId xmlns:a16="http://schemas.microsoft.com/office/drawing/2014/main" xmlns="" val="3533380558"/>
                    </a:ext>
                  </a:extLst>
                </a:gridCol>
                <a:gridCol w="1521543">
                  <a:extLst>
                    <a:ext uri="{9D8B030D-6E8A-4147-A177-3AD203B41FA5}">
                      <a16:colId xmlns:a16="http://schemas.microsoft.com/office/drawing/2014/main" xmlns="" val="3706540069"/>
                    </a:ext>
                  </a:extLst>
                </a:gridCol>
                <a:gridCol w="1521543">
                  <a:extLst>
                    <a:ext uri="{9D8B030D-6E8A-4147-A177-3AD203B41FA5}">
                      <a16:colId xmlns:a16="http://schemas.microsoft.com/office/drawing/2014/main" xmlns="" val="158774476"/>
                    </a:ext>
                  </a:extLst>
                </a:gridCol>
              </a:tblGrid>
              <a:tr h="1398560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Spinach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Calzone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Healthy fresh dough filled &amp; folded with spicy tomato sauce &amp; spinach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Beef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Lasagne</a:t>
                      </a:r>
                      <a:endParaRPr lang="en-GB" sz="14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Beef </a:t>
                      </a:r>
                      <a:r>
                        <a:rPr lang="en-GB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bolognese</a:t>
                      </a: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with pasta, cheese with garlic bread</a:t>
                      </a:r>
                      <a:endParaRPr lang="en-GB" sz="11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Sausage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&amp; Mash</a:t>
                      </a:r>
                      <a:endParaRPr lang="en-GB" sz="110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Pork sausage with m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ash &amp; seasonal vegetables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Shawarma</a:t>
                      </a:r>
                      <a:endParaRPr lang="en-GB" sz="11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Marinated chicken, &amp; pickled red cabbage in </a:t>
                      </a:r>
                      <a:r>
                        <a:rPr lang="en-GB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Khobez</a:t>
                      </a: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 with hummus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Fish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&amp; Chips</a:t>
                      </a:r>
                      <a:endParaRPr lang="en-GB" sz="140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Tempura battered fish fillet with chips </a:t>
                      </a:r>
                      <a:b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&amp; Katsu sauce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52256336"/>
                  </a:ext>
                </a:extLst>
              </a:tr>
              <a:tr h="1510002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6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Leek &amp; Mushroom Risotto</a:t>
                      </a:r>
                      <a:endParaRPr lang="en-GB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Classic risotto </a:t>
                      </a:r>
                      <a:b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served with green leaf salad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Veggie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Lasagne</a:t>
                      </a:r>
                      <a:endParaRPr lang="en-GB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Roasted vegetables with pasta, cheese with garlic bread</a:t>
                      </a:r>
                    </a:p>
                    <a:p>
                      <a:pPr algn="ctr" fontAlgn="t"/>
                      <a:endParaRPr lang="en-GB" sz="12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Quorn Sausage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&amp; Mash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Quorn Sausage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with mash &amp;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Quorn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Fajita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Marinated Quorn with sliced vegetables, rice &amp; a wheat wrap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Tofu Drunken Noodles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Udon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noodles, broccoli &amp; sugar snap peas with Sriracha chilli sauce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7677459"/>
                  </a:ext>
                </a:extLst>
              </a:tr>
              <a:tr h="383092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2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07275889"/>
                  </a:ext>
                </a:extLst>
              </a:tr>
              <a:tr h="278536">
                <a:tc gridSpan="5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GB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Our Hot Deli Range includes fresh dough pizzas, pasta &amp; noodle pots, filled jacket spuds &amp; panini, hot chicken wraps, wings &amp; dusted wedges.  We rotate our range throughout the week.</a:t>
                      </a:r>
                    </a:p>
                    <a:p>
                      <a:pPr algn="ctr" fontAlgn="t">
                        <a:lnSpc>
                          <a:spcPct val="100000"/>
                        </a:lnSpc>
                      </a:pPr>
                      <a:endParaRPr lang="en-GB" sz="105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210392908"/>
                  </a:ext>
                </a:extLst>
              </a:tr>
              <a:tr h="625664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Tiramisu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Trifle Pot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Winter Fruit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 err="1">
                          <a:effectLst/>
                          <a:latin typeface="Century Gothic" panose="020B0502020202020204" pitchFamily="34" charset="0"/>
                        </a:rPr>
                        <a:t>Brulee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Apple &amp; Berry Crumble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Mexican Chocolate Pudding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Giant Ginger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Cookie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361805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583E8D-88A0-43CC-B43C-470A5B236765}"/>
              </a:ext>
            </a:extLst>
          </p:cNvPr>
          <p:cNvSpPr txBox="1"/>
          <p:nvPr/>
        </p:nvSpPr>
        <p:spPr>
          <a:xfrm>
            <a:off x="3177633" y="6518080"/>
            <a:ext cx="4688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SERVED WITH SEASONAL VEGETABLES OR SALAD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E780D43-F5F2-8244-87BF-6A268565BF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0372" y="4370484"/>
            <a:ext cx="515136" cy="51513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E56C447C-1C76-944D-9C11-761C2880EA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9912" y="2828996"/>
            <a:ext cx="504000" cy="504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C7F268FE-2ECD-EB4C-9685-15D89655E4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0196" y="2903147"/>
            <a:ext cx="370734" cy="39764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44CF714C-386D-B441-B4C5-E4D7A339E10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440" y="4370484"/>
            <a:ext cx="332944" cy="29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5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3CF1C69-D803-2A4B-9875-8013E4B29AEC}"/>
              </a:ext>
            </a:extLst>
          </p:cNvPr>
          <p:cNvSpPr txBox="1"/>
          <p:nvPr/>
        </p:nvSpPr>
        <p:spPr>
          <a:xfrm>
            <a:off x="4422134" y="813663"/>
            <a:ext cx="2199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E9A842"/>
                </a:solidFill>
                <a:latin typeface="Century Gothic" panose="020B0502020202020204" pitchFamily="34" charset="0"/>
              </a:rPr>
              <a:t>WEEK THREE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0673266-6F46-C64B-8981-ACE47A46F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37871"/>
              </p:ext>
            </p:extLst>
          </p:nvPr>
        </p:nvGraphicFramePr>
        <p:xfrm>
          <a:off x="1671638" y="1823491"/>
          <a:ext cx="7629150" cy="452111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525830">
                  <a:extLst>
                    <a:ext uri="{9D8B030D-6E8A-4147-A177-3AD203B41FA5}">
                      <a16:colId xmlns:a16="http://schemas.microsoft.com/office/drawing/2014/main" xmlns="" val="2646417641"/>
                    </a:ext>
                  </a:extLst>
                </a:gridCol>
                <a:gridCol w="1525830">
                  <a:extLst>
                    <a:ext uri="{9D8B030D-6E8A-4147-A177-3AD203B41FA5}">
                      <a16:colId xmlns:a16="http://schemas.microsoft.com/office/drawing/2014/main" xmlns="" val="2432687666"/>
                    </a:ext>
                  </a:extLst>
                </a:gridCol>
                <a:gridCol w="1525830">
                  <a:extLst>
                    <a:ext uri="{9D8B030D-6E8A-4147-A177-3AD203B41FA5}">
                      <a16:colId xmlns:a16="http://schemas.microsoft.com/office/drawing/2014/main" xmlns="" val="3533380558"/>
                    </a:ext>
                  </a:extLst>
                </a:gridCol>
                <a:gridCol w="1525830">
                  <a:extLst>
                    <a:ext uri="{9D8B030D-6E8A-4147-A177-3AD203B41FA5}">
                      <a16:colId xmlns:a16="http://schemas.microsoft.com/office/drawing/2014/main" xmlns="" val="3706540069"/>
                    </a:ext>
                  </a:extLst>
                </a:gridCol>
                <a:gridCol w="1525830">
                  <a:extLst>
                    <a:ext uri="{9D8B030D-6E8A-4147-A177-3AD203B41FA5}">
                      <a16:colId xmlns:a16="http://schemas.microsoft.com/office/drawing/2014/main" xmlns="" val="158774476"/>
                    </a:ext>
                  </a:extLst>
                </a:gridCol>
              </a:tblGrid>
              <a:tr h="1605509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Mac n </a:t>
                      </a:r>
                      <a:b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Cheese</a:t>
                      </a:r>
                    </a:p>
                    <a:p>
                      <a:pPr algn="ctr" fontAlgn="t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Baked cheesy pasta with a crunchy topping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Minced Beef </a:t>
                      </a:r>
                      <a:b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Pie</a:t>
                      </a:r>
                    </a:p>
                    <a:p>
                      <a:pPr algn="ctr" fontAlgn="t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Minced beef &amp; carrots with homemade shortcrust &amp; mash</a:t>
                      </a:r>
                      <a:endParaRPr lang="en-GB" sz="11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Roast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Chicken</a:t>
                      </a:r>
                      <a:endParaRPr lang="en-GB" sz="1100" b="1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With roasties, stuffing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&amp; seasonal vegetables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Philly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Dogs</a:t>
                      </a:r>
                      <a:endParaRPr lang="en-GB" sz="14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BBQ chicken </a:t>
                      </a:r>
                      <a:b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200" u="none" strike="noStrike" dirty="0">
                          <a:effectLst/>
                          <a:latin typeface="Century Gothic" panose="020B0502020202020204" pitchFamily="34" charset="0"/>
                        </a:rPr>
                        <a:t>sausage with Memphis slaw, gherkin &amp; American mustard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  <a:t/>
                      </a:r>
                      <a:br>
                        <a:rPr lang="en-GB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Fish &amp;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Chips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Crispy battered fish fillet with chips </a:t>
                      </a:r>
                      <a:b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200" i="0" u="none" strike="noStrike" dirty="0">
                          <a:effectLst/>
                          <a:latin typeface="Century Gothic" panose="020B0502020202020204" pitchFamily="34" charset="0"/>
                        </a:rPr>
                        <a:t>&amp; mushy peas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52256336"/>
                  </a:ext>
                </a:extLst>
              </a:tr>
              <a:tr h="1300162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Quorn 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Bolognese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Quorn mince with  vegetables &amp;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wholewheat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pasta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Sticky Onion &amp; Cheddar Quiche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Wholemeal pastry with a caramelised onion &amp; cheddar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Quorn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Roast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With roasties, stuffing, seasonal vegetables &amp; gravy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Vegan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Dogs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Loaded veggie hot dogs served with top sliced bun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Kimchi </a:t>
                      </a:r>
                      <a:b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Burger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Spicy chickpea burger with Kimchi &amp; avocado aquafaba mayo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57677459"/>
                  </a:ext>
                </a:extLst>
              </a:tr>
              <a:tr h="250032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20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27137070"/>
                  </a:ext>
                </a:extLst>
              </a:tr>
              <a:tr h="418716">
                <a:tc gridSpan="5"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en-GB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Our Hot Deli Range includes fresh dough pizzas, pasta &amp; noodle pots, filled jacket spuds &amp; panini, hot chicken wraps, wings &amp; dusted wedges.  We rotate our range throughout the week.</a:t>
                      </a:r>
                    </a:p>
                    <a:p>
                      <a:pPr algn="ctr" fontAlgn="t">
                        <a:lnSpc>
                          <a:spcPct val="100000"/>
                        </a:lnSpc>
                      </a:pPr>
                      <a:endParaRPr lang="en-GB" sz="10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210392908"/>
                  </a:ext>
                </a:extLst>
              </a:tr>
              <a:tr h="602186"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Lemon Drizzle Flapjack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Ginger Sponge with Custard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Chilled Rice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Pudding with Caramelised Pineapple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Vanilla &amp; Blueberry Blondie</a:t>
                      </a:r>
                    </a:p>
                    <a:p>
                      <a:pPr algn="ctr" fontAlgn="t">
                        <a:lnSpc>
                          <a:spcPts val="1240"/>
                        </a:lnSpc>
                      </a:pPr>
                      <a:endParaRPr lang="en-GB" sz="1400" b="1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40"/>
                        </a:lnSpc>
                      </a:pP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Giant Oat </a:t>
                      </a:r>
                      <a:b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400" b="1" u="none" strike="noStrike" dirty="0">
                          <a:effectLst/>
                          <a:latin typeface="Century Gothic" panose="020B0502020202020204" pitchFamily="34" charset="0"/>
                        </a:rPr>
                        <a:t>Cookie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3618059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B583E8D-88A0-43CC-B43C-470A5B236765}"/>
              </a:ext>
            </a:extLst>
          </p:cNvPr>
          <p:cNvSpPr txBox="1"/>
          <p:nvPr/>
        </p:nvSpPr>
        <p:spPr>
          <a:xfrm>
            <a:off x="3177633" y="6518080"/>
            <a:ext cx="4688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SERVED WITH SEASONAL VEGETABLES OR SALAD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AC72DCB-C224-0748-8606-626853933F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6257" y="4401298"/>
            <a:ext cx="849814" cy="32400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C03A812-63E7-46CE-9783-C844923D29DA}"/>
              </a:ext>
            </a:extLst>
          </p:cNvPr>
          <p:cNvSpPr txBox="1"/>
          <p:nvPr/>
        </p:nvSpPr>
        <p:spPr>
          <a:xfrm>
            <a:off x="3083182" y="320805"/>
            <a:ext cx="48777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425550">
              <a:spcBef>
                <a:spcPts val="240"/>
              </a:spcBef>
              <a:defRPr/>
            </a:pPr>
            <a:r>
              <a:rPr lang="en-GB" sz="1100" b="1" spc="15" dirty="0">
                <a:solidFill>
                  <a:schemeClr val="bg1"/>
                </a:solidFill>
                <a:latin typeface="Century Gothic"/>
                <a:cs typeface="Century Gothic"/>
              </a:rPr>
              <a:t>w/c 21st October, 11th November, 2nd December, 23rd December, 13th January, 3rd February, 24th February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4C8765FD-6EC8-6340-9770-7DA4B22DB8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3769" y="2946037"/>
            <a:ext cx="482963" cy="48296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D753948F-C112-2340-A08E-A156EB861B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8415" y="2946037"/>
            <a:ext cx="384556" cy="38720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FC3EA836-8D81-DD4C-880C-B1B28AFC60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8778" y="4401298"/>
            <a:ext cx="332944" cy="29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914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5XQ8HZCIIAVWNVP7QDECURD1YGCAHB" val="True"/>
  <p:tag name="5XQ8HZCIIAVWNVP7QDECURD1YGCAHB_5XQ8HZCIIAVWNVP7QDECURD1YGCAHB" val="{&#10;  &quot;$type&quot;: &quot;ProgressBar.Tag.TagContainer, Progress Bar for Microsoft PowerPoint&quot;,&#10;  &quot;ActiveColor&quot;: &quot;Crimson&quot;,&#10;  &quot;DisableFirstSlideChecked&quot;: false,&#10;  &quot;Bar&quot;: {&#10;    &quot;$type&quot;: &quot;ProgressBar.BuiltInPresentation.DottedBar, Progress Bar for Microsoft PowerPoint&quot;&#10;  },&#10;  &quot;InactiveColor&quot;: &quot;LightGray&quot;,&#10;  &quot;PositionOptions&quot;: {&#10;    &quot;$type&quot;: &quot;ProgressBar.Bar.PositionOptions, Progress Bar for Microsoft PowerPoint&quot;,&#10;    &quot;Bottom&quot;: {&#10;      &quot;$type&quot;: &quot;ProgressBar.Bar.Location, Progress Bar for Microsoft PowerPoint&quot;,&#10;      &quot;Available&quot;: true,&#10;      &quot;Selected&quot;: false&#10;    },&#10;    &quot;Left&quot;: {&#10;      &quot;$type&quot;: &quot;ProgressBar.Bar.Location, Progress Bar for Microsoft PowerPoint&quot;,&#10;      &quot;Available&quot;: true,&#10;      &quot;Selected&quot;: true&#10;    },&#10;    &quot;Right&quot;: {&#10;      &quot;$type&quot;: &quot;ProgressBar.Bar.Location, Progress Bar for Microsoft PowerPoint&quot;,&#10;      &quot;Available&quot;: true,&#10;      &quot;Selected&quot;: false&#10;    },&#10;    &quot;Top&quot;: {&#10;      &quot;$type&quot;: &quot;ProgressBar.Bar.Location, Progress Bar for Microsoft PowerPoint&quot;,&#10;      &quot;Available&quot;: true,&#10;      &quot;Selected&quot;: true&#10;    }&#10;  },&#10;  &quot;SizeSelectedItemIndex&quot;: 11,&#10;  &quot;ThemeSelectedItemIndex&quot;: 0&#10;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4300</TotalTime>
  <Words>355</Words>
  <Application>Microsoft Office PowerPoint</Application>
  <PresentationFormat>A4 Paper (210x297 mm)</PresentationFormat>
  <Paragraphs>129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Walton</dc:creator>
  <cp:lastModifiedBy>Mrs C Taylor</cp:lastModifiedBy>
  <cp:revision>247</cp:revision>
  <cp:lastPrinted>2019-07-09T16:28:58Z</cp:lastPrinted>
  <dcterms:created xsi:type="dcterms:W3CDTF">2016-10-13T18:36:08Z</dcterms:created>
  <dcterms:modified xsi:type="dcterms:W3CDTF">2019-09-16T11:29:01Z</dcterms:modified>
</cp:coreProperties>
</file>