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64" r:id="rId2"/>
    <p:sldId id="265" r:id="rId3"/>
    <p:sldId id="259" r:id="rId4"/>
    <p:sldId id="266" r:id="rId5"/>
    <p:sldId id="260" r:id="rId6"/>
    <p:sldId id="261" r:id="rId7"/>
    <p:sldId id="271" r:id="rId8"/>
    <p:sldId id="272" r:id="rId9"/>
    <p:sldId id="270" r:id="rId10"/>
    <p:sldId id="262" r:id="rId11"/>
    <p:sldId id="263" r:id="rId12"/>
    <p:sldId id="267" r:id="rId13"/>
    <p:sldId id="268" r:id="rId14"/>
    <p:sldId id="269" r:id="rId15"/>
    <p:sldId id="273" r:id="rId16"/>
    <p:sldId id="274" r:id="rId1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B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r>
              <a:rPr lang="en-US"/>
              <a:t>Bedford High School. London Trip 2014</a:t>
            </a:r>
            <a:endParaRPr lang="en-GB"/>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C99DA187-2D8A-47C4-91E5-A426341DD496}" type="datetime6">
              <a:rPr lang="en-GB" smtClean="0"/>
              <a:t>February 20</a:t>
            </a:fld>
            <a:endParaRPr lang="en-GB"/>
          </a:p>
        </p:txBody>
      </p:sp>
      <p:sp>
        <p:nvSpPr>
          <p:cNvPr id="4" name="Footer Placeholder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r>
              <a:rPr lang="en-US"/>
              <a:t>For any queries please contact the school on 01942 486 386</a:t>
            </a:r>
            <a:endParaRPr lang="en-GB"/>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8BC503B2-30C9-4391-86D3-C7D18DF909C6}" type="slidenum">
              <a:rPr lang="en-GB" smtClean="0"/>
              <a:t>‹#›</a:t>
            </a:fld>
            <a:endParaRPr lang="en-GB"/>
          </a:p>
        </p:txBody>
      </p:sp>
    </p:spTree>
    <p:extLst>
      <p:ext uri="{BB962C8B-B14F-4D97-AF65-F5344CB8AC3E}">
        <p14:creationId xmlns:p14="http://schemas.microsoft.com/office/powerpoint/2010/main" val="1132252327"/>
      </p:ext>
    </p:extLst>
  </p:cSld>
  <p:clrMap bg1="lt1" tx1="dk1" bg2="lt2" tx2="dk2" accent1="accent1" accent2="accent2" accent3="accent3" accent4="accent4" accent5="accent5" accent6="accent6" hlink="hlink" folHlink="folHlink"/>
  <p:hf sldNum="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058" cy="496100"/>
          </a:xfrm>
          <a:prstGeom prst="rect">
            <a:avLst/>
          </a:prstGeom>
        </p:spPr>
        <p:txBody>
          <a:bodyPr vert="horz" lIns="91440" tIns="45720" rIns="91440" bIns="45720" rtlCol="0"/>
          <a:lstStyle>
            <a:lvl1pPr algn="l">
              <a:defRPr sz="1200"/>
            </a:lvl1pPr>
          </a:lstStyle>
          <a:p>
            <a:r>
              <a:rPr lang="en-US"/>
              <a:t>Bedford High School. London Trip 2014</a:t>
            </a:r>
            <a:endParaRPr lang="en-GB"/>
          </a:p>
        </p:txBody>
      </p:sp>
      <p:sp>
        <p:nvSpPr>
          <p:cNvPr id="3" name="Date Placeholder 2"/>
          <p:cNvSpPr>
            <a:spLocks noGrp="1"/>
          </p:cNvSpPr>
          <p:nvPr>
            <p:ph type="dt" idx="1"/>
          </p:nvPr>
        </p:nvSpPr>
        <p:spPr>
          <a:xfrm>
            <a:off x="3850530" y="1"/>
            <a:ext cx="2946058" cy="496100"/>
          </a:xfrm>
          <a:prstGeom prst="rect">
            <a:avLst/>
          </a:prstGeom>
        </p:spPr>
        <p:txBody>
          <a:bodyPr vert="horz" lIns="91440" tIns="45720" rIns="91440" bIns="45720" rtlCol="0"/>
          <a:lstStyle>
            <a:lvl1pPr algn="r">
              <a:defRPr sz="1200"/>
            </a:lvl1pPr>
          </a:lstStyle>
          <a:p>
            <a:fld id="{D53AA558-B1CC-4BE7-B754-775586B7503C}" type="datetime6">
              <a:rPr lang="en-GB" smtClean="0"/>
              <a:t>February 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42" y="4715270"/>
            <a:ext cx="5438792" cy="446722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221"/>
            <a:ext cx="2946058" cy="496100"/>
          </a:xfrm>
          <a:prstGeom prst="rect">
            <a:avLst/>
          </a:prstGeom>
        </p:spPr>
        <p:txBody>
          <a:bodyPr vert="horz" lIns="91440" tIns="45720" rIns="91440" bIns="45720" rtlCol="0" anchor="b"/>
          <a:lstStyle>
            <a:lvl1pPr algn="l">
              <a:defRPr sz="1200"/>
            </a:lvl1pPr>
          </a:lstStyle>
          <a:p>
            <a:r>
              <a:rPr lang="en-US"/>
              <a:t>For any queries please contact the school on 01942 486 386</a:t>
            </a:r>
            <a:endParaRPr lang="en-GB"/>
          </a:p>
        </p:txBody>
      </p:sp>
      <p:sp>
        <p:nvSpPr>
          <p:cNvPr id="7" name="Slide Number Placeholder 6"/>
          <p:cNvSpPr>
            <a:spLocks noGrp="1"/>
          </p:cNvSpPr>
          <p:nvPr>
            <p:ph type="sldNum" sz="quarter" idx="5"/>
          </p:nvPr>
        </p:nvSpPr>
        <p:spPr>
          <a:xfrm>
            <a:off x="3850530" y="9428221"/>
            <a:ext cx="2946058" cy="496100"/>
          </a:xfrm>
          <a:prstGeom prst="rect">
            <a:avLst/>
          </a:prstGeom>
        </p:spPr>
        <p:txBody>
          <a:bodyPr vert="horz" lIns="91440" tIns="45720" rIns="91440" bIns="45720" rtlCol="0" anchor="b"/>
          <a:lstStyle>
            <a:lvl1pPr algn="r">
              <a:defRPr sz="1200"/>
            </a:lvl1pPr>
          </a:lstStyle>
          <a:p>
            <a:fld id="{1B0F761F-6F28-424C-86D3-19AE09EDD8BF}" type="slidenum">
              <a:rPr lang="en-GB" smtClean="0"/>
              <a:t>‹#›</a:t>
            </a:fld>
            <a:endParaRPr lang="en-GB"/>
          </a:p>
        </p:txBody>
      </p:sp>
    </p:spTree>
    <p:extLst>
      <p:ext uri="{BB962C8B-B14F-4D97-AF65-F5344CB8AC3E}">
        <p14:creationId xmlns:p14="http://schemas.microsoft.com/office/powerpoint/2010/main" val="605413344"/>
      </p:ext>
    </p:extLst>
  </p:cSld>
  <p:clrMap bg1="lt1" tx1="dk1" bg2="lt2" tx2="dk2" accent1="accent1" accent2="accent2" accent3="accent3" accent4="accent4" accent5="accent5" accent6="accent6" hlink="hlink" folHlink="folHlink"/>
  <p:hf sldNum="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80728"/>
            <a:ext cx="7772400" cy="1470025"/>
          </a:xfrm>
          <a:prstGeom prst="rect">
            <a:avLst/>
          </a:prstGeom>
        </p:spPr>
        <p:txBody>
          <a:bodyPr/>
          <a:lstStyle>
            <a:lvl1pPr>
              <a:defRPr>
                <a:latin typeface="Arial" pitchFamily="34" charset="0"/>
                <a:cs typeface="Arial"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71600" y="2420888"/>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383FC0F-4CCC-4273-87DB-BFCCF288A705}" type="datetime1">
              <a:rPr lang="en-GB" smtClean="0"/>
              <a:t>07/02/2020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B393EE-B978-446A-B177-CE9E60458813}" type="slidenum">
              <a:rPr lang="en-GB" smtClean="0"/>
              <a:t>‹#›</a:t>
            </a:fld>
            <a:endParaRPr lang="en-GB"/>
          </a:p>
        </p:txBody>
      </p:sp>
      <p:sp>
        <p:nvSpPr>
          <p:cNvPr id="8" name="Title 1"/>
          <p:cNvSpPr txBox="1">
            <a:spLocks/>
          </p:cNvSpPr>
          <p:nvPr userDrawn="1"/>
        </p:nvSpPr>
        <p:spPr>
          <a:xfrm>
            <a:off x="539552" y="533747"/>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latin typeface="Arial" pitchFamily="34" charset="0"/>
              <a:cs typeface="Arial" pitchFamily="34" charset="0"/>
            </a:endParaRPr>
          </a:p>
        </p:txBody>
      </p:sp>
    </p:spTree>
    <p:extLst>
      <p:ext uri="{BB962C8B-B14F-4D97-AF65-F5344CB8AC3E}">
        <p14:creationId xmlns:p14="http://schemas.microsoft.com/office/powerpoint/2010/main" val="3389742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6126496-6259-43F8-AE26-3F1827DEBE1C}" type="datetime1">
              <a:rPr lang="en-GB" smtClean="0"/>
              <a:t>07/02/2020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B393EE-B978-446A-B177-CE9E60458813}" type="slidenum">
              <a:rPr lang="en-GB" smtClean="0"/>
              <a:t>‹#›</a:t>
            </a:fld>
            <a:endParaRPr lang="en-GB"/>
          </a:p>
        </p:txBody>
      </p:sp>
    </p:spTree>
    <p:extLst>
      <p:ext uri="{BB962C8B-B14F-4D97-AF65-F5344CB8AC3E}">
        <p14:creationId xmlns:p14="http://schemas.microsoft.com/office/powerpoint/2010/main" val="2474525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299A-2475-43DD-BC3C-EA0B8DA7AAC3}" type="datetime1">
              <a:rPr lang="en-GB" smtClean="0"/>
              <a:t>07/02/2020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CB393EE-B978-446A-B177-CE9E60458813}" type="slidenum">
              <a:rPr lang="en-GB" smtClean="0"/>
              <a:t>‹#›</a:t>
            </a:fld>
            <a:endParaRPr lang="en-GB"/>
          </a:p>
        </p:txBody>
      </p:sp>
    </p:spTree>
    <p:extLst>
      <p:ext uri="{BB962C8B-B14F-4D97-AF65-F5344CB8AC3E}">
        <p14:creationId xmlns:p14="http://schemas.microsoft.com/office/powerpoint/2010/main" val="3881261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88BBB6-A5A9-4804-9D98-61D3DF7A2665}" type="datetime1">
              <a:rPr lang="en-GB" smtClean="0"/>
              <a:t>07/02/2020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B393EE-B978-446A-B177-CE9E60458813}" type="slidenum">
              <a:rPr lang="en-GB" smtClean="0"/>
              <a:t>‹#›</a:t>
            </a:fld>
            <a:endParaRPr lang="en-GB"/>
          </a:p>
        </p:txBody>
      </p:sp>
    </p:spTree>
    <p:extLst>
      <p:ext uri="{BB962C8B-B14F-4D97-AF65-F5344CB8AC3E}">
        <p14:creationId xmlns:p14="http://schemas.microsoft.com/office/powerpoint/2010/main" val="1517832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4692C2-7152-4D21-8430-08FBF37C1B9A}" type="datetime1">
              <a:rPr lang="en-GB" smtClean="0"/>
              <a:t>07/02/2020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B393EE-B978-446A-B177-CE9E60458813}" type="slidenum">
              <a:rPr lang="en-GB" smtClean="0"/>
              <a:t>‹#›</a:t>
            </a:fld>
            <a:endParaRPr lang="en-GB"/>
          </a:p>
        </p:txBody>
      </p:sp>
    </p:spTree>
    <p:extLst>
      <p:ext uri="{BB962C8B-B14F-4D97-AF65-F5344CB8AC3E}">
        <p14:creationId xmlns:p14="http://schemas.microsoft.com/office/powerpoint/2010/main" val="626359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91B858-BE4C-4339-A4A0-EDAC703D4C88}" type="datetime1">
              <a:rPr lang="en-GB" smtClean="0"/>
              <a:t>07/02/2020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B393EE-B978-446A-B177-CE9E60458813}" type="slidenum">
              <a:rPr lang="en-GB" smtClean="0"/>
              <a:t>‹#›</a:t>
            </a:fld>
            <a:endParaRPr lang="en-GB"/>
          </a:p>
        </p:txBody>
      </p:sp>
    </p:spTree>
    <p:extLst>
      <p:ext uri="{BB962C8B-B14F-4D97-AF65-F5344CB8AC3E}">
        <p14:creationId xmlns:p14="http://schemas.microsoft.com/office/powerpoint/2010/main" val="1742903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F028519-B8C0-44BE-970B-24C462F6DC2C}" type="datetime1">
              <a:rPr lang="en-GB" smtClean="0"/>
              <a:t>07/02/2020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B393EE-B978-446A-B177-CE9E60458813}" type="slidenum">
              <a:rPr lang="en-GB" smtClean="0"/>
              <a:t>‹#›</a:t>
            </a:fld>
            <a:endParaRPr lang="en-GB"/>
          </a:p>
        </p:txBody>
      </p:sp>
    </p:spTree>
    <p:extLst>
      <p:ext uri="{BB962C8B-B14F-4D97-AF65-F5344CB8AC3E}">
        <p14:creationId xmlns:p14="http://schemas.microsoft.com/office/powerpoint/2010/main" val="3603566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83611" y="1628801"/>
            <a:ext cx="8229600" cy="3312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27" name="Picture 3" descr="F:\Powerpointgraphic3.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789040"/>
            <a:ext cx="9175699" cy="305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471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2050" name="Picture 2" descr="F:\Powerpointgraphic4.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796544"/>
            <a:ext cx="9180512" cy="30614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83611" y="1628801"/>
            <a:ext cx="8229600" cy="3312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31569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3074" name="Picture 2" descr="F:\Powerpointgraphic2.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2420"/>
          <a:stretch/>
        </p:blipFill>
        <p:spPr bwMode="auto">
          <a:xfrm rot="10800000">
            <a:off x="0" y="4204149"/>
            <a:ext cx="9180512" cy="26812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83611" y="1628801"/>
            <a:ext cx="8229600" cy="3312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080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122" name="Picture 2" descr="F:\Powerpointgraphic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6441"/>
          <a:stretch/>
        </p:blipFill>
        <p:spPr bwMode="auto">
          <a:xfrm rot="10800000">
            <a:off x="0" y="4020250"/>
            <a:ext cx="9180512" cy="28642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83611" y="1628801"/>
            <a:ext cx="8229600" cy="3312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29387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098" name="Picture 2" descr="F:\Powerpointgraphic5.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5621"/>
          <a:stretch/>
        </p:blipFill>
        <p:spPr bwMode="auto">
          <a:xfrm>
            <a:off x="0" y="3980120"/>
            <a:ext cx="9144000" cy="28778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83611" y="1628801"/>
            <a:ext cx="8229600" cy="3312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915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D2D985-E4D5-4B6B-AB3A-10F315B06D18}" type="datetime1">
              <a:rPr lang="en-GB" smtClean="0"/>
              <a:t>07/02/2020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B393EE-B978-446A-B177-CE9E60458813}" type="slidenum">
              <a:rPr lang="en-GB" smtClean="0"/>
              <a:t>‹#›</a:t>
            </a:fld>
            <a:endParaRPr lang="en-GB"/>
          </a:p>
        </p:txBody>
      </p:sp>
    </p:spTree>
    <p:extLst>
      <p:ext uri="{BB962C8B-B14F-4D97-AF65-F5344CB8AC3E}">
        <p14:creationId xmlns:p14="http://schemas.microsoft.com/office/powerpoint/2010/main" val="2267896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80EFDCA-632D-4E35-ACFE-85095D15EEF5}" type="datetime1">
              <a:rPr lang="en-GB" smtClean="0"/>
              <a:t>07/02/2020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B393EE-B978-446A-B177-CE9E60458813}" type="slidenum">
              <a:rPr lang="en-GB" smtClean="0"/>
              <a:t>‹#›</a:t>
            </a:fld>
            <a:endParaRPr lang="en-GB"/>
          </a:p>
        </p:txBody>
      </p:sp>
    </p:spTree>
    <p:extLst>
      <p:ext uri="{BB962C8B-B14F-4D97-AF65-F5344CB8AC3E}">
        <p14:creationId xmlns:p14="http://schemas.microsoft.com/office/powerpoint/2010/main" val="2205058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4200223-5B2E-4FD9-94C7-AA61DEE2ECE2}" type="datetime1">
              <a:rPr lang="en-GB" smtClean="0"/>
              <a:t>07/02/2020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CB393EE-B978-446A-B177-CE9E60458813}" type="slidenum">
              <a:rPr lang="en-GB" smtClean="0"/>
              <a:t>‹#›</a:t>
            </a:fld>
            <a:endParaRPr lang="en-GB"/>
          </a:p>
        </p:txBody>
      </p:sp>
    </p:spTree>
    <p:extLst>
      <p:ext uri="{BB962C8B-B14F-4D97-AF65-F5344CB8AC3E}">
        <p14:creationId xmlns:p14="http://schemas.microsoft.com/office/powerpoint/2010/main" val="3172379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0F9E2-2BF0-4E63-A172-D7729E567AD4}" type="datetime1">
              <a:rPr lang="en-GB" smtClean="0"/>
              <a:t>07/02/2020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B393EE-B978-446A-B177-CE9E60458813}" type="slidenum">
              <a:rPr lang="en-GB" smtClean="0"/>
              <a:t>‹#›</a:t>
            </a:fld>
            <a:endParaRPr lang="en-GB"/>
          </a:p>
        </p:txBody>
      </p:sp>
      <p:pic>
        <p:nvPicPr>
          <p:cNvPr id="7" name="Picture 2" descr="F:\BHS_Official_Powerpoint.jp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0" y="332657"/>
            <a:ext cx="9152780" cy="6525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508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3"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GB" sz="4050" b="1" u="sng" dirty="0">
                <a:solidFill>
                  <a:schemeClr val="tx1"/>
                </a:solidFill>
              </a:rPr>
              <a:t>Careers Fair</a:t>
            </a:r>
          </a:p>
          <a:p>
            <a:r>
              <a:rPr lang="en-GB" sz="4050" b="1" u="sng" dirty="0">
                <a:solidFill>
                  <a:schemeClr val="tx1"/>
                </a:solidFill>
              </a:rPr>
              <a:t>13</a:t>
            </a:r>
            <a:r>
              <a:rPr lang="en-GB" sz="4050" b="1" u="sng" baseline="30000" dirty="0">
                <a:solidFill>
                  <a:schemeClr val="tx1"/>
                </a:solidFill>
              </a:rPr>
              <a:t>th</a:t>
            </a:r>
            <a:r>
              <a:rPr lang="en-GB" sz="4050" b="1" u="sng" dirty="0">
                <a:solidFill>
                  <a:schemeClr val="tx1"/>
                </a:solidFill>
              </a:rPr>
              <a:t> February 2020</a:t>
            </a:r>
          </a:p>
        </p:txBody>
      </p:sp>
      <p:pic>
        <p:nvPicPr>
          <p:cNvPr id="4" name="Picture 3">
            <a:extLst>
              <a:ext uri="{FF2B5EF4-FFF2-40B4-BE49-F238E27FC236}">
                <a16:creationId xmlns:a16="http://schemas.microsoft.com/office/drawing/2014/main" xmlns="" id="{F953DB17-C8E9-4564-9649-288454617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037" b="7778"/>
          <a:stretch/>
        </p:blipFill>
        <p:spPr>
          <a:xfrm>
            <a:off x="2339752" y="188640"/>
            <a:ext cx="3974076" cy="2393273"/>
          </a:xfrm>
          <a:prstGeom prst="rect">
            <a:avLst/>
          </a:prstGeom>
        </p:spPr>
      </p:pic>
    </p:spTree>
    <p:extLst>
      <p:ext uri="{BB962C8B-B14F-4D97-AF65-F5344CB8AC3E}">
        <p14:creationId xmlns:p14="http://schemas.microsoft.com/office/powerpoint/2010/main" val="2886282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u="sng" dirty="0"/>
              <a:t>Tips for Careers Fairs </a:t>
            </a:r>
          </a:p>
        </p:txBody>
      </p:sp>
      <p:sp>
        <p:nvSpPr>
          <p:cNvPr id="5" name="Content Placeholder 4"/>
          <p:cNvSpPr>
            <a:spLocks noGrp="1"/>
          </p:cNvSpPr>
          <p:nvPr>
            <p:ph idx="1"/>
          </p:nvPr>
        </p:nvSpPr>
        <p:spPr>
          <a:xfrm>
            <a:off x="483611" y="1196752"/>
            <a:ext cx="8229600" cy="4248472"/>
          </a:xfrm>
        </p:spPr>
        <p:txBody>
          <a:bodyPr>
            <a:normAutofit fontScale="77500" lnSpcReduction="20000"/>
          </a:bodyPr>
          <a:lstStyle/>
          <a:p>
            <a:r>
              <a:rPr lang="en-GB" b="1" dirty="0"/>
              <a:t>Don't stay silent</a:t>
            </a:r>
            <a:r>
              <a:rPr lang="en-GB" dirty="0"/>
              <a:t>. Many people may be shy during a careers fair and simply listen to others; more often than not, this represents a wasted opportunity. </a:t>
            </a:r>
          </a:p>
          <a:p>
            <a:r>
              <a:rPr lang="en-GB" dirty="0"/>
              <a:t>Make sure to ask plenty of questions to potential employers. </a:t>
            </a:r>
          </a:p>
          <a:p>
            <a:r>
              <a:rPr lang="en-GB" dirty="0"/>
              <a:t>The best attendees will prepare their questions the night before and do enough research on specific companies so that they can impress them.</a:t>
            </a:r>
          </a:p>
          <a:p>
            <a:r>
              <a:rPr lang="en-GB" dirty="0"/>
              <a:t>SMILE </a:t>
            </a:r>
          </a:p>
          <a:p>
            <a:r>
              <a:rPr lang="en-GB" dirty="0"/>
              <a:t>Thank them for their time. </a:t>
            </a:r>
          </a:p>
          <a:p>
            <a:r>
              <a:rPr lang="en-GB" dirty="0"/>
              <a:t>Get a contact if you can.</a:t>
            </a:r>
          </a:p>
        </p:txBody>
      </p:sp>
      <p:pic>
        <p:nvPicPr>
          <p:cNvPr id="2" name="Picture 1"/>
          <p:cNvPicPr>
            <a:picLocks noChangeAspect="1"/>
          </p:cNvPicPr>
          <p:nvPr/>
        </p:nvPicPr>
        <p:blipFill>
          <a:blip r:embed="rId2"/>
          <a:stretch>
            <a:fillRect/>
          </a:stretch>
        </p:blipFill>
        <p:spPr>
          <a:xfrm>
            <a:off x="4623563" y="4797152"/>
            <a:ext cx="2664183" cy="1603387"/>
          </a:xfrm>
          <a:prstGeom prst="rect">
            <a:avLst/>
          </a:prstGeom>
        </p:spPr>
      </p:pic>
    </p:spTree>
    <p:extLst>
      <p:ext uri="{BB962C8B-B14F-4D97-AF65-F5344CB8AC3E}">
        <p14:creationId xmlns:p14="http://schemas.microsoft.com/office/powerpoint/2010/main" val="1734571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611" y="260648"/>
            <a:ext cx="8229600" cy="1143000"/>
          </a:xfrm>
        </p:spPr>
        <p:txBody>
          <a:bodyPr/>
          <a:lstStyle/>
          <a:p>
            <a:r>
              <a:rPr lang="en-GB" sz="4000" b="1" u="sng" dirty="0"/>
              <a:t>Example questions may include</a:t>
            </a:r>
            <a:r>
              <a:rPr lang="en-GB" dirty="0"/>
              <a:t>:</a:t>
            </a:r>
          </a:p>
        </p:txBody>
      </p:sp>
      <p:sp>
        <p:nvSpPr>
          <p:cNvPr id="3" name="Content Placeholder 2"/>
          <p:cNvSpPr>
            <a:spLocks noGrp="1"/>
          </p:cNvSpPr>
          <p:nvPr>
            <p:ph idx="1"/>
          </p:nvPr>
        </p:nvSpPr>
        <p:spPr>
          <a:xfrm>
            <a:off x="483611" y="1196752"/>
            <a:ext cx="8229600" cy="3744417"/>
          </a:xfrm>
        </p:spPr>
        <p:txBody>
          <a:bodyPr/>
          <a:lstStyle/>
          <a:p>
            <a:pPr marL="514350" indent="-514350">
              <a:buFont typeface="+mj-lt"/>
              <a:buAutoNum type="arabicPeriod"/>
            </a:pPr>
            <a:r>
              <a:rPr lang="en-GB" cap="all" dirty="0"/>
              <a:t>WHAT DOES YOUR COMPANY DO?</a:t>
            </a:r>
          </a:p>
          <a:p>
            <a:pPr marL="514350" indent="-514350">
              <a:buFont typeface="+mj-lt"/>
              <a:buAutoNum type="arabicPeriod"/>
            </a:pPr>
            <a:r>
              <a:rPr lang="en-GB" cap="all" dirty="0"/>
              <a:t>WHAT WOULD I BE DOING?</a:t>
            </a:r>
          </a:p>
          <a:p>
            <a:pPr marL="514350" indent="-514350">
              <a:buFont typeface="+mj-lt"/>
              <a:buAutoNum type="arabicPeriod"/>
            </a:pPr>
            <a:r>
              <a:rPr lang="en-GB" cap="all" dirty="0"/>
              <a:t>WHAT IS YOUR FAVOURITE PART ABOUT WORKING AT YOUR COMPANY? WHAT IS YOUR LEAST FAVOURITE? What is a typical day?</a:t>
            </a:r>
          </a:p>
          <a:p>
            <a:pPr marL="514350" indent="-514350">
              <a:buFont typeface="+mj-lt"/>
              <a:buAutoNum type="arabicPeriod"/>
            </a:pPr>
            <a:endParaRPr lang="en-GB" dirty="0"/>
          </a:p>
        </p:txBody>
      </p:sp>
      <p:pic>
        <p:nvPicPr>
          <p:cNvPr id="4" name="Picture 3"/>
          <p:cNvPicPr>
            <a:picLocks noChangeAspect="1"/>
          </p:cNvPicPr>
          <p:nvPr/>
        </p:nvPicPr>
        <p:blipFill>
          <a:blip r:embed="rId2"/>
          <a:stretch>
            <a:fillRect/>
          </a:stretch>
        </p:blipFill>
        <p:spPr>
          <a:xfrm>
            <a:off x="4932040" y="4364628"/>
            <a:ext cx="2664183" cy="1603387"/>
          </a:xfrm>
          <a:prstGeom prst="rect">
            <a:avLst/>
          </a:prstGeom>
        </p:spPr>
      </p:pic>
    </p:spTree>
    <p:extLst>
      <p:ext uri="{BB962C8B-B14F-4D97-AF65-F5344CB8AC3E}">
        <p14:creationId xmlns:p14="http://schemas.microsoft.com/office/powerpoint/2010/main" val="2724174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2921D25-783A-4E51-956C-3BD7486D1A7A}"/>
              </a:ext>
            </a:extLst>
          </p:cNvPr>
          <p:cNvSpPr>
            <a:spLocks noGrp="1"/>
          </p:cNvSpPr>
          <p:nvPr>
            <p:ph idx="1"/>
          </p:nvPr>
        </p:nvSpPr>
        <p:spPr>
          <a:xfrm>
            <a:off x="483611" y="332656"/>
            <a:ext cx="8229600" cy="4608513"/>
          </a:xfrm>
        </p:spPr>
        <p:txBody>
          <a:bodyPr>
            <a:normAutofit fontScale="92500"/>
          </a:bodyPr>
          <a:lstStyle/>
          <a:p>
            <a:pPr marL="0" indent="0">
              <a:buNone/>
            </a:pPr>
            <a:r>
              <a:rPr lang="en-GB" dirty="0"/>
              <a:t>4. </a:t>
            </a:r>
            <a:r>
              <a:rPr lang="en-GB" cap="all" dirty="0"/>
              <a:t>WHAT SURPRISED YOU THE MOST ABOUT YOUR COMPANY?</a:t>
            </a:r>
          </a:p>
          <a:p>
            <a:pPr marL="0" indent="0">
              <a:buNone/>
            </a:pPr>
            <a:r>
              <a:rPr lang="en-GB" cap="all" dirty="0"/>
              <a:t>5. WHY DID YOU CHOOSE TO WORK HERE?</a:t>
            </a:r>
          </a:p>
          <a:p>
            <a:pPr marL="0" indent="0">
              <a:buNone/>
            </a:pPr>
            <a:r>
              <a:rPr lang="en-GB" cap="all" dirty="0"/>
              <a:t>6. WHAT CHARACTERISTICS AND EDUCATIONAL BACKGROUND ARE YOU LOOKING FOR IN AN APPLICANT?</a:t>
            </a:r>
          </a:p>
          <a:p>
            <a:pPr marL="0" indent="0">
              <a:buNone/>
            </a:pPr>
            <a:r>
              <a:rPr lang="en-GB" cap="all" dirty="0"/>
              <a:t>7. WHAT MAKES YOU DIFFERENT THAN OTHER COMPANIES IN YOUR INDUSTRY?</a:t>
            </a:r>
          </a:p>
          <a:p>
            <a:pPr marL="0" indent="0">
              <a:buNone/>
            </a:pPr>
            <a:endParaRPr lang="en-GB" b="1" cap="all" dirty="0"/>
          </a:p>
          <a:p>
            <a:pPr marL="0" indent="0">
              <a:buNone/>
            </a:pPr>
            <a:endParaRPr lang="en-GB" b="1" cap="all" dirty="0"/>
          </a:p>
          <a:p>
            <a:pPr marL="0" indent="0">
              <a:buNone/>
            </a:pPr>
            <a:endParaRPr lang="en-GB" dirty="0"/>
          </a:p>
        </p:txBody>
      </p:sp>
      <p:pic>
        <p:nvPicPr>
          <p:cNvPr id="2" name="Picture 1"/>
          <p:cNvPicPr>
            <a:picLocks noChangeAspect="1"/>
          </p:cNvPicPr>
          <p:nvPr/>
        </p:nvPicPr>
        <p:blipFill>
          <a:blip r:embed="rId2"/>
          <a:stretch>
            <a:fillRect/>
          </a:stretch>
        </p:blipFill>
        <p:spPr>
          <a:xfrm>
            <a:off x="4598411" y="4365104"/>
            <a:ext cx="2660835" cy="1603847"/>
          </a:xfrm>
          <a:prstGeom prst="rect">
            <a:avLst/>
          </a:prstGeom>
        </p:spPr>
      </p:pic>
    </p:spTree>
    <p:extLst>
      <p:ext uri="{BB962C8B-B14F-4D97-AF65-F5344CB8AC3E}">
        <p14:creationId xmlns:p14="http://schemas.microsoft.com/office/powerpoint/2010/main" val="1698458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B46EA84-731D-44D0-A964-ED2FD8F040B1}"/>
              </a:ext>
            </a:extLst>
          </p:cNvPr>
          <p:cNvSpPr>
            <a:spLocks noGrp="1"/>
          </p:cNvSpPr>
          <p:nvPr>
            <p:ph idx="1"/>
          </p:nvPr>
        </p:nvSpPr>
        <p:spPr>
          <a:xfrm>
            <a:off x="483611" y="332656"/>
            <a:ext cx="8229600" cy="4608513"/>
          </a:xfrm>
        </p:spPr>
        <p:txBody>
          <a:bodyPr>
            <a:normAutofit/>
          </a:bodyPr>
          <a:lstStyle/>
          <a:p>
            <a:pPr marL="0" indent="0">
              <a:buNone/>
            </a:pPr>
            <a:r>
              <a:rPr lang="en-GB" dirty="0"/>
              <a:t>8. </a:t>
            </a:r>
            <a:r>
              <a:rPr lang="en-GB" cap="all" dirty="0"/>
              <a:t> WHAT IS YOUR HIRING PROCESS? WHEN ARE INTERVIEWS?</a:t>
            </a:r>
          </a:p>
          <a:p>
            <a:pPr marL="0" indent="0">
              <a:buNone/>
            </a:pPr>
            <a:r>
              <a:rPr lang="en-GB" dirty="0"/>
              <a:t>9. ASK ABOUT A PARTICULAR ROLE</a:t>
            </a:r>
          </a:p>
          <a:p>
            <a:pPr marL="0" indent="0">
              <a:buNone/>
            </a:pPr>
            <a:r>
              <a:rPr lang="en-GB" dirty="0"/>
              <a:t>10. WHATS THE BEST WAY TO STAY IN TOUCH? </a:t>
            </a:r>
          </a:p>
          <a:p>
            <a:pPr marL="0" indent="0">
              <a:buNone/>
            </a:pPr>
            <a:r>
              <a:rPr lang="en-GB" dirty="0"/>
              <a:t>11. DO THEY CATER FOR WORK EXPERIENCE STUDENTS? COULD YOU DO WORK EXPERIENCE THERE?</a:t>
            </a:r>
          </a:p>
          <a:p>
            <a:pPr marL="0" indent="0">
              <a:buNone/>
            </a:pPr>
            <a:endParaRPr lang="en-GB" dirty="0"/>
          </a:p>
        </p:txBody>
      </p:sp>
      <p:pic>
        <p:nvPicPr>
          <p:cNvPr id="2" name="Picture 1"/>
          <p:cNvPicPr>
            <a:picLocks noChangeAspect="1"/>
          </p:cNvPicPr>
          <p:nvPr/>
        </p:nvPicPr>
        <p:blipFill>
          <a:blip r:embed="rId2"/>
          <a:stretch>
            <a:fillRect/>
          </a:stretch>
        </p:blipFill>
        <p:spPr>
          <a:xfrm>
            <a:off x="5076056" y="4509120"/>
            <a:ext cx="2664183" cy="1603387"/>
          </a:xfrm>
          <a:prstGeom prst="rect">
            <a:avLst/>
          </a:prstGeom>
        </p:spPr>
      </p:pic>
    </p:spTree>
    <p:extLst>
      <p:ext uri="{BB962C8B-B14F-4D97-AF65-F5344CB8AC3E}">
        <p14:creationId xmlns:p14="http://schemas.microsoft.com/office/powerpoint/2010/main" val="3448636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When is it?</a:t>
            </a:r>
          </a:p>
        </p:txBody>
      </p:sp>
      <p:sp>
        <p:nvSpPr>
          <p:cNvPr id="3" name="Content Placeholder 2"/>
          <p:cNvSpPr>
            <a:spLocks noGrp="1"/>
          </p:cNvSpPr>
          <p:nvPr>
            <p:ph idx="1"/>
          </p:nvPr>
        </p:nvSpPr>
        <p:spPr>
          <a:xfrm>
            <a:off x="483611" y="1196752"/>
            <a:ext cx="8229600" cy="3744417"/>
          </a:xfrm>
        </p:spPr>
        <p:txBody>
          <a:bodyPr/>
          <a:lstStyle/>
          <a:p>
            <a:r>
              <a:rPr lang="en-GB" dirty="0"/>
              <a:t>Thursday 13</a:t>
            </a:r>
            <a:r>
              <a:rPr lang="en-GB" baseline="30000" dirty="0"/>
              <a:t>th</a:t>
            </a:r>
            <a:r>
              <a:rPr lang="en-GB" dirty="0"/>
              <a:t> February 2.50-5pm </a:t>
            </a:r>
          </a:p>
          <a:p>
            <a:endParaRPr lang="en-GB" dirty="0"/>
          </a:p>
        </p:txBody>
      </p:sp>
      <p:pic>
        <p:nvPicPr>
          <p:cNvPr id="4" name="Picture 3"/>
          <p:cNvPicPr>
            <a:picLocks noChangeAspect="1"/>
          </p:cNvPicPr>
          <p:nvPr/>
        </p:nvPicPr>
        <p:blipFill>
          <a:blip r:embed="rId2"/>
          <a:stretch>
            <a:fillRect/>
          </a:stretch>
        </p:blipFill>
        <p:spPr>
          <a:xfrm>
            <a:off x="3707904" y="3078801"/>
            <a:ext cx="3974937" cy="2395936"/>
          </a:xfrm>
          <a:prstGeom prst="rect">
            <a:avLst/>
          </a:prstGeom>
        </p:spPr>
      </p:pic>
    </p:spTree>
    <p:extLst>
      <p:ext uri="{BB962C8B-B14F-4D97-AF65-F5344CB8AC3E}">
        <p14:creationId xmlns:p14="http://schemas.microsoft.com/office/powerpoint/2010/main" val="4194686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Interest to find out more? </a:t>
            </a:r>
          </a:p>
        </p:txBody>
      </p:sp>
      <p:sp>
        <p:nvSpPr>
          <p:cNvPr id="3" name="Content Placeholder 2"/>
          <p:cNvSpPr>
            <a:spLocks noGrp="1"/>
          </p:cNvSpPr>
          <p:nvPr>
            <p:ph idx="1"/>
          </p:nvPr>
        </p:nvSpPr>
        <p:spPr/>
        <p:txBody>
          <a:bodyPr/>
          <a:lstStyle/>
          <a:p>
            <a:r>
              <a:rPr lang="en-GB" dirty="0"/>
              <a:t>https://www.prospects.ac.uk/jobs-and-work-experience/job-sectors/creative-arts-and-design/overview-of-the-creative-arts-sector-in-the-uk</a:t>
            </a:r>
          </a:p>
        </p:txBody>
      </p:sp>
    </p:spTree>
    <p:extLst>
      <p:ext uri="{BB962C8B-B14F-4D97-AF65-F5344CB8AC3E}">
        <p14:creationId xmlns:p14="http://schemas.microsoft.com/office/powerpoint/2010/main" val="2076852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Bedford’s Got Talent 2020</a:t>
            </a:r>
          </a:p>
        </p:txBody>
      </p:sp>
      <p:sp>
        <p:nvSpPr>
          <p:cNvPr id="5" name="Content Placeholder 4"/>
          <p:cNvSpPr>
            <a:spLocks noGrp="1"/>
          </p:cNvSpPr>
          <p:nvPr>
            <p:ph idx="1"/>
          </p:nvPr>
        </p:nvSpPr>
        <p:spPr>
          <a:xfrm>
            <a:off x="483611" y="1124744"/>
            <a:ext cx="8229600" cy="3816425"/>
          </a:xfrm>
        </p:spPr>
        <p:txBody>
          <a:bodyPr>
            <a:normAutofit fontScale="70000" lnSpcReduction="20000"/>
          </a:bodyPr>
          <a:lstStyle/>
          <a:p>
            <a:pPr marL="0" indent="0">
              <a:buNone/>
            </a:pPr>
            <a:r>
              <a:rPr lang="en-GB" dirty="0"/>
              <a:t>Auditions Thursday 27</a:t>
            </a:r>
            <a:r>
              <a:rPr lang="en-GB" baseline="30000" dirty="0"/>
              <a:t>th</a:t>
            </a:r>
            <a:r>
              <a:rPr lang="en-GB" dirty="0"/>
              <a:t> February </a:t>
            </a:r>
          </a:p>
          <a:p>
            <a:r>
              <a:rPr lang="en-GB" dirty="0"/>
              <a:t>Lunch time (for students who get the bus)</a:t>
            </a:r>
          </a:p>
          <a:p>
            <a:r>
              <a:rPr lang="en-GB" dirty="0"/>
              <a:t>After school until 4pm </a:t>
            </a:r>
          </a:p>
          <a:p>
            <a:pPr marL="0" indent="0">
              <a:buNone/>
            </a:pPr>
            <a:endParaRPr lang="en-GB" dirty="0"/>
          </a:p>
          <a:p>
            <a:pPr marL="0" indent="0">
              <a:buNone/>
            </a:pPr>
            <a:r>
              <a:rPr lang="en-GB" dirty="0"/>
              <a:t>Live shows are Wednesday 1</a:t>
            </a:r>
            <a:r>
              <a:rPr lang="en-GB" baseline="30000" dirty="0"/>
              <a:t>st</a:t>
            </a:r>
            <a:r>
              <a:rPr lang="en-GB" dirty="0"/>
              <a:t> and Thursday 2</a:t>
            </a:r>
            <a:r>
              <a:rPr lang="en-GB" baseline="30000" dirty="0"/>
              <a:t>nd</a:t>
            </a:r>
            <a:r>
              <a:rPr lang="en-GB" dirty="0"/>
              <a:t> April. </a:t>
            </a:r>
          </a:p>
          <a:p>
            <a:pPr marL="0" indent="0">
              <a:buNone/>
            </a:pPr>
            <a:endParaRPr lang="en-GB" dirty="0"/>
          </a:p>
          <a:p>
            <a:pPr marL="0" indent="0">
              <a:buNone/>
            </a:pPr>
            <a:r>
              <a:rPr lang="en-GB" dirty="0"/>
              <a:t>You need to make sure you can attend both nights.  </a:t>
            </a:r>
          </a:p>
          <a:p>
            <a:pPr marL="0" indent="0">
              <a:buNone/>
            </a:pPr>
            <a:endParaRPr lang="en-GB" dirty="0"/>
          </a:p>
          <a:p>
            <a:pPr marL="0" indent="0">
              <a:buNone/>
            </a:pPr>
            <a:r>
              <a:rPr lang="en-GB" dirty="0"/>
              <a:t>All talents welcome to audition e.g. magician, comedian.</a:t>
            </a:r>
          </a:p>
          <a:p>
            <a:pPr marL="0" indent="0">
              <a:buNone/>
            </a:pPr>
            <a:endParaRPr lang="en-GB" dirty="0"/>
          </a:p>
          <a:p>
            <a:pPr marL="0" indent="0">
              <a:buNone/>
            </a:pPr>
            <a:r>
              <a:rPr lang="en-GB" dirty="0"/>
              <a:t>Register with Mrs Madden in U20 before Friday 14</a:t>
            </a:r>
            <a:r>
              <a:rPr lang="en-GB" baseline="30000" dirty="0"/>
              <a:t>th</a:t>
            </a:r>
            <a:r>
              <a:rPr lang="en-GB" dirty="0"/>
              <a:t> February.</a:t>
            </a:r>
          </a:p>
          <a:p>
            <a:endParaRPr lang="en-GB" dirty="0"/>
          </a:p>
        </p:txBody>
      </p:sp>
    </p:spTree>
    <p:extLst>
      <p:ext uri="{BB962C8B-B14F-4D97-AF65-F5344CB8AC3E}">
        <p14:creationId xmlns:p14="http://schemas.microsoft.com/office/powerpoint/2010/main" val="2848608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7DF479-099D-463E-BC80-DDF132432BA0}"/>
              </a:ext>
            </a:extLst>
          </p:cNvPr>
          <p:cNvSpPr>
            <a:spLocks noGrp="1"/>
          </p:cNvSpPr>
          <p:nvPr>
            <p:ph type="title"/>
          </p:nvPr>
        </p:nvSpPr>
        <p:spPr/>
        <p:txBody>
          <a:bodyPr/>
          <a:lstStyle/>
          <a:p>
            <a:r>
              <a:rPr lang="en-GB" b="1" u="sng" dirty="0"/>
              <a:t>What is it? </a:t>
            </a:r>
          </a:p>
        </p:txBody>
      </p:sp>
      <p:sp>
        <p:nvSpPr>
          <p:cNvPr id="3" name="Content Placeholder 2">
            <a:extLst>
              <a:ext uri="{FF2B5EF4-FFF2-40B4-BE49-F238E27FC236}">
                <a16:creationId xmlns:a16="http://schemas.microsoft.com/office/drawing/2014/main" xmlns="" id="{AD2C656B-8B9E-428A-9E86-B982B242EA9E}"/>
              </a:ext>
            </a:extLst>
          </p:cNvPr>
          <p:cNvSpPr>
            <a:spLocks noGrp="1"/>
          </p:cNvSpPr>
          <p:nvPr>
            <p:ph idx="1"/>
          </p:nvPr>
        </p:nvSpPr>
        <p:spPr>
          <a:xfrm>
            <a:off x="457200" y="1124744"/>
            <a:ext cx="8229600" cy="3600400"/>
          </a:xfrm>
        </p:spPr>
        <p:txBody>
          <a:bodyPr>
            <a:normAutofit fontScale="85000" lnSpcReduction="10000"/>
          </a:bodyPr>
          <a:lstStyle/>
          <a:p>
            <a:r>
              <a:rPr lang="en-GB" dirty="0"/>
              <a:t>Organisations/businesses/companies are in UBH.</a:t>
            </a:r>
          </a:p>
          <a:p>
            <a:r>
              <a:rPr lang="en-GB" dirty="0"/>
              <a:t>They will set up booths with members from their companies and speak to you. </a:t>
            </a:r>
          </a:p>
          <a:p>
            <a:r>
              <a:rPr lang="en-GB" dirty="0"/>
              <a:t>They may hand you leaflets with information.</a:t>
            </a:r>
          </a:p>
          <a:p>
            <a:r>
              <a:rPr lang="en-GB" dirty="0"/>
              <a:t>They will explain to you about their company:</a:t>
            </a:r>
          </a:p>
          <a:p>
            <a:pPr marL="0" indent="0">
              <a:buNone/>
            </a:pPr>
            <a:r>
              <a:rPr lang="en-GB" dirty="0"/>
              <a:t>About what they do, their application process, what qualifications you need to get a role in their company and any other questions you may have.</a:t>
            </a:r>
          </a:p>
          <a:p>
            <a:pPr marL="0" indent="0">
              <a:buNone/>
            </a:pPr>
            <a:endParaRPr lang="en-GB" dirty="0"/>
          </a:p>
        </p:txBody>
      </p:sp>
      <p:pic>
        <p:nvPicPr>
          <p:cNvPr id="4" name="Picture 3">
            <a:extLst>
              <a:ext uri="{FF2B5EF4-FFF2-40B4-BE49-F238E27FC236}">
                <a16:creationId xmlns:a16="http://schemas.microsoft.com/office/drawing/2014/main" xmlns="" id="{F953DB17-C8E9-4564-9649-288454617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037" b="7778"/>
          <a:stretch/>
        </p:blipFill>
        <p:spPr>
          <a:xfrm>
            <a:off x="4932040" y="4378613"/>
            <a:ext cx="3974076" cy="2393273"/>
          </a:xfrm>
          <a:prstGeom prst="rect">
            <a:avLst/>
          </a:prstGeom>
        </p:spPr>
      </p:pic>
    </p:spTree>
    <p:extLst>
      <p:ext uri="{BB962C8B-B14F-4D97-AF65-F5344CB8AC3E}">
        <p14:creationId xmlns:p14="http://schemas.microsoft.com/office/powerpoint/2010/main" val="184179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u="sng" dirty="0"/>
              <a:t>Why attend?</a:t>
            </a:r>
          </a:p>
        </p:txBody>
      </p:sp>
      <p:sp>
        <p:nvSpPr>
          <p:cNvPr id="5" name="Content Placeholder 4"/>
          <p:cNvSpPr>
            <a:spLocks noGrp="1"/>
          </p:cNvSpPr>
          <p:nvPr>
            <p:ph idx="1"/>
          </p:nvPr>
        </p:nvSpPr>
        <p:spPr>
          <a:xfrm>
            <a:off x="483611" y="1196752"/>
            <a:ext cx="8229600" cy="4320480"/>
          </a:xfrm>
        </p:spPr>
        <p:txBody>
          <a:bodyPr>
            <a:normAutofit fontScale="70000" lnSpcReduction="20000"/>
          </a:bodyPr>
          <a:lstStyle/>
          <a:p>
            <a:r>
              <a:rPr lang="en-GB" dirty="0"/>
              <a:t>One of the main reasons why you should go to a careers fair is for research. </a:t>
            </a:r>
          </a:p>
          <a:p>
            <a:r>
              <a:rPr lang="en-GB" dirty="0"/>
              <a:t>If you are unsure of where you want to work, or what you want to work as in later life, the companies at careers fairs provide huge amounts of information and experience about different sectors. </a:t>
            </a:r>
          </a:p>
          <a:p>
            <a:r>
              <a:rPr lang="en-GB" dirty="0"/>
              <a:t>Simply asking people what it is like in a certain profession or within a certain company will allow you to get a bigger picture of what it is like to work in that area, allowing you to make an informed choice about your career path.</a:t>
            </a:r>
          </a:p>
          <a:p>
            <a:r>
              <a:rPr lang="en-GB" dirty="0"/>
              <a:t>Grow your confidence.</a:t>
            </a:r>
          </a:p>
          <a:p>
            <a:r>
              <a:rPr lang="en-GB" dirty="0"/>
              <a:t>Ask about work experience.</a:t>
            </a:r>
          </a:p>
        </p:txBody>
      </p:sp>
      <p:pic>
        <p:nvPicPr>
          <p:cNvPr id="2" name="Picture 1"/>
          <p:cNvPicPr>
            <a:picLocks noChangeAspect="1"/>
          </p:cNvPicPr>
          <p:nvPr/>
        </p:nvPicPr>
        <p:blipFill>
          <a:blip r:embed="rId2"/>
          <a:stretch>
            <a:fillRect/>
          </a:stretch>
        </p:blipFill>
        <p:spPr>
          <a:xfrm>
            <a:off x="6049028" y="4139475"/>
            <a:ext cx="2664183" cy="1603387"/>
          </a:xfrm>
          <a:prstGeom prst="rect">
            <a:avLst/>
          </a:prstGeom>
        </p:spPr>
      </p:pic>
    </p:spTree>
    <p:extLst>
      <p:ext uri="{BB962C8B-B14F-4D97-AF65-F5344CB8AC3E}">
        <p14:creationId xmlns:p14="http://schemas.microsoft.com/office/powerpoint/2010/main" val="591800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F3781B-4412-4C03-92AC-F536537AA907}"/>
              </a:ext>
            </a:extLst>
          </p:cNvPr>
          <p:cNvSpPr>
            <a:spLocks noGrp="1"/>
          </p:cNvSpPr>
          <p:nvPr>
            <p:ph type="title"/>
          </p:nvPr>
        </p:nvSpPr>
        <p:spPr/>
        <p:txBody>
          <a:bodyPr/>
          <a:lstStyle/>
          <a:p>
            <a:r>
              <a:rPr lang="en-GB" b="1" u="sng" dirty="0"/>
              <a:t>Why attend?</a:t>
            </a:r>
            <a:endParaRPr lang="en-GB" dirty="0"/>
          </a:p>
        </p:txBody>
      </p:sp>
      <p:sp>
        <p:nvSpPr>
          <p:cNvPr id="3" name="Content Placeholder 2">
            <a:extLst>
              <a:ext uri="{FF2B5EF4-FFF2-40B4-BE49-F238E27FC236}">
                <a16:creationId xmlns:a16="http://schemas.microsoft.com/office/drawing/2014/main" xmlns="" id="{6B16F3F6-FA21-468E-90BB-F0AAA14C2C86}"/>
              </a:ext>
            </a:extLst>
          </p:cNvPr>
          <p:cNvSpPr>
            <a:spLocks noGrp="1"/>
          </p:cNvSpPr>
          <p:nvPr>
            <p:ph idx="1"/>
          </p:nvPr>
        </p:nvSpPr>
        <p:spPr/>
        <p:txBody>
          <a:bodyPr>
            <a:normAutofit fontScale="77500" lnSpcReduction="20000"/>
          </a:bodyPr>
          <a:lstStyle/>
          <a:p>
            <a:r>
              <a:rPr lang="en-GB" dirty="0"/>
              <a:t>If you have already decided where you want to work, then a careers fair is still extremely useful for networking with the staff. </a:t>
            </a:r>
          </a:p>
          <a:p>
            <a:r>
              <a:rPr lang="en-GB" dirty="0"/>
              <a:t>When you do apply for a particular company, it can be a great advantage to know someone there who can help guide you through the application process. </a:t>
            </a:r>
          </a:p>
          <a:p>
            <a:r>
              <a:rPr lang="en-GB" dirty="0"/>
              <a:t>It can make you think about an area of work that you did not know existed or that you would now like to do. </a:t>
            </a:r>
          </a:p>
          <a:p>
            <a:endParaRPr lang="en-GB" dirty="0"/>
          </a:p>
        </p:txBody>
      </p:sp>
      <p:pic>
        <p:nvPicPr>
          <p:cNvPr id="4" name="Picture 3"/>
          <p:cNvPicPr>
            <a:picLocks noChangeAspect="1"/>
          </p:cNvPicPr>
          <p:nvPr/>
        </p:nvPicPr>
        <p:blipFill>
          <a:blip r:embed="rId2"/>
          <a:stretch>
            <a:fillRect/>
          </a:stretch>
        </p:blipFill>
        <p:spPr>
          <a:xfrm>
            <a:off x="6041308" y="4914026"/>
            <a:ext cx="2660835" cy="1603847"/>
          </a:xfrm>
          <a:prstGeom prst="rect">
            <a:avLst/>
          </a:prstGeom>
        </p:spPr>
      </p:pic>
    </p:spTree>
    <p:extLst>
      <p:ext uri="{BB962C8B-B14F-4D97-AF65-F5344CB8AC3E}">
        <p14:creationId xmlns:p14="http://schemas.microsoft.com/office/powerpoint/2010/main" val="3435827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u="sng" dirty="0"/>
              <a:t>Who is it for?</a:t>
            </a:r>
          </a:p>
        </p:txBody>
      </p:sp>
      <p:sp>
        <p:nvSpPr>
          <p:cNvPr id="5" name="Content Placeholder 4"/>
          <p:cNvSpPr>
            <a:spLocks noGrp="1"/>
          </p:cNvSpPr>
          <p:nvPr>
            <p:ph idx="1"/>
          </p:nvPr>
        </p:nvSpPr>
        <p:spPr/>
        <p:txBody>
          <a:bodyPr/>
          <a:lstStyle/>
          <a:p>
            <a:r>
              <a:rPr lang="en-GB" dirty="0"/>
              <a:t>Bedford students </a:t>
            </a:r>
          </a:p>
          <a:p>
            <a:r>
              <a:rPr lang="en-GB" dirty="0"/>
              <a:t>Your Parents/Guardians </a:t>
            </a:r>
          </a:p>
        </p:txBody>
      </p:sp>
      <p:pic>
        <p:nvPicPr>
          <p:cNvPr id="2" name="Picture 1"/>
          <p:cNvPicPr>
            <a:picLocks noChangeAspect="1"/>
          </p:cNvPicPr>
          <p:nvPr/>
        </p:nvPicPr>
        <p:blipFill>
          <a:blip r:embed="rId2"/>
          <a:stretch>
            <a:fillRect/>
          </a:stretch>
        </p:blipFill>
        <p:spPr>
          <a:xfrm>
            <a:off x="5292080" y="3954364"/>
            <a:ext cx="3974937" cy="2395936"/>
          </a:xfrm>
          <a:prstGeom prst="rect">
            <a:avLst/>
          </a:prstGeom>
        </p:spPr>
      </p:pic>
    </p:spTree>
    <p:extLst>
      <p:ext uri="{BB962C8B-B14F-4D97-AF65-F5344CB8AC3E}">
        <p14:creationId xmlns:p14="http://schemas.microsoft.com/office/powerpoint/2010/main" val="483740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3433" y="0"/>
            <a:ext cx="8229600" cy="1143000"/>
          </a:xfrm>
        </p:spPr>
        <p:txBody>
          <a:bodyPr/>
          <a:lstStyle/>
          <a:p>
            <a:r>
              <a:rPr lang="en-GB" sz="3600" b="1" u="sng" dirty="0"/>
              <a:t>Who is coming? </a:t>
            </a:r>
            <a:br>
              <a:rPr lang="en-GB" sz="3600" b="1" u="sng" dirty="0"/>
            </a:br>
            <a:r>
              <a:rPr lang="en-GB" sz="3600" b="1" u="sng" dirty="0"/>
              <a:t>(over 40 employers)</a:t>
            </a:r>
          </a:p>
        </p:txBody>
      </p:sp>
      <p:sp>
        <p:nvSpPr>
          <p:cNvPr id="5" name="Content Placeholder 4"/>
          <p:cNvSpPr>
            <a:spLocks noGrp="1"/>
          </p:cNvSpPr>
          <p:nvPr>
            <p:ph idx="1"/>
          </p:nvPr>
        </p:nvSpPr>
        <p:spPr>
          <a:xfrm>
            <a:off x="483611" y="908720"/>
            <a:ext cx="8229600" cy="5112568"/>
          </a:xfrm>
        </p:spPr>
        <p:txBody>
          <a:bodyPr>
            <a:normAutofit/>
          </a:bodyPr>
          <a:lstStyle/>
          <a:p>
            <a:endParaRPr lang="en-GB" dirty="0"/>
          </a:p>
          <a:p>
            <a:r>
              <a:rPr lang="en-GB" sz="2800" dirty="0"/>
              <a:t>LIPA (Liverpool Institute of Performing Arts)</a:t>
            </a:r>
          </a:p>
          <a:p>
            <a:r>
              <a:rPr lang="en-GB" sz="2800" dirty="0"/>
              <a:t>Turnpike Gallery </a:t>
            </a:r>
          </a:p>
          <a:p>
            <a:r>
              <a:rPr lang="en-GB" sz="2800" dirty="0"/>
              <a:t>Wigan Music Service </a:t>
            </a:r>
          </a:p>
          <a:p>
            <a:r>
              <a:rPr lang="en-GB" sz="2800" dirty="0"/>
              <a:t>Lowry Theatre</a:t>
            </a:r>
          </a:p>
          <a:p>
            <a:r>
              <a:rPr lang="en-GB" sz="2800" dirty="0"/>
              <a:t>Exchange Theatre </a:t>
            </a:r>
          </a:p>
          <a:p>
            <a:r>
              <a:rPr lang="en-GB" sz="2800" dirty="0"/>
              <a:t>A professional dancer </a:t>
            </a:r>
          </a:p>
          <a:p>
            <a:r>
              <a:rPr lang="en-GB" sz="2800" dirty="0"/>
              <a:t>Local artists &amp; arts business owners</a:t>
            </a:r>
          </a:p>
          <a:p>
            <a:pPr marL="0" indent="0">
              <a:buNone/>
            </a:pPr>
            <a:endParaRPr lang="en-GB" dirty="0"/>
          </a:p>
          <a:p>
            <a:endParaRPr lang="en-GB" dirty="0"/>
          </a:p>
          <a:p>
            <a:endParaRPr lang="en-GB" dirty="0"/>
          </a:p>
        </p:txBody>
      </p:sp>
      <p:pic>
        <p:nvPicPr>
          <p:cNvPr id="2" name="Picture 1"/>
          <p:cNvPicPr>
            <a:picLocks noChangeAspect="1"/>
          </p:cNvPicPr>
          <p:nvPr/>
        </p:nvPicPr>
        <p:blipFill>
          <a:blip r:embed="rId2"/>
          <a:stretch>
            <a:fillRect/>
          </a:stretch>
        </p:blipFill>
        <p:spPr>
          <a:xfrm>
            <a:off x="4860032" y="2204864"/>
            <a:ext cx="3974937" cy="2395936"/>
          </a:xfrm>
          <a:prstGeom prst="rect">
            <a:avLst/>
          </a:prstGeom>
        </p:spPr>
      </p:pic>
    </p:spTree>
    <p:extLst>
      <p:ext uri="{BB962C8B-B14F-4D97-AF65-F5344CB8AC3E}">
        <p14:creationId xmlns:p14="http://schemas.microsoft.com/office/powerpoint/2010/main" val="2751775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u="sng" dirty="0"/>
              <a:t>The creative industries are growing faster than any other sector in the UK </a:t>
            </a:r>
          </a:p>
        </p:txBody>
      </p:sp>
      <p:sp>
        <p:nvSpPr>
          <p:cNvPr id="3" name="Content Placeholder 2"/>
          <p:cNvSpPr>
            <a:spLocks noGrp="1"/>
          </p:cNvSpPr>
          <p:nvPr>
            <p:ph idx="1"/>
          </p:nvPr>
        </p:nvSpPr>
        <p:spPr/>
        <p:txBody>
          <a:bodyPr>
            <a:normAutofit fontScale="92500" lnSpcReduction="20000"/>
          </a:bodyPr>
          <a:lstStyle/>
          <a:p>
            <a:r>
              <a:rPr lang="en-GB" dirty="0"/>
              <a:t>Every year the UK's creative industries contribute £92billion.</a:t>
            </a:r>
          </a:p>
          <a:p>
            <a:r>
              <a:rPr lang="en-GB" dirty="0"/>
              <a:t>2 million work in this industry. </a:t>
            </a:r>
          </a:p>
          <a:p>
            <a:r>
              <a:rPr lang="en-GB" dirty="0"/>
              <a:t>The growth of the sector is expected to grow predicting that the creative industries could be worth £128.4billion to the UK economy by 2025 and help to create up to a million more jobs by 2030.</a:t>
            </a:r>
          </a:p>
          <a:p>
            <a:endParaRPr lang="en-GB" dirty="0"/>
          </a:p>
        </p:txBody>
      </p:sp>
    </p:spTree>
    <p:extLst>
      <p:ext uri="{BB962C8B-B14F-4D97-AF65-F5344CB8AC3E}">
        <p14:creationId xmlns:p14="http://schemas.microsoft.com/office/powerpoint/2010/main" val="3509253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u="sng" dirty="0"/>
              <a:t>What are the creative industries?</a:t>
            </a:r>
          </a:p>
        </p:txBody>
      </p:sp>
      <p:sp>
        <p:nvSpPr>
          <p:cNvPr id="3" name="Content Placeholder 2"/>
          <p:cNvSpPr>
            <a:spLocks noGrp="1"/>
          </p:cNvSpPr>
          <p:nvPr>
            <p:ph idx="1"/>
          </p:nvPr>
        </p:nvSpPr>
        <p:spPr>
          <a:xfrm>
            <a:off x="457200" y="980728"/>
            <a:ext cx="8256011" cy="3960441"/>
          </a:xfrm>
        </p:spPr>
        <p:txBody>
          <a:bodyPr>
            <a:normAutofit fontScale="62500" lnSpcReduction="20000"/>
          </a:bodyPr>
          <a:lstStyle/>
          <a:p>
            <a:r>
              <a:rPr lang="en-GB" dirty="0"/>
              <a:t>Advertising and marketing</a:t>
            </a:r>
          </a:p>
          <a:p>
            <a:r>
              <a:rPr lang="en-GB" dirty="0"/>
              <a:t>Architecture</a:t>
            </a:r>
          </a:p>
          <a:p>
            <a:r>
              <a:rPr lang="en-GB" dirty="0"/>
              <a:t>Crafts</a:t>
            </a:r>
          </a:p>
          <a:p>
            <a:r>
              <a:rPr lang="en-GB" dirty="0"/>
              <a:t>Design</a:t>
            </a:r>
          </a:p>
          <a:p>
            <a:r>
              <a:rPr lang="en-GB" dirty="0"/>
              <a:t>Fashion</a:t>
            </a:r>
          </a:p>
          <a:p>
            <a:r>
              <a:rPr lang="en-GB" dirty="0"/>
              <a:t>Film, TV, video, radio, gaming and photography</a:t>
            </a:r>
          </a:p>
          <a:p>
            <a:r>
              <a:rPr lang="en-GB" dirty="0"/>
              <a:t>IT, software and computer services</a:t>
            </a:r>
          </a:p>
          <a:p>
            <a:r>
              <a:rPr lang="en-GB" dirty="0"/>
              <a:t>Publishing</a:t>
            </a:r>
          </a:p>
          <a:p>
            <a:r>
              <a:rPr lang="en-GB" dirty="0"/>
              <a:t>Museums, galleries and libraries</a:t>
            </a:r>
          </a:p>
          <a:p>
            <a:r>
              <a:rPr lang="en-GB" dirty="0"/>
              <a:t>Music, performing and visual arts.</a:t>
            </a:r>
          </a:p>
          <a:p>
            <a:r>
              <a:rPr lang="en-GB" dirty="0"/>
              <a:t>Design – exhibition, games, graphic, industrial, interior, landscape, product, textiles and theatre. </a:t>
            </a:r>
          </a:p>
          <a:p>
            <a:endParaRPr lang="en-GB" dirty="0"/>
          </a:p>
          <a:p>
            <a:endParaRPr lang="en-GB" dirty="0"/>
          </a:p>
        </p:txBody>
      </p:sp>
    </p:spTree>
    <p:extLst>
      <p:ext uri="{BB962C8B-B14F-4D97-AF65-F5344CB8AC3E}">
        <p14:creationId xmlns:p14="http://schemas.microsoft.com/office/powerpoint/2010/main" val="2732465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sz="3600" b="1" u="sng" dirty="0"/>
              <a:t>Who is coming? </a:t>
            </a:r>
            <a:br>
              <a:rPr lang="en-GB" sz="3600" b="1" u="sng" dirty="0"/>
            </a:br>
            <a:r>
              <a:rPr lang="en-GB" sz="3600" b="1" u="sng" dirty="0"/>
              <a:t>(over 40 employers)</a:t>
            </a:r>
            <a:endParaRPr lang="en-GB" sz="3600" dirty="0"/>
          </a:p>
        </p:txBody>
      </p:sp>
      <p:sp>
        <p:nvSpPr>
          <p:cNvPr id="3" name="Content Placeholder 2"/>
          <p:cNvSpPr>
            <a:spLocks noGrp="1"/>
          </p:cNvSpPr>
          <p:nvPr>
            <p:ph idx="1"/>
          </p:nvPr>
        </p:nvSpPr>
        <p:spPr>
          <a:xfrm>
            <a:off x="457200" y="1052736"/>
            <a:ext cx="8229600" cy="4032448"/>
          </a:xfrm>
        </p:spPr>
        <p:txBody>
          <a:bodyPr>
            <a:normAutofit fontScale="92500"/>
          </a:bodyPr>
          <a:lstStyle/>
          <a:p>
            <a:r>
              <a:rPr lang="en-GB" dirty="0"/>
              <a:t>KPMG (Accountancy/Technology/Business)</a:t>
            </a:r>
          </a:p>
          <a:p>
            <a:r>
              <a:rPr lang="en-GB" dirty="0"/>
              <a:t>HSBC Bank</a:t>
            </a:r>
          </a:p>
          <a:p>
            <a:r>
              <a:rPr lang="en-GB" dirty="0"/>
              <a:t>Solicitors </a:t>
            </a:r>
          </a:p>
          <a:p>
            <a:r>
              <a:rPr lang="en-GB" dirty="0"/>
              <a:t>Sellafield</a:t>
            </a:r>
          </a:p>
          <a:p>
            <a:r>
              <a:rPr lang="en-GB" dirty="0"/>
              <a:t>Army </a:t>
            </a:r>
          </a:p>
          <a:p>
            <a:r>
              <a:rPr lang="en-GB" dirty="0" err="1"/>
              <a:t>Sofology</a:t>
            </a:r>
            <a:r>
              <a:rPr lang="en-GB" dirty="0"/>
              <a:t> (Engineering/Marketing/Retail/Business)</a:t>
            </a:r>
          </a:p>
        </p:txBody>
      </p:sp>
      <p:pic>
        <p:nvPicPr>
          <p:cNvPr id="5" name="Picture 4"/>
          <p:cNvPicPr>
            <a:picLocks noChangeAspect="1"/>
          </p:cNvPicPr>
          <p:nvPr/>
        </p:nvPicPr>
        <p:blipFill>
          <a:blip r:embed="rId2"/>
          <a:stretch>
            <a:fillRect/>
          </a:stretch>
        </p:blipFill>
        <p:spPr>
          <a:xfrm>
            <a:off x="6228184" y="5085184"/>
            <a:ext cx="2724454" cy="1642194"/>
          </a:xfrm>
          <a:prstGeom prst="rect">
            <a:avLst/>
          </a:prstGeom>
        </p:spPr>
      </p:pic>
    </p:spTree>
    <p:extLst>
      <p:ext uri="{BB962C8B-B14F-4D97-AF65-F5344CB8AC3E}">
        <p14:creationId xmlns:p14="http://schemas.microsoft.com/office/powerpoint/2010/main" val="40485035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TotalTime>
  <Words>592</Words>
  <Application>Microsoft Office PowerPoint</Application>
  <PresentationFormat>On-screen Show (4:3)</PresentationFormat>
  <Paragraphs>90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What is it? </vt:lpstr>
      <vt:lpstr>Why attend?</vt:lpstr>
      <vt:lpstr>Why attend?</vt:lpstr>
      <vt:lpstr>Who is it for?</vt:lpstr>
      <vt:lpstr>Who is coming?  (over 40 employers)</vt:lpstr>
      <vt:lpstr>The creative industries are growing faster than any other sector in the UK </vt:lpstr>
      <vt:lpstr>What are the creative industries?</vt:lpstr>
      <vt:lpstr>Who is coming?  (over 40 employers)</vt:lpstr>
      <vt:lpstr>Tips for Careers Fairs </vt:lpstr>
      <vt:lpstr>Example questions may include:</vt:lpstr>
      <vt:lpstr>PowerPoint Presentation</vt:lpstr>
      <vt:lpstr>PowerPoint Presentation</vt:lpstr>
      <vt:lpstr>When is it?</vt:lpstr>
      <vt:lpstr>Interest to find out more? </vt:lpstr>
      <vt:lpstr>Bedford’s Got Talent 2020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London 2014</dc:title>
  <dc:creator>%username%</dc:creator>
  <cp:lastModifiedBy>Pauline Birchall</cp:lastModifiedBy>
  <cp:revision>53</cp:revision>
  <cp:lastPrinted>2014-09-09T10:17:45Z</cp:lastPrinted>
  <dcterms:created xsi:type="dcterms:W3CDTF">2014-09-08T11:27:14Z</dcterms:created>
  <dcterms:modified xsi:type="dcterms:W3CDTF">2020-02-07T15:03:02Z</dcterms:modified>
</cp:coreProperties>
</file>