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0" r:id="rId3"/>
    <p:sldId id="257" r:id="rId4"/>
    <p:sldId id="262" r:id="rId5"/>
    <p:sldId id="263" r:id="rId6"/>
    <p:sldId id="288" r:id="rId7"/>
    <p:sldId id="258" r:id="rId8"/>
    <p:sldId id="259" r:id="rId9"/>
    <p:sldId id="264" r:id="rId10"/>
    <p:sldId id="289" r:id="rId11"/>
    <p:sldId id="265" r:id="rId12"/>
    <p:sldId id="267" r:id="rId13"/>
    <p:sldId id="271" r:id="rId14"/>
    <p:sldId id="290" r:id="rId15"/>
    <p:sldId id="260" r:id="rId16"/>
    <p:sldId id="282" r:id="rId17"/>
    <p:sldId id="283" r:id="rId18"/>
    <p:sldId id="274" r:id="rId19"/>
    <p:sldId id="285" r:id="rId20"/>
    <p:sldId id="284" r:id="rId21"/>
    <p:sldId id="261" r:id="rId22"/>
    <p:sldId id="277" r:id="rId23"/>
    <p:sldId id="287" r:id="rId24"/>
    <p:sldId id="292"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FF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autoAdjust="0"/>
    <p:restoredTop sz="94646" autoAdjust="0"/>
  </p:normalViewPr>
  <p:slideViewPr>
    <p:cSldViewPr>
      <p:cViewPr>
        <p:scale>
          <a:sx n="90" d="100"/>
          <a:sy n="90" d="100"/>
        </p:scale>
        <p:origin x="-1184" y="184"/>
      </p:cViewPr>
      <p:guideLst>
        <p:guide orient="horz" pos="2160"/>
        <p:guide pos="2880"/>
      </p:guideLst>
    </p:cSldViewPr>
  </p:slideViewPr>
  <p:outlineViewPr>
    <p:cViewPr>
      <p:scale>
        <a:sx n="33" d="100"/>
        <a:sy n="33" d="100"/>
      </p:scale>
      <p:origin x="16" y="753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03/10/22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03/10/22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03/10/22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03/10/22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03/10/22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03/10/22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03/10/22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03/10/22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03/10/22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03/10/22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03/10/22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03/10/22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BBFF625E-1D49-F640-B346-1A871CA805B5}"/>
              </a:ext>
            </a:extLst>
          </p:cNvPr>
          <p:cNvSpPr txBox="1"/>
          <p:nvPr/>
        </p:nvSpPr>
        <p:spPr>
          <a:xfrm>
            <a:off x="304801" y="335688"/>
            <a:ext cx="8534400" cy="707886"/>
          </a:xfrm>
          <a:prstGeom prst="rect">
            <a:avLst/>
          </a:prstGeom>
          <a:solidFill>
            <a:schemeClr val="accent3">
              <a:lumMod val="75000"/>
            </a:schemeClr>
          </a:solidFill>
          <a:ln>
            <a:solidFill>
              <a:schemeClr val="accent6">
                <a:lumMod val="50000"/>
              </a:schemeClr>
            </a:solidFill>
          </a:ln>
        </p:spPr>
        <p:txBody>
          <a:bodyPr wrap="square" rtlCol="0">
            <a:spAutoFit/>
          </a:bodyPr>
          <a:lstStyle/>
          <a:p>
            <a:pPr algn="ctr"/>
            <a:r>
              <a:rPr lang="en-US" sz="2000" b="1" dirty="0">
                <a:solidFill>
                  <a:schemeClr val="bg1"/>
                </a:solidFill>
              </a:rPr>
              <a:t>Curriculum Intent</a:t>
            </a:r>
          </a:p>
          <a:p>
            <a:pPr algn="ctr"/>
            <a:r>
              <a:rPr lang="en-US" sz="2000" b="1" dirty="0">
                <a:solidFill>
                  <a:schemeClr val="bg1"/>
                </a:solidFill>
              </a:rPr>
              <a:t>Subject</a:t>
            </a:r>
          </a:p>
        </p:txBody>
      </p:sp>
      <p:sp>
        <p:nvSpPr>
          <p:cNvPr id="5" name="Rectangle 4">
            <a:extLst>
              <a:ext uri="{FF2B5EF4-FFF2-40B4-BE49-F238E27FC236}">
                <a16:creationId xmlns:a16="http://schemas.microsoft.com/office/drawing/2014/main" xmlns="" id="{26237012-37B7-A64F-8DD9-91D1D76DF480}"/>
              </a:ext>
            </a:extLst>
          </p:cNvPr>
          <p:cNvSpPr/>
          <p:nvPr/>
        </p:nvSpPr>
        <p:spPr>
          <a:xfrm>
            <a:off x="304800" y="1219200"/>
            <a:ext cx="4149633" cy="2514600"/>
          </a:xfrm>
          <a:prstGeom prst="rect">
            <a:avLst/>
          </a:prstGeom>
          <a:solidFill>
            <a:schemeClr val="bg1"/>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200" b="1" u="sng" dirty="0">
                <a:solidFill>
                  <a:schemeClr val="tx1"/>
                </a:solidFill>
              </a:rPr>
              <a:t>PRIORITIES IN WHOLE SCHOOL CURRICULUM INTENT</a:t>
            </a:r>
          </a:p>
          <a:p>
            <a:endParaRPr lang="en-US" sz="1200" b="1" u="sng" dirty="0">
              <a:solidFill>
                <a:schemeClr val="tx1"/>
              </a:solidFill>
            </a:endParaRPr>
          </a:p>
          <a:p>
            <a:pPr marL="171450" indent="-171450">
              <a:buFont typeface="Arial" panose="020B0604020202020204" pitchFamily="34" charset="0"/>
              <a:buChar char="•"/>
            </a:pPr>
            <a:r>
              <a:rPr lang="en-US" sz="1200" dirty="0">
                <a:solidFill>
                  <a:schemeClr val="tx1"/>
                </a:solidFill>
                <a:cs typeface="Arial" panose="020B0604020202020204" pitchFamily="34" charset="0"/>
              </a:rPr>
              <a:t>Enjoyment of learning</a:t>
            </a:r>
          </a:p>
          <a:p>
            <a:pPr marL="171450" indent="-171450">
              <a:buFont typeface="Arial" panose="020B0604020202020204" pitchFamily="34" charset="0"/>
              <a:buChar char="•"/>
            </a:pPr>
            <a:r>
              <a:rPr lang="en-US" sz="1200" dirty="0">
                <a:solidFill>
                  <a:schemeClr val="tx1"/>
                </a:solidFill>
                <a:cs typeface="Arial" panose="020B0604020202020204" pitchFamily="34" charset="0"/>
              </a:rPr>
              <a:t>Knowledge acquisition and recall</a:t>
            </a:r>
          </a:p>
          <a:p>
            <a:pPr marL="171450" indent="-171450">
              <a:buFont typeface="Arial" panose="020B0604020202020204" pitchFamily="34" charset="0"/>
              <a:buChar char="•"/>
            </a:pPr>
            <a:r>
              <a:rPr lang="en-US" sz="1200" dirty="0">
                <a:solidFill>
                  <a:schemeClr val="tx1"/>
                </a:solidFill>
                <a:cs typeface="Arial" panose="020B0604020202020204" pitchFamily="34" charset="0"/>
              </a:rPr>
              <a:t>Extensive vocabulary</a:t>
            </a:r>
          </a:p>
          <a:p>
            <a:pPr marL="171450" lvl="0" indent="-171450">
              <a:buFont typeface="Arial" panose="020B0604020202020204" pitchFamily="34" charset="0"/>
              <a:buChar char="•"/>
            </a:pPr>
            <a:r>
              <a:rPr lang="en-GB" sz="1200" dirty="0">
                <a:solidFill>
                  <a:schemeClr val="tx1"/>
                </a:solidFill>
              </a:rPr>
              <a:t>Effective communication through writing, speaking &amp; listening, and use of technology</a:t>
            </a:r>
          </a:p>
          <a:p>
            <a:pPr marL="171450" lvl="0" indent="-171450">
              <a:buFont typeface="Arial" panose="020B0604020202020204" pitchFamily="34" charset="0"/>
              <a:buChar char="•"/>
            </a:pPr>
            <a:r>
              <a:rPr lang="en-GB" sz="1200" dirty="0">
                <a:solidFill>
                  <a:schemeClr val="tx1"/>
                </a:solidFill>
              </a:rPr>
              <a:t>Numeracy</a:t>
            </a:r>
          </a:p>
          <a:p>
            <a:pPr marL="171450" lvl="0" indent="-171450">
              <a:buFont typeface="Arial" panose="020B0604020202020204" pitchFamily="34" charset="0"/>
              <a:buChar char="•"/>
            </a:pPr>
            <a:r>
              <a:rPr lang="en-GB" sz="1200" dirty="0">
                <a:solidFill>
                  <a:schemeClr val="tx1"/>
                </a:solidFill>
              </a:rPr>
              <a:t>Critical evaluation of information</a:t>
            </a:r>
          </a:p>
          <a:p>
            <a:pPr marL="171450" lvl="0" indent="-171450">
              <a:buFont typeface="Arial" panose="020B0604020202020204" pitchFamily="34" charset="0"/>
              <a:buChar char="•"/>
            </a:pPr>
            <a:r>
              <a:rPr lang="en-GB" sz="1200" dirty="0">
                <a:solidFill>
                  <a:schemeClr val="tx1"/>
                </a:solidFill>
              </a:rPr>
              <a:t>Enterprise and problem-solving</a:t>
            </a:r>
          </a:p>
          <a:p>
            <a:pPr marL="171450" lvl="0" indent="-171450">
              <a:buFont typeface="Arial" panose="020B0604020202020204" pitchFamily="34" charset="0"/>
              <a:buChar char="•"/>
            </a:pPr>
            <a:r>
              <a:rPr lang="en-GB" sz="1200" dirty="0">
                <a:solidFill>
                  <a:schemeClr val="tx1"/>
                </a:solidFill>
              </a:rPr>
              <a:t>Working  with others</a:t>
            </a:r>
          </a:p>
          <a:p>
            <a:endParaRPr lang="en-US" sz="1200" dirty="0">
              <a:solidFill>
                <a:schemeClr val="tx1"/>
              </a:solidFill>
              <a:cs typeface="Arial" panose="020B0604020202020204" pitchFamily="34" charset="0"/>
            </a:endParaRPr>
          </a:p>
        </p:txBody>
      </p:sp>
      <p:sp>
        <p:nvSpPr>
          <p:cNvPr id="6" name="Rectangle 5">
            <a:extLst>
              <a:ext uri="{FF2B5EF4-FFF2-40B4-BE49-F238E27FC236}">
                <a16:creationId xmlns:a16="http://schemas.microsoft.com/office/drawing/2014/main" xmlns="" id="{26237012-37B7-A64F-8DD9-91D1D76DF480}"/>
              </a:ext>
            </a:extLst>
          </p:cNvPr>
          <p:cNvSpPr/>
          <p:nvPr/>
        </p:nvSpPr>
        <p:spPr>
          <a:xfrm>
            <a:off x="4650508" y="1219201"/>
            <a:ext cx="4188693" cy="2514599"/>
          </a:xfrm>
          <a:prstGeom prst="rect">
            <a:avLst/>
          </a:prstGeom>
          <a:solidFill>
            <a:schemeClr val="bg1"/>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200" b="1" u="sng" dirty="0">
                <a:solidFill>
                  <a:schemeClr val="tx1"/>
                </a:solidFill>
                <a:cs typeface="Arial" panose="020B0604020202020204" pitchFamily="34" charset="0"/>
              </a:rPr>
              <a:t>KEY QUESTIONS TO CONSIDER</a:t>
            </a:r>
          </a:p>
          <a:p>
            <a:endParaRPr lang="en-US" sz="1200" b="1" u="sng" dirty="0">
              <a:solidFill>
                <a:schemeClr val="tx1"/>
              </a:solidFill>
              <a:cs typeface="Arial" panose="020B0604020202020204" pitchFamily="34" charset="0"/>
            </a:endParaRPr>
          </a:p>
          <a:p>
            <a:r>
              <a:rPr lang="en-GB" sz="1200" b="1" dirty="0">
                <a:solidFill>
                  <a:schemeClr val="tx1"/>
                </a:solidFill>
              </a:rPr>
              <a:t>1. Why has content been selected? </a:t>
            </a:r>
            <a:r>
              <a:rPr lang="en-GB" sz="1200" dirty="0">
                <a:solidFill>
                  <a:schemeClr val="tx1"/>
                </a:solidFill>
              </a:rPr>
              <a:t>Is there sufficient focus on the most powerful knowledge, concepts and skills?</a:t>
            </a:r>
          </a:p>
          <a:p>
            <a:r>
              <a:rPr lang="en-GB" sz="1200" b="1" dirty="0">
                <a:solidFill>
                  <a:schemeClr val="tx1"/>
                </a:solidFill>
              </a:rPr>
              <a:t>2. Does learning provide sufficient challenge</a:t>
            </a:r>
            <a:r>
              <a:rPr lang="en-GB" sz="1200" dirty="0">
                <a:solidFill>
                  <a:schemeClr val="tx1"/>
                </a:solidFill>
              </a:rPr>
              <a:t>? Is there sufficient challenge for all learners in all year groups?</a:t>
            </a:r>
          </a:p>
          <a:p>
            <a:r>
              <a:rPr lang="en-GB" sz="1200" b="1" dirty="0">
                <a:solidFill>
                  <a:schemeClr val="tx1"/>
                </a:solidFill>
              </a:rPr>
              <a:t>3. Why is learning sequenced in this way? </a:t>
            </a:r>
            <a:r>
              <a:rPr lang="en-GB" sz="1200" dirty="0">
                <a:solidFill>
                  <a:schemeClr val="tx1"/>
                </a:solidFill>
              </a:rPr>
              <a:t>Does the sequence enable students to build on prior learning, and learn in increasing breadth and depth over time?</a:t>
            </a:r>
          </a:p>
          <a:p>
            <a:r>
              <a:rPr lang="en-GB" sz="1200" b="1" dirty="0">
                <a:solidFill>
                  <a:schemeClr val="tx1"/>
                </a:solidFill>
              </a:rPr>
              <a:t>4. How is learning sequenced or spaced to promote long-term memory?</a:t>
            </a:r>
          </a:p>
          <a:p>
            <a:endParaRPr lang="en-GB" sz="1200" dirty="0">
              <a:solidFill>
                <a:schemeClr val="tx1"/>
              </a:solidFill>
            </a:endParaRPr>
          </a:p>
          <a:p>
            <a:endParaRPr lang="en-GB" sz="1200" dirty="0">
              <a:solidFill>
                <a:schemeClr val="tx1"/>
              </a:solidFill>
            </a:endParaRPr>
          </a:p>
          <a:p>
            <a:endParaRPr lang="en-US" sz="1200" b="1" u="sng" dirty="0">
              <a:solidFill>
                <a:schemeClr val="tx1"/>
              </a:solidFill>
              <a:cs typeface="Arial" panose="020B0604020202020204" pitchFamily="34" charset="0"/>
            </a:endParaRPr>
          </a:p>
        </p:txBody>
      </p:sp>
      <p:sp>
        <p:nvSpPr>
          <p:cNvPr id="9" name="Rectangle 8">
            <a:extLst>
              <a:ext uri="{FF2B5EF4-FFF2-40B4-BE49-F238E27FC236}">
                <a16:creationId xmlns:a16="http://schemas.microsoft.com/office/drawing/2014/main" xmlns="" id="{26237012-37B7-A64F-8DD9-91D1D76DF480}"/>
              </a:ext>
            </a:extLst>
          </p:cNvPr>
          <p:cNvSpPr/>
          <p:nvPr/>
        </p:nvSpPr>
        <p:spPr>
          <a:xfrm>
            <a:off x="304798" y="3962400"/>
            <a:ext cx="4149633" cy="2514600"/>
          </a:xfrm>
          <a:prstGeom prst="rect">
            <a:avLst/>
          </a:prstGeom>
          <a:solidFill>
            <a:schemeClr val="bg1"/>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200" b="1" u="sng" dirty="0">
                <a:solidFill>
                  <a:schemeClr val="tx1"/>
                </a:solidFill>
                <a:cs typeface="Arial" panose="020B0604020202020204" pitchFamily="34" charset="0"/>
              </a:rPr>
              <a:t>SUBJECT CURRICULUM INTENT</a:t>
            </a:r>
          </a:p>
          <a:p>
            <a:r>
              <a:rPr lang="en-US" sz="1200" b="1" dirty="0">
                <a:solidFill>
                  <a:schemeClr val="tx1"/>
                </a:solidFill>
                <a:cs typeface="Arial" panose="020B0604020202020204" pitchFamily="34" charset="0"/>
              </a:rPr>
              <a:t>Our vision: To see the value in learning and speaking foreign languages; to develop an appreciation of cultures other than our own; to enjoy challenging ourselves to be the best linguist we can be; to engender a curiosity about the beauty of language.  </a:t>
            </a:r>
          </a:p>
          <a:p>
            <a:r>
              <a:rPr lang="en-US" sz="1200" b="1" dirty="0">
                <a:solidFill>
                  <a:schemeClr val="tx1"/>
                </a:solidFill>
                <a:cs typeface="Arial" panose="020B0604020202020204" pitchFamily="34" charset="0"/>
              </a:rPr>
              <a:t>The following principles underpin this vision:</a:t>
            </a:r>
          </a:p>
          <a:p>
            <a:pPr marL="171450" indent="-171450">
              <a:buFont typeface="Arial" panose="020B0604020202020204" pitchFamily="34" charset="0"/>
              <a:buChar char="•"/>
            </a:pPr>
            <a:r>
              <a:rPr lang="en-US" sz="1200" b="1" dirty="0">
                <a:solidFill>
                  <a:schemeClr val="tx1"/>
                </a:solidFill>
                <a:cs typeface="Arial" panose="020B0604020202020204" pitchFamily="34" charset="0"/>
              </a:rPr>
              <a:t>Develop social and communication skills to allow students to practice the speaking of the language.</a:t>
            </a:r>
          </a:p>
          <a:p>
            <a:pPr marL="171450" indent="-171450">
              <a:buFont typeface="Arial" panose="020B0604020202020204" pitchFamily="34" charset="0"/>
              <a:buChar char="•"/>
            </a:pPr>
            <a:r>
              <a:rPr lang="en-US" sz="1200" b="1" dirty="0">
                <a:solidFill>
                  <a:schemeClr val="tx1"/>
                </a:solidFill>
                <a:cs typeface="Arial" panose="020B0604020202020204" pitchFamily="34" charset="0"/>
              </a:rPr>
              <a:t>To master the vocabulary and grammar required to accelerate speaking, writing, reading and listening skills.</a:t>
            </a:r>
          </a:p>
          <a:p>
            <a:pPr marL="171450" indent="-171450">
              <a:buFont typeface="Arial" panose="020B0604020202020204" pitchFamily="34" charset="0"/>
              <a:buChar char="•"/>
            </a:pPr>
            <a:r>
              <a:rPr lang="en-US" sz="1200" b="1" dirty="0">
                <a:solidFill>
                  <a:schemeClr val="tx1"/>
                </a:solidFill>
                <a:cs typeface="Arial" panose="020B0604020202020204" pitchFamily="34" charset="0"/>
              </a:rPr>
              <a:t>To experience and learn about the culture of Spanish speaking countries.</a:t>
            </a:r>
          </a:p>
          <a:p>
            <a:pPr marL="171450" indent="-171450">
              <a:buFont typeface="Arial" panose="020B0604020202020204" pitchFamily="34" charset="0"/>
              <a:buChar char="•"/>
            </a:pPr>
            <a:endParaRPr lang="en-US" sz="1200" b="1" dirty="0">
              <a:solidFill>
                <a:schemeClr val="tx1"/>
              </a:solidFill>
              <a:cs typeface="Arial" panose="020B0604020202020204" pitchFamily="34" charset="0"/>
            </a:endParaRPr>
          </a:p>
          <a:p>
            <a:endParaRPr lang="en-US" sz="1200" b="1" dirty="0">
              <a:solidFill>
                <a:schemeClr val="tx1"/>
              </a:solidFill>
              <a:cs typeface="Arial" panose="020B0604020202020204" pitchFamily="34" charset="0"/>
            </a:endParaRPr>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3436" y="364301"/>
            <a:ext cx="534129" cy="679273"/>
          </a:xfrm>
          <a:prstGeom prst="rect">
            <a:avLst/>
          </a:prstGeom>
        </p:spPr>
      </p:pic>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01000" y="364301"/>
            <a:ext cx="534129" cy="679273"/>
          </a:xfrm>
          <a:prstGeom prst="rect">
            <a:avLst/>
          </a:prstGeom>
        </p:spPr>
      </p:pic>
    </p:spTree>
    <p:extLst>
      <p:ext uri="{BB962C8B-B14F-4D97-AF65-F5344CB8AC3E}">
        <p14:creationId xmlns:p14="http://schemas.microsoft.com/office/powerpoint/2010/main" val="35548773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483362251"/>
              </p:ext>
            </p:extLst>
          </p:nvPr>
        </p:nvGraphicFramePr>
        <p:xfrm>
          <a:off x="152400" y="228600"/>
          <a:ext cx="8534401" cy="5775587"/>
        </p:xfrm>
        <a:graphic>
          <a:graphicData uri="http://schemas.openxmlformats.org/drawingml/2006/table">
            <a:tbl>
              <a:tblPr firstRow="1" firstCol="1" bandRow="1">
                <a:tableStyleId>{5C22544A-7EE6-4342-B048-85BDC9FD1C3A}</a:tableStyleId>
              </a:tblPr>
              <a:tblGrid>
                <a:gridCol w="452962">
                  <a:extLst>
                    <a:ext uri="{9D8B030D-6E8A-4147-A177-3AD203B41FA5}">
                      <a16:colId xmlns:a16="http://schemas.microsoft.com/office/drawing/2014/main" xmlns="" val="20000"/>
                    </a:ext>
                  </a:extLst>
                </a:gridCol>
                <a:gridCol w="2693813">
                  <a:extLst>
                    <a:ext uri="{9D8B030D-6E8A-4147-A177-3AD203B41FA5}">
                      <a16:colId xmlns:a16="http://schemas.microsoft.com/office/drawing/2014/main" xmlns="" val="20001"/>
                    </a:ext>
                  </a:extLst>
                </a:gridCol>
                <a:gridCol w="2693813">
                  <a:extLst>
                    <a:ext uri="{9D8B030D-6E8A-4147-A177-3AD203B41FA5}">
                      <a16:colId xmlns:a16="http://schemas.microsoft.com/office/drawing/2014/main" xmlns="" val="20002"/>
                    </a:ext>
                  </a:extLst>
                </a:gridCol>
                <a:gridCol w="2693813">
                  <a:extLst>
                    <a:ext uri="{9D8B030D-6E8A-4147-A177-3AD203B41FA5}">
                      <a16:colId xmlns:a16="http://schemas.microsoft.com/office/drawing/2014/main" xmlns="" val="20003"/>
                    </a:ext>
                  </a:extLst>
                </a:gridCol>
              </a:tblGrid>
              <a:tr h="364135">
                <a:tc rowSpan="2">
                  <a:txBody>
                    <a:bodyPr/>
                    <a:lstStyle/>
                    <a:p>
                      <a:pPr algn="ctr">
                        <a:spcAft>
                          <a:spcPts val="0"/>
                        </a:spcAft>
                      </a:pPr>
                      <a:r>
                        <a:rPr lang="en-GB" sz="800" dirty="0">
                          <a:effectLst/>
                          <a:latin typeface="Comic Sans MS"/>
                          <a:cs typeface="Comic Sans MS"/>
                        </a:rPr>
                        <a:t> </a:t>
                      </a:r>
                      <a:endParaRPr lang="en-GB" sz="800" dirty="0">
                        <a:effectLst/>
                        <a:latin typeface="Comic Sans MS"/>
                        <a:ea typeface="Calibri" panose="020F0502020204030204" pitchFamily="34" charset="0"/>
                        <a:cs typeface="Comic Sans MS"/>
                      </a:endParaRPr>
                    </a:p>
                    <a:p>
                      <a:pPr>
                        <a:spcAft>
                          <a:spcPts val="0"/>
                        </a:spcAft>
                      </a:pPr>
                      <a:r>
                        <a:rPr lang="en-GB" sz="800" dirty="0">
                          <a:effectLst/>
                          <a:latin typeface="Comic Sans MS"/>
                          <a:cs typeface="Comic Sans MS"/>
                        </a:rPr>
                        <a:t> </a:t>
                      </a:r>
                      <a:endParaRPr lang="en-GB" sz="800" dirty="0">
                        <a:effectLst/>
                        <a:latin typeface="Comic Sans MS"/>
                        <a:ea typeface="Calibri" panose="020F0502020204030204" pitchFamily="34" charset="0"/>
                        <a:cs typeface="Comic Sans MS"/>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3">
                  <a:txBody>
                    <a:bodyPr/>
                    <a:lstStyle/>
                    <a:p>
                      <a:pPr algn="ctr">
                        <a:spcAft>
                          <a:spcPts val="0"/>
                        </a:spcAft>
                      </a:pPr>
                      <a:r>
                        <a:rPr lang="en-GB" sz="800" dirty="0" smtClean="0">
                          <a:effectLst/>
                          <a:latin typeface="Comic Sans MS"/>
                          <a:cs typeface="Comic Sans MS"/>
                        </a:rPr>
                        <a:t>YEAR </a:t>
                      </a:r>
                      <a:r>
                        <a:rPr lang="en-GB" sz="800" dirty="0" smtClean="0">
                          <a:effectLst/>
                          <a:latin typeface="Comic Sans MS"/>
                          <a:cs typeface="Comic Sans MS"/>
                        </a:rPr>
                        <a:t>8</a:t>
                      </a:r>
                      <a:endParaRPr lang="en-GB" sz="800" dirty="0">
                        <a:effectLst/>
                        <a:latin typeface="Comic Sans MS"/>
                        <a:cs typeface="Comic Sans MS"/>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10000"/>
                  </a:ext>
                </a:extLst>
              </a:tr>
              <a:tr h="320413">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s-ES_tradnl" sz="1000" b="0" i="0" dirty="0" err="1" smtClean="0">
                          <a:latin typeface="Comic Sans MS"/>
                          <a:cs typeface="Comic Sans MS"/>
                        </a:rPr>
                        <a:t>Enriching</a:t>
                      </a:r>
                      <a:r>
                        <a:rPr lang="es-ES_tradnl" sz="1000" b="0" i="0" dirty="0" smtClean="0">
                          <a:latin typeface="Comic Sans MS"/>
                          <a:cs typeface="Comic Sans MS"/>
                        </a:rPr>
                        <a:t> </a:t>
                      </a:r>
                      <a:r>
                        <a:rPr lang="es-ES_tradnl" sz="1000" b="0" i="0" dirty="0" err="1" smtClean="0">
                          <a:latin typeface="Comic Sans MS"/>
                          <a:cs typeface="Comic Sans MS"/>
                        </a:rPr>
                        <a:t>Learning</a:t>
                      </a:r>
                      <a:r>
                        <a:rPr lang="es-ES_tradnl" sz="1000" b="0" i="0" dirty="0" smtClean="0">
                          <a:latin typeface="Comic Sans MS"/>
                          <a:cs typeface="Comic Sans MS"/>
                        </a:rPr>
                        <a:t> </a:t>
                      </a:r>
                      <a:r>
                        <a:rPr lang="es-ES_tradnl" sz="1000" b="0" i="0" dirty="0" err="1" smtClean="0">
                          <a:latin typeface="Comic Sans MS"/>
                          <a:cs typeface="Comic Sans MS"/>
                        </a:rPr>
                        <a:t>experiences</a:t>
                      </a:r>
                      <a:endParaRPr lang="es-ES_tradnl" sz="1000" b="0" i="0" dirty="0">
                        <a:latin typeface="Comic Sans MS"/>
                        <a:cs typeface="Comic Sans M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r>
                        <a:rPr lang="es-ES_tradnl" sz="1000" b="0" i="0" dirty="0" err="1" smtClean="0">
                          <a:latin typeface="Comic Sans MS"/>
                          <a:cs typeface="Comic Sans MS"/>
                        </a:rPr>
                        <a:t>Essential</a:t>
                      </a:r>
                      <a:r>
                        <a:rPr lang="es-ES_tradnl" sz="1000" b="0" i="0" dirty="0" smtClean="0">
                          <a:latin typeface="Comic Sans MS"/>
                          <a:cs typeface="Comic Sans MS"/>
                        </a:rPr>
                        <a:t> </a:t>
                      </a:r>
                      <a:r>
                        <a:rPr lang="es-ES_tradnl" sz="1000" b="0" i="0" dirty="0" err="1" smtClean="0">
                          <a:latin typeface="Comic Sans MS"/>
                          <a:cs typeface="Comic Sans MS"/>
                        </a:rPr>
                        <a:t>knowledge</a:t>
                      </a:r>
                      <a:endParaRPr lang="es-ES_tradnl" sz="1000" b="0" i="0" dirty="0">
                        <a:latin typeface="Comic Sans MS"/>
                        <a:cs typeface="Comic Sans M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r>
                        <a:rPr lang="es-ES_tradnl" sz="1000" b="0" i="0" dirty="0" smtClean="0">
                          <a:latin typeface="Comic Sans MS"/>
                          <a:cs typeface="Comic Sans MS"/>
                        </a:rPr>
                        <a:t>PERSONAL DEVELOPMENT</a:t>
                      </a:r>
                    </a:p>
                    <a:p>
                      <a:r>
                        <a:rPr lang="es-ES_tradnl" sz="1000" b="0" i="0" dirty="0" smtClean="0">
                          <a:latin typeface="Comic Sans MS"/>
                          <a:cs typeface="Comic Sans MS"/>
                        </a:rPr>
                        <a:t>SMCMP, PSHE, </a:t>
                      </a:r>
                      <a:r>
                        <a:rPr lang="es-ES_tradnl" sz="1000" b="0" i="0" dirty="0" err="1" smtClean="0">
                          <a:latin typeface="Comic Sans MS"/>
                          <a:cs typeface="Comic Sans MS"/>
                        </a:rPr>
                        <a:t>Careers</a:t>
                      </a:r>
                      <a:endParaRPr lang="es-ES_tradnl" sz="1000" b="0" i="0" dirty="0" smtClean="0">
                        <a:latin typeface="Comic Sans MS"/>
                        <a:cs typeface="Comic Sans MS"/>
                      </a:endParaRPr>
                    </a:p>
                    <a:p>
                      <a:endParaRPr lang="es-ES_tradnl" sz="1000" b="0" i="0" dirty="0">
                        <a:latin typeface="Comic Sans MS"/>
                        <a:cs typeface="Comic Sans M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xmlns="" val="10001"/>
                  </a:ext>
                </a:extLst>
              </a:tr>
              <a:tr h="4954252">
                <a:tc>
                  <a:txBody>
                    <a:bodyPr/>
                    <a:lstStyle/>
                    <a:p>
                      <a:pPr marL="71755" marR="71755" algn="ctr">
                        <a:spcAft>
                          <a:spcPts val="0"/>
                        </a:spcAft>
                      </a:pPr>
                      <a:endParaRPr lang="en-GB" sz="300" dirty="0">
                        <a:solidFill>
                          <a:schemeClr val="tx1"/>
                        </a:solidFill>
                        <a:effectLst/>
                        <a:latin typeface="Comic Sans MS"/>
                        <a:ea typeface="Calibri" panose="020F0502020204030204" pitchFamily="34" charset="0"/>
                        <a:cs typeface="Comic Sans MS"/>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latin typeface="Comic Sans MS"/>
                          <a:cs typeface="Comic Sans MS"/>
                        </a:rPr>
                        <a:t>Students will be invited to a food tasting lesson, whereby they can try different healthy and local ingredients to Spain. Students will be encouraged to identify the differences between diets in the UK and diets across Europe, in particular Spain. Students will be encouraged to understand the cultural aspect of mealtimes and food within Spain. </a:t>
                      </a:r>
                      <a:r>
                        <a:rPr lang="en-GB" sz="1200" dirty="0" err="1" smtClean="0">
                          <a:latin typeface="Comic Sans MS"/>
                          <a:cs typeface="Comic Sans MS"/>
                        </a:rPr>
                        <a:t>Ie</a:t>
                      </a:r>
                      <a:r>
                        <a:rPr lang="en-GB" sz="1200" dirty="0" smtClean="0">
                          <a:latin typeface="Comic Sans MS"/>
                          <a:cs typeface="Comic Sans MS"/>
                        </a:rPr>
                        <a:t>: small portions of tapas, later evening meal and the importance of fresh and local produce. </a:t>
                      </a:r>
                    </a:p>
                    <a:p>
                      <a:endParaRPr lang="es-ES_tradnl" sz="1200" dirty="0">
                        <a:latin typeface="Comic Sans MS"/>
                        <a:cs typeface="Comic Sans M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fontAlgn="base"/>
                      <a:r>
                        <a:rPr lang="en-GB" sz="1200" i="0" kern="1200" dirty="0" smtClean="0">
                          <a:solidFill>
                            <a:schemeClr val="dk1"/>
                          </a:solidFill>
                          <a:effectLst/>
                          <a:latin typeface="Comic Sans MS"/>
                          <a:ea typeface="+mn-ea"/>
                          <a:cs typeface="Comic Sans MS"/>
                        </a:rPr>
                        <a:t>Able to narrate sentences in past or present or future tense. Are able to use comparatives and superlatives in one clause. Are able to use an immediate future tense from memory and are able to start to extend their opinions with arguments.</a:t>
                      </a:r>
                      <a:endParaRPr lang="en-GB" sz="1200" i="1" kern="1200" dirty="0" smtClean="0">
                        <a:solidFill>
                          <a:schemeClr val="dk1"/>
                        </a:solidFill>
                        <a:effectLst/>
                        <a:latin typeface="Comic Sans MS"/>
                        <a:ea typeface="+mn-ea"/>
                        <a:cs typeface="Comic Sans MS"/>
                      </a:endParaRPr>
                    </a:p>
                    <a:p>
                      <a:pPr fontAlgn="base"/>
                      <a:r>
                        <a:rPr lang="en-GB" sz="1200" i="0" kern="1200" dirty="0" smtClean="0">
                          <a:solidFill>
                            <a:schemeClr val="dk1"/>
                          </a:solidFill>
                          <a:effectLst/>
                          <a:latin typeface="Comic Sans MS"/>
                          <a:ea typeface="+mn-ea"/>
                          <a:cs typeface="Comic Sans MS"/>
                        </a:rPr>
                        <a:t> </a:t>
                      </a:r>
                      <a:endParaRPr lang="en-GB" sz="1200" i="1" kern="1200" dirty="0" smtClean="0">
                        <a:solidFill>
                          <a:schemeClr val="dk1"/>
                        </a:solidFill>
                        <a:effectLst/>
                        <a:latin typeface="Comic Sans MS"/>
                        <a:ea typeface="+mn-ea"/>
                        <a:cs typeface="Comic Sans MS"/>
                      </a:endParaRPr>
                    </a:p>
                    <a:p>
                      <a:pPr fontAlgn="base"/>
                      <a:r>
                        <a:rPr lang="en-GB" sz="1200" i="0" kern="1200" dirty="0" smtClean="0">
                          <a:solidFill>
                            <a:schemeClr val="dk1"/>
                          </a:solidFill>
                          <a:effectLst/>
                          <a:latin typeface="Comic Sans MS"/>
                          <a:ea typeface="+mn-ea"/>
                          <a:cs typeface="Comic Sans MS"/>
                        </a:rPr>
                        <a:t>Are able to understand longer texts and extract meaning and identify the main points. Are able to understand when a text is written in the present, future or past tense and who is writing the text. Are able to infer the meaning of some longer unseen phrases and can read these out loud with fluency and decode the sounds that certain words make.</a:t>
                      </a:r>
                      <a:endParaRPr lang="en-GB" sz="1200" i="1" kern="1200" dirty="0" smtClean="0">
                        <a:solidFill>
                          <a:schemeClr val="dk1"/>
                        </a:solidFill>
                        <a:effectLst/>
                        <a:latin typeface="Comic Sans MS"/>
                        <a:ea typeface="+mn-ea"/>
                        <a:cs typeface="Comic Sans MS"/>
                      </a:endParaRPr>
                    </a:p>
                    <a:p>
                      <a:endParaRPr lang="es-ES_tradnl" sz="1200" dirty="0">
                        <a:latin typeface="Comic Sans MS"/>
                        <a:cs typeface="Comic Sans M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s-ES_tradnl" sz="1200" dirty="0" err="1" smtClean="0">
                          <a:latin typeface="Comic Sans MS"/>
                          <a:cs typeface="Comic Sans MS"/>
                        </a:rPr>
                        <a:t>Students</a:t>
                      </a:r>
                      <a:r>
                        <a:rPr lang="es-ES_tradnl" sz="1200" dirty="0" smtClean="0">
                          <a:latin typeface="Comic Sans MS"/>
                          <a:cs typeface="Comic Sans MS"/>
                        </a:rPr>
                        <a:t> </a:t>
                      </a:r>
                      <a:r>
                        <a:rPr lang="es-ES_tradnl" sz="1200" dirty="0" err="1" smtClean="0">
                          <a:latin typeface="Comic Sans MS"/>
                          <a:cs typeface="Comic Sans MS"/>
                        </a:rPr>
                        <a:t>begin</a:t>
                      </a:r>
                      <a:r>
                        <a:rPr lang="es-ES_tradnl" sz="1200" dirty="0" smtClean="0">
                          <a:latin typeface="Comic Sans MS"/>
                          <a:cs typeface="Comic Sans MS"/>
                        </a:rPr>
                        <a:t> </a:t>
                      </a:r>
                      <a:r>
                        <a:rPr lang="es-ES_tradnl" sz="1200" dirty="0" err="1" smtClean="0">
                          <a:latin typeface="Comic Sans MS"/>
                          <a:cs typeface="Comic Sans MS"/>
                        </a:rPr>
                        <a:t>to</a:t>
                      </a:r>
                      <a:r>
                        <a:rPr lang="es-ES_tradnl" sz="1200" dirty="0" smtClean="0">
                          <a:latin typeface="Comic Sans MS"/>
                          <a:cs typeface="Comic Sans MS"/>
                        </a:rPr>
                        <a:t> </a:t>
                      </a:r>
                      <a:r>
                        <a:rPr lang="es-ES_tradnl" sz="1200" dirty="0" err="1" smtClean="0">
                          <a:latin typeface="Comic Sans MS"/>
                          <a:cs typeface="Comic Sans MS"/>
                        </a:rPr>
                        <a:t>appreciate</a:t>
                      </a:r>
                      <a:r>
                        <a:rPr lang="es-ES_tradnl" sz="1200" dirty="0" smtClean="0">
                          <a:latin typeface="Comic Sans MS"/>
                          <a:cs typeface="Comic Sans MS"/>
                        </a:rPr>
                        <a:t> </a:t>
                      </a:r>
                      <a:r>
                        <a:rPr lang="es-ES_tradnl" sz="1200" dirty="0" err="1" smtClean="0">
                          <a:latin typeface="Comic Sans MS"/>
                          <a:cs typeface="Comic Sans MS"/>
                        </a:rPr>
                        <a:t>their</a:t>
                      </a:r>
                      <a:r>
                        <a:rPr lang="es-ES_tradnl" sz="1200" dirty="0" smtClean="0">
                          <a:latin typeface="Comic Sans MS"/>
                          <a:cs typeface="Comic Sans MS"/>
                        </a:rPr>
                        <a:t> </a:t>
                      </a:r>
                      <a:r>
                        <a:rPr lang="es-ES_tradnl" sz="1200" dirty="0" err="1" smtClean="0">
                          <a:latin typeface="Comic Sans MS"/>
                          <a:cs typeface="Comic Sans MS"/>
                        </a:rPr>
                        <a:t>own</a:t>
                      </a:r>
                      <a:r>
                        <a:rPr lang="es-ES_tradnl" sz="1200" dirty="0" smtClean="0">
                          <a:latin typeface="Comic Sans MS"/>
                          <a:cs typeface="Comic Sans MS"/>
                        </a:rPr>
                        <a:t> British </a:t>
                      </a:r>
                      <a:r>
                        <a:rPr lang="es-ES_tradnl" sz="1200" dirty="0" err="1" smtClean="0">
                          <a:latin typeface="Comic Sans MS"/>
                          <a:cs typeface="Comic Sans MS"/>
                        </a:rPr>
                        <a:t>values</a:t>
                      </a:r>
                      <a:r>
                        <a:rPr lang="es-ES_tradnl" sz="1200" dirty="0" smtClean="0">
                          <a:latin typeface="Comic Sans MS"/>
                          <a:cs typeface="Comic Sans MS"/>
                        </a:rPr>
                        <a:t> and </a:t>
                      </a:r>
                      <a:r>
                        <a:rPr lang="es-ES_tradnl" sz="1200" dirty="0" err="1" smtClean="0">
                          <a:latin typeface="Comic Sans MS"/>
                          <a:cs typeface="Comic Sans MS"/>
                        </a:rPr>
                        <a:t>customs</a:t>
                      </a:r>
                      <a:r>
                        <a:rPr lang="es-ES_tradnl" sz="1200" dirty="0" smtClean="0">
                          <a:latin typeface="Comic Sans MS"/>
                          <a:cs typeface="Comic Sans MS"/>
                        </a:rPr>
                        <a:t>,</a:t>
                      </a:r>
                      <a:r>
                        <a:rPr lang="es-ES_tradnl" sz="1200" baseline="0" dirty="0" smtClean="0">
                          <a:latin typeface="Comic Sans MS"/>
                          <a:cs typeface="Comic Sans MS"/>
                        </a:rPr>
                        <a:t> </a:t>
                      </a:r>
                      <a:r>
                        <a:rPr lang="es-ES_tradnl" sz="1200" baseline="0" dirty="0" err="1" smtClean="0">
                          <a:latin typeface="Comic Sans MS"/>
                          <a:cs typeface="Comic Sans MS"/>
                        </a:rPr>
                        <a:t>whilst</a:t>
                      </a:r>
                      <a:r>
                        <a:rPr lang="es-ES_tradnl" sz="1200" baseline="0" dirty="0" smtClean="0">
                          <a:latin typeface="Comic Sans MS"/>
                          <a:cs typeface="Comic Sans MS"/>
                        </a:rPr>
                        <a:t> </a:t>
                      </a:r>
                      <a:r>
                        <a:rPr lang="es-ES_tradnl" sz="1200" baseline="0" dirty="0" err="1" smtClean="0">
                          <a:latin typeface="Comic Sans MS"/>
                          <a:cs typeface="Comic Sans MS"/>
                        </a:rPr>
                        <a:t>udnerstandign</a:t>
                      </a:r>
                      <a:r>
                        <a:rPr lang="es-ES_tradnl" sz="1200" baseline="0" dirty="0" smtClean="0">
                          <a:latin typeface="Comic Sans MS"/>
                          <a:cs typeface="Comic Sans MS"/>
                        </a:rPr>
                        <a:t> and </a:t>
                      </a:r>
                      <a:r>
                        <a:rPr lang="es-ES_tradnl" sz="1200" baseline="0" dirty="0" err="1" smtClean="0">
                          <a:latin typeface="Comic Sans MS"/>
                          <a:cs typeface="Comic Sans MS"/>
                        </a:rPr>
                        <a:t>appreciating</a:t>
                      </a:r>
                      <a:r>
                        <a:rPr lang="es-ES_tradnl" sz="1200" baseline="0" dirty="0" smtClean="0">
                          <a:latin typeface="Comic Sans MS"/>
                          <a:cs typeface="Comic Sans MS"/>
                        </a:rPr>
                        <a:t> </a:t>
                      </a:r>
                      <a:r>
                        <a:rPr lang="es-ES_tradnl" sz="1200" baseline="0" dirty="0" err="1" smtClean="0">
                          <a:latin typeface="Comic Sans MS"/>
                          <a:cs typeface="Comic Sans MS"/>
                        </a:rPr>
                        <a:t>other</a:t>
                      </a:r>
                      <a:r>
                        <a:rPr lang="es-ES_tradnl" sz="1200" baseline="0" dirty="0" smtClean="0">
                          <a:latin typeface="Comic Sans MS"/>
                          <a:cs typeface="Comic Sans MS"/>
                        </a:rPr>
                        <a:t> </a:t>
                      </a:r>
                      <a:r>
                        <a:rPr lang="es-ES_tradnl" sz="1200" baseline="0" dirty="0" err="1" smtClean="0">
                          <a:latin typeface="Comic Sans MS"/>
                          <a:cs typeface="Comic Sans MS"/>
                        </a:rPr>
                        <a:t>values</a:t>
                      </a:r>
                      <a:r>
                        <a:rPr lang="es-ES_tradnl" sz="1200" baseline="0" dirty="0" smtClean="0">
                          <a:latin typeface="Comic Sans MS"/>
                          <a:cs typeface="Comic Sans MS"/>
                        </a:rPr>
                        <a:t>. </a:t>
                      </a:r>
                      <a:r>
                        <a:rPr lang="es-ES_tradnl" sz="1200" baseline="0" dirty="0" err="1" smtClean="0">
                          <a:latin typeface="Comic Sans MS"/>
                          <a:cs typeface="Comic Sans MS"/>
                        </a:rPr>
                        <a:t>Students</a:t>
                      </a:r>
                      <a:r>
                        <a:rPr lang="es-ES_tradnl" sz="1200" baseline="0" dirty="0" smtClean="0">
                          <a:latin typeface="Comic Sans MS"/>
                          <a:cs typeface="Comic Sans MS"/>
                        </a:rPr>
                        <a:t> </a:t>
                      </a:r>
                      <a:r>
                        <a:rPr lang="es-ES_tradnl" sz="1200" baseline="0" dirty="0" err="1" smtClean="0">
                          <a:latin typeface="Comic Sans MS"/>
                          <a:cs typeface="Comic Sans MS"/>
                        </a:rPr>
                        <a:t>begin</a:t>
                      </a:r>
                      <a:r>
                        <a:rPr lang="es-ES_tradnl" sz="1200" baseline="0" dirty="0" smtClean="0">
                          <a:latin typeface="Comic Sans MS"/>
                          <a:cs typeface="Comic Sans MS"/>
                        </a:rPr>
                        <a:t> </a:t>
                      </a:r>
                      <a:r>
                        <a:rPr lang="es-ES_tradnl" sz="1200" baseline="0" dirty="0" err="1" smtClean="0">
                          <a:latin typeface="Comic Sans MS"/>
                          <a:cs typeface="Comic Sans MS"/>
                        </a:rPr>
                        <a:t>to</a:t>
                      </a:r>
                      <a:r>
                        <a:rPr lang="es-ES_tradnl" sz="1200" baseline="0" dirty="0" smtClean="0">
                          <a:latin typeface="Comic Sans MS"/>
                          <a:cs typeface="Comic Sans MS"/>
                        </a:rPr>
                        <a:t> </a:t>
                      </a:r>
                      <a:r>
                        <a:rPr lang="es-ES_tradnl" sz="1200" baseline="0" dirty="0" err="1" smtClean="0">
                          <a:latin typeface="Comic Sans MS"/>
                          <a:cs typeface="Comic Sans MS"/>
                        </a:rPr>
                        <a:t>reflect</a:t>
                      </a:r>
                      <a:r>
                        <a:rPr lang="es-ES_tradnl" sz="1200" baseline="0" dirty="0" smtClean="0">
                          <a:latin typeface="Comic Sans MS"/>
                          <a:cs typeface="Comic Sans MS"/>
                        </a:rPr>
                        <a:t> </a:t>
                      </a:r>
                      <a:r>
                        <a:rPr lang="es-ES_tradnl" sz="1200" baseline="0" dirty="0" err="1" smtClean="0">
                          <a:latin typeface="Comic Sans MS"/>
                          <a:cs typeface="Comic Sans MS"/>
                        </a:rPr>
                        <a:t>on</a:t>
                      </a:r>
                      <a:r>
                        <a:rPr lang="es-ES_tradnl" sz="1200" baseline="0" dirty="0" smtClean="0">
                          <a:latin typeface="Comic Sans MS"/>
                          <a:cs typeface="Comic Sans MS"/>
                        </a:rPr>
                        <a:t> </a:t>
                      </a:r>
                      <a:r>
                        <a:rPr lang="es-ES_tradnl" sz="1200" baseline="0" dirty="0" err="1" smtClean="0">
                          <a:latin typeface="Comic Sans MS"/>
                          <a:cs typeface="Comic Sans MS"/>
                        </a:rPr>
                        <a:t>the</a:t>
                      </a:r>
                      <a:r>
                        <a:rPr lang="es-ES_tradnl" sz="1200" baseline="0" dirty="0" smtClean="0">
                          <a:latin typeface="Comic Sans MS"/>
                          <a:cs typeface="Comic Sans MS"/>
                        </a:rPr>
                        <a:t> </a:t>
                      </a:r>
                      <a:r>
                        <a:rPr lang="es-ES_tradnl" sz="1200" baseline="0" dirty="0" err="1" smtClean="0">
                          <a:latin typeface="Comic Sans MS"/>
                          <a:cs typeface="Comic Sans MS"/>
                        </a:rPr>
                        <a:t>term</a:t>
                      </a:r>
                      <a:r>
                        <a:rPr lang="es-ES_tradnl" sz="1200" baseline="0" dirty="0" smtClean="0">
                          <a:latin typeface="Comic Sans MS"/>
                          <a:cs typeface="Comic Sans MS"/>
                        </a:rPr>
                        <a:t> culture and </a:t>
                      </a:r>
                      <a:r>
                        <a:rPr lang="es-ES_tradnl" sz="1200" baseline="0" dirty="0" err="1" smtClean="0">
                          <a:latin typeface="Comic Sans MS"/>
                          <a:cs typeface="Comic Sans MS"/>
                        </a:rPr>
                        <a:t>what</a:t>
                      </a:r>
                      <a:r>
                        <a:rPr lang="es-ES_tradnl" sz="1200" baseline="0" dirty="0" smtClean="0">
                          <a:latin typeface="Comic Sans MS"/>
                          <a:cs typeface="Comic Sans MS"/>
                        </a:rPr>
                        <a:t> </a:t>
                      </a:r>
                      <a:r>
                        <a:rPr lang="es-ES_tradnl" sz="1200" baseline="0" dirty="0" err="1" smtClean="0">
                          <a:latin typeface="Comic Sans MS"/>
                          <a:cs typeface="Comic Sans MS"/>
                        </a:rPr>
                        <a:t>that</a:t>
                      </a:r>
                      <a:r>
                        <a:rPr lang="es-ES_tradnl" sz="1200" baseline="0" dirty="0" smtClean="0">
                          <a:latin typeface="Comic Sans MS"/>
                          <a:cs typeface="Comic Sans MS"/>
                        </a:rPr>
                        <a:t> </a:t>
                      </a:r>
                      <a:r>
                        <a:rPr lang="es-ES_tradnl" sz="1200" baseline="0" dirty="0" err="1" smtClean="0">
                          <a:latin typeface="Comic Sans MS"/>
                          <a:cs typeface="Comic Sans MS"/>
                        </a:rPr>
                        <a:t>means</a:t>
                      </a:r>
                      <a:r>
                        <a:rPr lang="es-ES_tradnl" sz="1200" baseline="0" dirty="0" smtClean="0">
                          <a:latin typeface="Comic Sans MS"/>
                          <a:cs typeface="Comic Sans MS"/>
                        </a:rPr>
                        <a:t> </a:t>
                      </a:r>
                      <a:r>
                        <a:rPr lang="es-ES_tradnl" sz="1200" baseline="0" dirty="0" err="1" smtClean="0">
                          <a:latin typeface="Comic Sans MS"/>
                          <a:cs typeface="Comic Sans MS"/>
                        </a:rPr>
                        <a:t>for</a:t>
                      </a:r>
                      <a:r>
                        <a:rPr lang="es-ES_tradnl" sz="1200" baseline="0" dirty="0" smtClean="0">
                          <a:latin typeface="Comic Sans MS"/>
                          <a:cs typeface="Comic Sans MS"/>
                        </a:rPr>
                        <a:t> </a:t>
                      </a:r>
                      <a:r>
                        <a:rPr lang="es-ES_tradnl" sz="1200" baseline="0" dirty="0" err="1" smtClean="0">
                          <a:latin typeface="Comic Sans MS"/>
                          <a:cs typeface="Comic Sans MS"/>
                        </a:rPr>
                        <a:t>some</a:t>
                      </a:r>
                      <a:r>
                        <a:rPr lang="es-ES_tradnl" sz="1200" baseline="0" dirty="0" smtClean="0">
                          <a:latin typeface="Comic Sans MS"/>
                          <a:cs typeface="Comic Sans MS"/>
                        </a:rPr>
                        <a:t> </a:t>
                      </a:r>
                      <a:r>
                        <a:rPr lang="es-ES_tradnl" sz="1200" baseline="0" dirty="0" err="1" smtClean="0">
                          <a:latin typeface="Comic Sans MS"/>
                          <a:cs typeface="Comic Sans MS"/>
                        </a:rPr>
                        <a:t>countries</a:t>
                      </a:r>
                      <a:r>
                        <a:rPr lang="es-ES_tradnl" sz="1200" baseline="0" dirty="0" smtClean="0">
                          <a:latin typeface="Comic Sans MS"/>
                          <a:cs typeface="Comic Sans MS"/>
                        </a:rPr>
                        <a:t> </a:t>
                      </a:r>
                      <a:r>
                        <a:rPr lang="mr-IN" sz="1200" baseline="0" dirty="0" smtClean="0">
                          <a:latin typeface="Comic Sans MS"/>
                          <a:cs typeface="Comic Sans MS"/>
                        </a:rPr>
                        <a:t>–</a:t>
                      </a:r>
                      <a:r>
                        <a:rPr lang="es-ES_tradnl" sz="1200" baseline="0" dirty="0" smtClean="0">
                          <a:latin typeface="Comic Sans MS"/>
                          <a:cs typeface="Comic Sans MS"/>
                        </a:rPr>
                        <a:t> </a:t>
                      </a:r>
                      <a:r>
                        <a:rPr lang="es-ES_tradnl" sz="1200" baseline="0" dirty="0" err="1" smtClean="0">
                          <a:latin typeface="Comic Sans MS"/>
                          <a:cs typeface="Comic Sans MS"/>
                        </a:rPr>
                        <a:t>Ie</a:t>
                      </a:r>
                      <a:r>
                        <a:rPr lang="es-ES_tradnl" sz="1200" baseline="0" dirty="0" smtClean="0">
                          <a:latin typeface="Comic Sans MS"/>
                          <a:cs typeface="Comic Sans MS"/>
                        </a:rPr>
                        <a:t>- </a:t>
                      </a:r>
                      <a:r>
                        <a:rPr lang="es-ES_tradnl" sz="1200" baseline="0" dirty="0" err="1" smtClean="0">
                          <a:latin typeface="Comic Sans MS"/>
                          <a:cs typeface="Comic Sans MS"/>
                        </a:rPr>
                        <a:t>Spain</a:t>
                      </a:r>
                      <a:r>
                        <a:rPr lang="es-ES_tradnl" sz="1200" baseline="0" dirty="0" smtClean="0">
                          <a:latin typeface="Comic Sans MS"/>
                          <a:cs typeface="Comic Sans MS"/>
                        </a:rPr>
                        <a:t> and </a:t>
                      </a:r>
                      <a:r>
                        <a:rPr lang="es-ES_tradnl" sz="1200" baseline="0" dirty="0" err="1" smtClean="0">
                          <a:latin typeface="Comic Sans MS"/>
                          <a:cs typeface="Comic Sans MS"/>
                        </a:rPr>
                        <a:t>bull</a:t>
                      </a:r>
                      <a:r>
                        <a:rPr lang="es-ES_tradnl" sz="1200" baseline="0" dirty="0" smtClean="0">
                          <a:latin typeface="Comic Sans MS"/>
                          <a:cs typeface="Comic Sans MS"/>
                        </a:rPr>
                        <a:t> </a:t>
                      </a:r>
                      <a:r>
                        <a:rPr lang="es-ES_tradnl" sz="1200" baseline="0" dirty="0" err="1" smtClean="0">
                          <a:latin typeface="Comic Sans MS"/>
                          <a:cs typeface="Comic Sans MS"/>
                        </a:rPr>
                        <a:t>fighting</a:t>
                      </a:r>
                      <a:r>
                        <a:rPr lang="es-ES_tradnl" sz="1200" baseline="0" dirty="0" smtClean="0">
                          <a:latin typeface="Comic Sans MS"/>
                          <a:cs typeface="Comic Sans MS"/>
                        </a:rPr>
                        <a:t>.</a:t>
                      </a:r>
                    </a:p>
                    <a:p>
                      <a:endParaRPr lang="es-ES_tradnl" sz="1200" baseline="0" dirty="0" smtClean="0">
                        <a:latin typeface="Comic Sans MS"/>
                        <a:cs typeface="Comic Sans MS"/>
                      </a:endParaRPr>
                    </a:p>
                    <a:p>
                      <a:r>
                        <a:rPr lang="es-ES_tradnl" sz="1200" baseline="0" dirty="0" err="1" smtClean="0">
                          <a:latin typeface="Comic Sans MS"/>
                          <a:cs typeface="Comic Sans MS"/>
                        </a:rPr>
                        <a:t>Students</a:t>
                      </a:r>
                      <a:r>
                        <a:rPr lang="es-ES_tradnl" sz="1200" baseline="0" dirty="0" smtClean="0">
                          <a:latin typeface="Comic Sans MS"/>
                          <a:cs typeface="Comic Sans MS"/>
                        </a:rPr>
                        <a:t> </a:t>
                      </a:r>
                      <a:r>
                        <a:rPr lang="es-ES_tradnl" sz="1200" baseline="0" dirty="0" err="1" smtClean="0">
                          <a:latin typeface="Comic Sans MS"/>
                          <a:cs typeface="Comic Sans MS"/>
                        </a:rPr>
                        <a:t>learn</a:t>
                      </a:r>
                      <a:r>
                        <a:rPr lang="es-ES_tradnl" sz="1200" baseline="0" dirty="0" smtClean="0">
                          <a:latin typeface="Comic Sans MS"/>
                          <a:cs typeface="Comic Sans MS"/>
                        </a:rPr>
                        <a:t> </a:t>
                      </a:r>
                      <a:r>
                        <a:rPr lang="es-ES_tradnl" sz="1200" baseline="0" dirty="0" err="1" smtClean="0">
                          <a:latin typeface="Comic Sans MS"/>
                          <a:cs typeface="Comic Sans MS"/>
                        </a:rPr>
                        <a:t>with</a:t>
                      </a:r>
                      <a:r>
                        <a:rPr lang="es-ES_tradnl" sz="1200" baseline="0" dirty="0" smtClean="0">
                          <a:latin typeface="Comic Sans MS"/>
                          <a:cs typeface="Comic Sans MS"/>
                        </a:rPr>
                        <a:t> </a:t>
                      </a:r>
                      <a:r>
                        <a:rPr lang="es-ES_tradnl" sz="1200" baseline="0" dirty="0" err="1" smtClean="0">
                          <a:latin typeface="Comic Sans MS"/>
                          <a:cs typeface="Comic Sans MS"/>
                        </a:rPr>
                        <a:t>creativity</a:t>
                      </a:r>
                      <a:r>
                        <a:rPr lang="es-ES_tradnl" sz="1200" baseline="0" dirty="0" smtClean="0">
                          <a:latin typeface="Comic Sans MS"/>
                          <a:cs typeface="Comic Sans MS"/>
                        </a:rPr>
                        <a:t> and use </a:t>
                      </a:r>
                      <a:r>
                        <a:rPr lang="es-ES_tradnl" sz="1200" baseline="0" dirty="0" err="1" smtClean="0">
                          <a:latin typeface="Comic Sans MS"/>
                          <a:cs typeface="Comic Sans MS"/>
                        </a:rPr>
                        <a:t>their</a:t>
                      </a:r>
                      <a:r>
                        <a:rPr lang="es-ES_tradnl" sz="1200" baseline="0" dirty="0" smtClean="0">
                          <a:latin typeface="Comic Sans MS"/>
                          <a:cs typeface="Comic Sans MS"/>
                        </a:rPr>
                        <a:t> </a:t>
                      </a:r>
                      <a:r>
                        <a:rPr lang="es-ES_tradnl" sz="1200" baseline="0" dirty="0" err="1" smtClean="0">
                          <a:latin typeface="Comic Sans MS"/>
                          <a:cs typeface="Comic Sans MS"/>
                        </a:rPr>
                        <a:t>imagination</a:t>
                      </a:r>
                      <a:r>
                        <a:rPr lang="es-ES_tradnl" sz="1200" baseline="0" dirty="0" smtClean="0">
                          <a:latin typeface="Comic Sans MS"/>
                          <a:cs typeface="Comic Sans MS"/>
                        </a:rPr>
                        <a:t> </a:t>
                      </a:r>
                      <a:r>
                        <a:rPr lang="es-ES_tradnl" sz="1200" baseline="0" dirty="0" err="1" smtClean="0">
                          <a:latin typeface="Comic Sans MS"/>
                          <a:cs typeface="Comic Sans MS"/>
                        </a:rPr>
                        <a:t>when</a:t>
                      </a:r>
                      <a:r>
                        <a:rPr lang="es-ES_tradnl" sz="1200" baseline="0" dirty="0" smtClean="0">
                          <a:latin typeface="Comic Sans MS"/>
                          <a:cs typeface="Comic Sans MS"/>
                        </a:rPr>
                        <a:t> </a:t>
                      </a:r>
                      <a:r>
                        <a:rPr lang="es-ES_tradnl" sz="1200" baseline="0" dirty="0" err="1" smtClean="0">
                          <a:latin typeface="Comic Sans MS"/>
                          <a:cs typeface="Comic Sans MS"/>
                        </a:rPr>
                        <a:t>they</a:t>
                      </a:r>
                      <a:r>
                        <a:rPr lang="es-ES_tradnl" sz="1200" baseline="0" dirty="0" smtClean="0">
                          <a:latin typeface="Comic Sans MS"/>
                          <a:cs typeface="Comic Sans MS"/>
                        </a:rPr>
                        <a:t> are </a:t>
                      </a:r>
                      <a:r>
                        <a:rPr lang="es-ES_tradnl" sz="1200" baseline="0" dirty="0" err="1" smtClean="0">
                          <a:latin typeface="Comic Sans MS"/>
                          <a:cs typeface="Comic Sans MS"/>
                        </a:rPr>
                        <a:t>creating</a:t>
                      </a:r>
                      <a:r>
                        <a:rPr lang="es-ES_tradnl" sz="1200" baseline="0" dirty="0" smtClean="0">
                          <a:latin typeface="Comic Sans MS"/>
                          <a:cs typeface="Comic Sans MS"/>
                        </a:rPr>
                        <a:t> </a:t>
                      </a:r>
                      <a:r>
                        <a:rPr lang="es-ES_tradnl" sz="1200" baseline="0" dirty="0" err="1" smtClean="0">
                          <a:latin typeface="Comic Sans MS"/>
                          <a:cs typeface="Comic Sans MS"/>
                        </a:rPr>
                        <a:t>presentations</a:t>
                      </a:r>
                      <a:r>
                        <a:rPr lang="es-ES_tradnl" sz="1200" baseline="0" dirty="0" smtClean="0">
                          <a:latin typeface="Comic Sans MS"/>
                          <a:cs typeface="Comic Sans MS"/>
                        </a:rPr>
                        <a:t> </a:t>
                      </a:r>
                      <a:r>
                        <a:rPr lang="es-ES_tradnl" sz="1200" baseline="0" dirty="0" err="1" smtClean="0">
                          <a:latin typeface="Comic Sans MS"/>
                          <a:cs typeface="Comic Sans MS"/>
                        </a:rPr>
                        <a:t>or</a:t>
                      </a:r>
                      <a:r>
                        <a:rPr lang="es-ES_tradnl" sz="1200" baseline="0" dirty="0" smtClean="0">
                          <a:latin typeface="Comic Sans MS"/>
                          <a:cs typeface="Comic Sans MS"/>
                        </a:rPr>
                        <a:t> </a:t>
                      </a:r>
                      <a:r>
                        <a:rPr lang="es-ES_tradnl" sz="1200" baseline="0" dirty="0" err="1" smtClean="0">
                          <a:latin typeface="Comic Sans MS"/>
                          <a:cs typeface="Comic Sans MS"/>
                        </a:rPr>
                        <a:t>pieces</a:t>
                      </a:r>
                      <a:r>
                        <a:rPr lang="es-ES_tradnl" sz="1200" baseline="0" dirty="0" smtClean="0">
                          <a:latin typeface="Comic Sans MS"/>
                          <a:cs typeface="Comic Sans MS"/>
                        </a:rPr>
                        <a:t> of art </a:t>
                      </a:r>
                      <a:r>
                        <a:rPr lang="es-ES_tradnl" sz="1200" baseline="0" dirty="0" err="1" smtClean="0">
                          <a:latin typeface="Comic Sans MS"/>
                          <a:cs typeface="Comic Sans MS"/>
                        </a:rPr>
                        <a:t>around</a:t>
                      </a:r>
                      <a:r>
                        <a:rPr lang="es-ES_tradnl" sz="1200" baseline="0" dirty="0" smtClean="0">
                          <a:latin typeface="Comic Sans MS"/>
                          <a:cs typeface="Comic Sans MS"/>
                        </a:rPr>
                        <a:t> </a:t>
                      </a:r>
                      <a:r>
                        <a:rPr lang="es-ES_tradnl" sz="1200" baseline="0" dirty="0" err="1" smtClean="0">
                          <a:latin typeface="Comic Sans MS"/>
                          <a:cs typeface="Comic Sans MS"/>
                        </a:rPr>
                        <a:t>the</a:t>
                      </a:r>
                      <a:r>
                        <a:rPr lang="es-ES_tradnl" sz="1200" baseline="0" dirty="0" smtClean="0">
                          <a:latin typeface="Comic Sans MS"/>
                          <a:cs typeface="Comic Sans MS"/>
                        </a:rPr>
                        <a:t> </a:t>
                      </a:r>
                      <a:r>
                        <a:rPr lang="es-ES_tradnl" sz="1200" baseline="0" dirty="0" err="1" smtClean="0">
                          <a:latin typeface="Comic Sans MS"/>
                          <a:cs typeface="Comic Sans MS"/>
                        </a:rPr>
                        <a:t>topic</a:t>
                      </a:r>
                      <a:r>
                        <a:rPr lang="es-ES_tradnl" sz="1200" baseline="0" dirty="0" smtClean="0">
                          <a:latin typeface="Comic Sans MS"/>
                          <a:cs typeface="Comic Sans MS"/>
                        </a:rPr>
                        <a:t> of </a:t>
                      </a:r>
                      <a:r>
                        <a:rPr lang="es-ES_tradnl" sz="1200" baseline="0" dirty="0" err="1" smtClean="0">
                          <a:latin typeface="Comic Sans MS"/>
                          <a:cs typeface="Comic Sans MS"/>
                        </a:rPr>
                        <a:t>Spanish</a:t>
                      </a:r>
                      <a:r>
                        <a:rPr lang="es-ES_tradnl" sz="1200" baseline="0" dirty="0" smtClean="0">
                          <a:latin typeface="Comic Sans MS"/>
                          <a:cs typeface="Comic Sans MS"/>
                        </a:rPr>
                        <a:t> </a:t>
                      </a:r>
                      <a:r>
                        <a:rPr lang="es-ES_tradnl" sz="1200" baseline="0" dirty="0" err="1" smtClean="0">
                          <a:latin typeface="Comic Sans MS"/>
                          <a:cs typeface="Comic Sans MS"/>
                        </a:rPr>
                        <a:t>festivals</a:t>
                      </a:r>
                      <a:r>
                        <a:rPr lang="es-ES_tradnl" sz="1200" baseline="0" dirty="0" smtClean="0">
                          <a:latin typeface="Comic Sans MS"/>
                          <a:cs typeface="Comic Sans MS"/>
                        </a:rPr>
                        <a:t>. </a:t>
                      </a:r>
                    </a:p>
                    <a:p>
                      <a:endParaRPr lang="es-ES_tradnl" sz="1200" baseline="0" dirty="0" smtClean="0">
                        <a:latin typeface="Comic Sans MS"/>
                        <a:cs typeface="Comic Sans MS"/>
                      </a:endParaRPr>
                    </a:p>
                    <a:p>
                      <a:r>
                        <a:rPr lang="es-ES_tradnl" sz="1200" dirty="0" err="1" smtClean="0">
                          <a:latin typeface="Comic Sans MS"/>
                          <a:cs typeface="Comic Sans MS"/>
                        </a:rPr>
                        <a:t>Students</a:t>
                      </a:r>
                      <a:r>
                        <a:rPr lang="es-ES_tradnl" sz="1200" dirty="0" smtClean="0">
                          <a:latin typeface="Comic Sans MS"/>
                          <a:cs typeface="Comic Sans MS"/>
                        </a:rPr>
                        <a:t> </a:t>
                      </a:r>
                      <a:r>
                        <a:rPr lang="es-ES_tradnl" sz="1200" dirty="0" err="1" smtClean="0">
                          <a:latin typeface="Comic Sans MS"/>
                          <a:cs typeface="Comic Sans MS"/>
                        </a:rPr>
                        <a:t>learn</a:t>
                      </a:r>
                      <a:r>
                        <a:rPr lang="es-ES_tradnl" sz="1200" dirty="0" smtClean="0">
                          <a:latin typeface="Comic Sans MS"/>
                          <a:cs typeface="Comic Sans MS"/>
                        </a:rPr>
                        <a:t> </a:t>
                      </a:r>
                      <a:r>
                        <a:rPr lang="es-ES_tradnl" sz="1200" dirty="0" err="1" smtClean="0">
                          <a:latin typeface="Comic Sans MS"/>
                          <a:cs typeface="Comic Sans MS"/>
                        </a:rPr>
                        <a:t>about</a:t>
                      </a:r>
                      <a:r>
                        <a:rPr lang="es-ES_tradnl" sz="1200" baseline="0" dirty="0" smtClean="0">
                          <a:latin typeface="Comic Sans MS"/>
                          <a:cs typeface="Comic Sans MS"/>
                        </a:rPr>
                        <a:t> </a:t>
                      </a:r>
                      <a:r>
                        <a:rPr lang="es-ES_tradnl" sz="1200" baseline="0" dirty="0" err="1" smtClean="0">
                          <a:latin typeface="Comic Sans MS"/>
                          <a:cs typeface="Comic Sans MS"/>
                        </a:rPr>
                        <a:t>future</a:t>
                      </a:r>
                      <a:r>
                        <a:rPr lang="es-ES_tradnl" sz="1200" baseline="0" dirty="0" smtClean="0">
                          <a:latin typeface="Comic Sans MS"/>
                          <a:cs typeface="Comic Sans MS"/>
                        </a:rPr>
                        <a:t> </a:t>
                      </a:r>
                      <a:r>
                        <a:rPr lang="es-ES_tradnl" sz="1200" baseline="0" dirty="0" err="1" smtClean="0">
                          <a:latin typeface="Comic Sans MS"/>
                          <a:cs typeface="Comic Sans MS"/>
                        </a:rPr>
                        <a:t>career</a:t>
                      </a:r>
                      <a:r>
                        <a:rPr lang="es-ES_tradnl" sz="1200" baseline="0" dirty="0" smtClean="0">
                          <a:latin typeface="Comic Sans MS"/>
                          <a:cs typeface="Comic Sans MS"/>
                        </a:rPr>
                        <a:t> </a:t>
                      </a:r>
                      <a:r>
                        <a:rPr lang="es-ES_tradnl" sz="1200" baseline="0" dirty="0" err="1" smtClean="0">
                          <a:latin typeface="Comic Sans MS"/>
                          <a:cs typeface="Comic Sans MS"/>
                        </a:rPr>
                        <a:t>prospects</a:t>
                      </a:r>
                      <a:r>
                        <a:rPr lang="es-ES_tradnl" sz="1200" baseline="0" dirty="0" smtClean="0">
                          <a:latin typeface="Comic Sans MS"/>
                          <a:cs typeface="Comic Sans MS"/>
                        </a:rPr>
                        <a:t> </a:t>
                      </a:r>
                      <a:r>
                        <a:rPr lang="es-ES_tradnl" sz="1200" baseline="0" dirty="0" err="1" smtClean="0">
                          <a:latin typeface="Comic Sans MS"/>
                          <a:cs typeface="Comic Sans MS"/>
                        </a:rPr>
                        <a:t>when</a:t>
                      </a:r>
                      <a:r>
                        <a:rPr lang="es-ES_tradnl" sz="1200" baseline="0" dirty="0" smtClean="0">
                          <a:latin typeface="Comic Sans MS"/>
                          <a:cs typeface="Comic Sans MS"/>
                        </a:rPr>
                        <a:t> </a:t>
                      </a:r>
                      <a:r>
                        <a:rPr lang="es-ES_tradnl" sz="1200" baseline="0" dirty="0" err="1" smtClean="0">
                          <a:latin typeface="Comic Sans MS"/>
                          <a:cs typeface="Comic Sans MS"/>
                        </a:rPr>
                        <a:t>reading</a:t>
                      </a:r>
                      <a:r>
                        <a:rPr lang="es-ES_tradnl" sz="1200" baseline="0" dirty="0" smtClean="0">
                          <a:latin typeface="Comic Sans MS"/>
                          <a:cs typeface="Comic Sans MS"/>
                        </a:rPr>
                        <a:t> Pobre Ana. Ana has </a:t>
                      </a:r>
                      <a:r>
                        <a:rPr lang="es-ES_tradnl" sz="1200" baseline="0" dirty="0" err="1" smtClean="0">
                          <a:latin typeface="Comic Sans MS"/>
                          <a:cs typeface="Comic Sans MS"/>
                        </a:rPr>
                        <a:t>the</a:t>
                      </a:r>
                      <a:r>
                        <a:rPr lang="es-ES_tradnl" sz="1200" baseline="0" dirty="0" smtClean="0">
                          <a:latin typeface="Comic Sans MS"/>
                          <a:cs typeface="Comic Sans MS"/>
                        </a:rPr>
                        <a:t> </a:t>
                      </a:r>
                      <a:r>
                        <a:rPr lang="es-ES_tradnl" sz="1200" baseline="0" dirty="0" err="1" smtClean="0">
                          <a:latin typeface="Comic Sans MS"/>
                          <a:cs typeface="Comic Sans MS"/>
                        </a:rPr>
                        <a:t>opportunity</a:t>
                      </a:r>
                      <a:r>
                        <a:rPr lang="es-ES_tradnl" sz="1200" baseline="0" dirty="0" smtClean="0">
                          <a:latin typeface="Comic Sans MS"/>
                          <a:cs typeface="Comic Sans MS"/>
                        </a:rPr>
                        <a:t> </a:t>
                      </a:r>
                      <a:r>
                        <a:rPr lang="es-ES_tradnl" sz="1200" baseline="0" dirty="0" err="1" smtClean="0">
                          <a:latin typeface="Comic Sans MS"/>
                          <a:cs typeface="Comic Sans MS"/>
                        </a:rPr>
                        <a:t>to</a:t>
                      </a:r>
                      <a:r>
                        <a:rPr lang="es-ES_tradnl" sz="1200" baseline="0" dirty="0" smtClean="0">
                          <a:latin typeface="Comic Sans MS"/>
                          <a:cs typeface="Comic Sans MS"/>
                        </a:rPr>
                        <a:t> </a:t>
                      </a:r>
                      <a:r>
                        <a:rPr lang="es-ES_tradnl" sz="1200" baseline="0" dirty="0" err="1" smtClean="0">
                          <a:latin typeface="Comic Sans MS"/>
                          <a:cs typeface="Comic Sans MS"/>
                        </a:rPr>
                        <a:t>study</a:t>
                      </a:r>
                      <a:r>
                        <a:rPr lang="es-ES_tradnl" sz="1200" baseline="0" dirty="0" smtClean="0">
                          <a:latin typeface="Comic Sans MS"/>
                          <a:cs typeface="Comic Sans MS"/>
                        </a:rPr>
                        <a:t> </a:t>
                      </a:r>
                      <a:r>
                        <a:rPr lang="es-ES_tradnl" sz="1200" baseline="0" dirty="0" err="1" smtClean="0">
                          <a:latin typeface="Comic Sans MS"/>
                          <a:cs typeface="Comic Sans MS"/>
                        </a:rPr>
                        <a:t>abroad</a:t>
                      </a:r>
                      <a:r>
                        <a:rPr lang="es-ES_tradnl" sz="1200" baseline="0" dirty="0" smtClean="0">
                          <a:latin typeface="Comic Sans MS"/>
                          <a:cs typeface="Comic Sans MS"/>
                        </a:rPr>
                        <a:t> </a:t>
                      </a:r>
                      <a:r>
                        <a:rPr lang="es-ES_tradnl" sz="1200" baseline="0" dirty="0" err="1" smtClean="0">
                          <a:latin typeface="Comic Sans MS"/>
                          <a:cs typeface="Comic Sans MS"/>
                        </a:rPr>
                        <a:t>with</a:t>
                      </a:r>
                      <a:r>
                        <a:rPr lang="es-ES_tradnl" sz="1200" baseline="0" dirty="0" smtClean="0">
                          <a:latin typeface="Comic Sans MS"/>
                          <a:cs typeface="Comic Sans MS"/>
                        </a:rPr>
                        <a:t> </a:t>
                      </a:r>
                      <a:r>
                        <a:rPr lang="es-ES_tradnl" sz="1200" baseline="0" dirty="0" err="1" smtClean="0">
                          <a:latin typeface="Comic Sans MS"/>
                          <a:cs typeface="Comic Sans MS"/>
                        </a:rPr>
                        <a:t>school</a:t>
                      </a:r>
                      <a:r>
                        <a:rPr lang="es-ES_tradnl" sz="1200" baseline="0" dirty="0" smtClean="0">
                          <a:latin typeface="Comic Sans MS"/>
                          <a:cs typeface="Comic Sans MS"/>
                        </a:rPr>
                        <a:t>.</a:t>
                      </a:r>
                      <a:endParaRPr lang="es-ES_tradnl" sz="1200" dirty="0">
                        <a:latin typeface="Comic Sans MS"/>
                        <a:cs typeface="Comic Sans M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11567394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xmlns="" id="{24ED0489-B8A5-1940-9BA9-8475238D7331}"/>
              </a:ext>
            </a:extLst>
          </p:cNvPr>
          <p:cNvGraphicFramePr>
            <a:graphicFrameLocks noGrp="1" noChangeAspect="1"/>
          </p:cNvGraphicFramePr>
          <p:nvPr>
            <p:extLst>
              <p:ext uri="{D42A27DB-BD31-4B8C-83A1-F6EECF244321}">
                <p14:modId xmlns:p14="http://schemas.microsoft.com/office/powerpoint/2010/main" val="2708393262"/>
              </p:ext>
            </p:extLst>
          </p:nvPr>
        </p:nvGraphicFramePr>
        <p:xfrm>
          <a:off x="228600" y="76200"/>
          <a:ext cx="8610601" cy="6095999"/>
        </p:xfrm>
        <a:graphic>
          <a:graphicData uri="http://schemas.openxmlformats.org/drawingml/2006/table">
            <a:tbl>
              <a:tblPr firstRow="1" firstCol="1" bandRow="1">
                <a:tableStyleId>{5C22544A-7EE6-4342-B048-85BDC9FD1C3A}</a:tableStyleId>
              </a:tblPr>
              <a:tblGrid>
                <a:gridCol w="263723">
                  <a:extLst>
                    <a:ext uri="{9D8B030D-6E8A-4147-A177-3AD203B41FA5}">
                      <a16:colId xmlns:a16="http://schemas.microsoft.com/office/drawing/2014/main" xmlns="" val="2118699837"/>
                    </a:ext>
                  </a:extLst>
                </a:gridCol>
                <a:gridCol w="1568386">
                  <a:extLst>
                    <a:ext uri="{9D8B030D-6E8A-4147-A177-3AD203B41FA5}">
                      <a16:colId xmlns:a16="http://schemas.microsoft.com/office/drawing/2014/main" xmlns="" val="1375767732"/>
                    </a:ext>
                  </a:extLst>
                </a:gridCol>
                <a:gridCol w="1568386">
                  <a:extLst>
                    <a:ext uri="{9D8B030D-6E8A-4147-A177-3AD203B41FA5}">
                      <a16:colId xmlns:a16="http://schemas.microsoft.com/office/drawing/2014/main" xmlns="" val="20002"/>
                    </a:ext>
                  </a:extLst>
                </a:gridCol>
                <a:gridCol w="1568386">
                  <a:extLst>
                    <a:ext uri="{9D8B030D-6E8A-4147-A177-3AD203B41FA5}">
                      <a16:colId xmlns:a16="http://schemas.microsoft.com/office/drawing/2014/main" xmlns="" val="20003"/>
                    </a:ext>
                  </a:extLst>
                </a:gridCol>
                <a:gridCol w="1820860">
                  <a:extLst>
                    <a:ext uri="{9D8B030D-6E8A-4147-A177-3AD203B41FA5}">
                      <a16:colId xmlns:a16="http://schemas.microsoft.com/office/drawing/2014/main" xmlns="" val="1481332327"/>
                    </a:ext>
                  </a:extLst>
                </a:gridCol>
                <a:gridCol w="1820860">
                  <a:extLst>
                    <a:ext uri="{9D8B030D-6E8A-4147-A177-3AD203B41FA5}">
                      <a16:colId xmlns:a16="http://schemas.microsoft.com/office/drawing/2014/main" xmlns="" val="20005"/>
                    </a:ext>
                  </a:extLst>
                </a:gridCol>
              </a:tblGrid>
              <a:tr h="325267">
                <a:tc rowSpan="2">
                  <a:txBody>
                    <a:bodyPr/>
                    <a:lstStyle/>
                    <a:p>
                      <a:pPr algn="ctr">
                        <a:spcAft>
                          <a:spcPts val="0"/>
                        </a:spcAft>
                      </a:pPr>
                      <a:r>
                        <a:rPr lang="en-GB" sz="1000" dirty="0">
                          <a:effectLst/>
                          <a:latin typeface="+mn-lt"/>
                        </a:rPr>
                        <a:t> </a:t>
                      </a:r>
                      <a:endParaRPr lang="en-GB" sz="1000" dirty="0">
                        <a:effectLst/>
                        <a:latin typeface="+mn-lt"/>
                        <a:ea typeface="Calibri" panose="020F0502020204030204" pitchFamily="34" charset="0"/>
                        <a:cs typeface="Times New Roman" panose="02020603050405020304" pitchFamily="18" charset="0"/>
                      </a:endParaRPr>
                    </a:p>
                    <a:p>
                      <a:pPr>
                        <a:spcAft>
                          <a:spcPts val="0"/>
                        </a:spcAft>
                      </a:pPr>
                      <a:r>
                        <a:rPr lang="en-GB" sz="1000" dirty="0">
                          <a:effectLst/>
                          <a:latin typeface="+mn-lt"/>
                        </a:rPr>
                        <a:t> </a:t>
                      </a:r>
                      <a:endParaRPr lang="en-GB" sz="10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000" dirty="0">
                          <a:effectLst/>
                          <a:latin typeface="+mn-lt"/>
                        </a:rPr>
                        <a:t>YEAR 9- My future and my world.</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xmlns="" val="1019943783"/>
                  </a:ext>
                </a:extLst>
              </a:tr>
              <a:tr h="286210">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000" b="1" dirty="0">
                          <a:effectLst/>
                          <a:latin typeface="+mn-lt"/>
                        </a:rPr>
                        <a:t>KNOWLEDGE</a:t>
                      </a:r>
                      <a:endParaRPr lang="en-GB" sz="1000" b="1"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000" b="1" dirty="0">
                          <a:effectLst/>
                          <a:latin typeface="+mn-lt"/>
                        </a:rPr>
                        <a:t>CONCEPTS</a:t>
                      </a:r>
                      <a:endParaRPr lang="en-GB" sz="1000" b="1"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000" b="1" dirty="0">
                          <a:effectLst/>
                          <a:latin typeface="+mn-lt"/>
                        </a:rPr>
                        <a:t>SKILLS</a:t>
                      </a:r>
                      <a:endParaRPr lang="en-GB" sz="1000" b="1"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000" b="1" dirty="0">
                          <a:effectLst/>
                          <a:latin typeface="+mn-lt"/>
                          <a:ea typeface="Calibri" panose="020F0502020204030204" pitchFamily="34" charset="0"/>
                          <a:cs typeface="Times New Roman" panose="02020603050405020304" pitchFamily="18" charset="0"/>
                        </a:rPr>
                        <a:t>RATIONALE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000" b="1" dirty="0">
                          <a:effectLst/>
                          <a:latin typeface="+mn-lt"/>
                          <a:ea typeface="Calibri" panose="020F0502020204030204" pitchFamily="34" charset="0"/>
                          <a:cs typeface="Times New Roman" panose="02020603050405020304" pitchFamily="18" charset="0"/>
                        </a:rPr>
                        <a:t>FUTURE DEVELOPMENT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xmlns="" val="535213283"/>
                  </a:ext>
                </a:extLst>
              </a:tr>
              <a:tr h="5484522">
                <a:tc>
                  <a:txBody>
                    <a:bodyPr/>
                    <a:lstStyle/>
                    <a:p>
                      <a:pPr marL="71755" marR="71755" algn="ctr">
                        <a:spcAft>
                          <a:spcPts val="0"/>
                        </a:spcAft>
                      </a:pPr>
                      <a:r>
                        <a:rPr lang="en-GB" sz="1000" dirty="0">
                          <a:solidFill>
                            <a:schemeClr val="tx1"/>
                          </a:solidFill>
                          <a:effectLst/>
                          <a:latin typeface="+mn-lt"/>
                        </a:rPr>
                        <a:t>Term 1</a:t>
                      </a:r>
                      <a:endParaRPr lang="en-GB" sz="10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0" marR="0" lvl="0" indent="0" algn="l" defTabSz="3240085" rtl="0" eaLnBrk="1" fontAlgn="auto" latinLnBrk="0" hangingPunct="1">
                        <a:lnSpc>
                          <a:spcPct val="100000"/>
                        </a:lnSpc>
                        <a:spcBef>
                          <a:spcPts val="0"/>
                        </a:spcBef>
                        <a:spcAft>
                          <a:spcPts val="0"/>
                        </a:spcAft>
                        <a:buClrTx/>
                        <a:buSzTx/>
                        <a:buFont typeface="Arial"/>
                        <a:buNone/>
                        <a:tabLst/>
                        <a:defRPr/>
                      </a:pPr>
                      <a:endParaRPr lang="en-GB" sz="1000" kern="1200" dirty="0">
                        <a:solidFill>
                          <a:schemeClr val="tx1"/>
                        </a:solidFill>
                        <a:effectLst/>
                        <a:latin typeface="+mn-lt"/>
                        <a:ea typeface="+mn-ea"/>
                        <a:cs typeface="+mn-cs"/>
                      </a:endParaRPr>
                    </a:p>
                    <a:p>
                      <a:pPr marL="171450" marR="0" lvl="0" indent="-171450" algn="l" defTabSz="3240085" rtl="0" eaLnBrk="1" fontAlgn="auto" latinLnBrk="0" hangingPunct="1">
                        <a:lnSpc>
                          <a:spcPct val="100000"/>
                        </a:lnSpc>
                        <a:spcBef>
                          <a:spcPts val="0"/>
                        </a:spcBef>
                        <a:spcAft>
                          <a:spcPts val="0"/>
                        </a:spcAft>
                        <a:buClrTx/>
                        <a:buSzTx/>
                        <a:buFont typeface="Arial"/>
                        <a:buChar char="•"/>
                        <a:tabLst/>
                        <a:defRPr/>
                      </a:pPr>
                      <a:endParaRPr lang="en-GB" sz="1000" kern="1200" dirty="0">
                        <a:solidFill>
                          <a:schemeClr val="tx1"/>
                        </a:solidFill>
                        <a:effectLst/>
                        <a:latin typeface="+mn-lt"/>
                        <a:ea typeface="+mn-ea"/>
                        <a:cs typeface="+mn-cs"/>
                      </a:endParaRPr>
                    </a:p>
                    <a:p>
                      <a:pPr marL="171450" marR="0" lvl="0" indent="-171450" algn="l" defTabSz="3240085" rtl="0" eaLnBrk="1" fontAlgn="auto" latinLnBrk="0" hangingPunct="1">
                        <a:lnSpc>
                          <a:spcPct val="100000"/>
                        </a:lnSpc>
                        <a:spcBef>
                          <a:spcPts val="0"/>
                        </a:spcBef>
                        <a:spcAft>
                          <a:spcPts val="0"/>
                        </a:spcAft>
                        <a:buClrTx/>
                        <a:buSzTx/>
                        <a:buFont typeface="Arial"/>
                        <a:buChar char="•"/>
                        <a:tabLst/>
                        <a:defRPr/>
                      </a:pPr>
                      <a:r>
                        <a:rPr lang="en-GB" sz="1000" kern="1200" dirty="0">
                          <a:solidFill>
                            <a:schemeClr val="tx1"/>
                          </a:solidFill>
                          <a:effectLst/>
                          <a:latin typeface="+mn-lt"/>
                          <a:ea typeface="+mn-ea"/>
                          <a:cs typeface="+mn-cs"/>
                        </a:rPr>
                        <a:t>Y9 explicit</a:t>
                      </a:r>
                      <a:r>
                        <a:rPr lang="en-GB" sz="1000" kern="1200" baseline="0" dirty="0">
                          <a:solidFill>
                            <a:schemeClr val="tx1"/>
                          </a:solidFill>
                          <a:effectLst/>
                          <a:latin typeface="+mn-lt"/>
                          <a:ea typeface="+mn-ea"/>
                          <a:cs typeface="+mn-cs"/>
                        </a:rPr>
                        <a:t> phonics SOW. </a:t>
                      </a:r>
                    </a:p>
                    <a:p>
                      <a:pPr marL="171450" marR="0" lvl="0" indent="-171450" algn="l" defTabSz="3240085" rtl="0" eaLnBrk="1" fontAlgn="auto" latinLnBrk="0" hangingPunct="1">
                        <a:lnSpc>
                          <a:spcPct val="100000"/>
                        </a:lnSpc>
                        <a:spcBef>
                          <a:spcPts val="0"/>
                        </a:spcBef>
                        <a:spcAft>
                          <a:spcPts val="0"/>
                        </a:spcAft>
                        <a:buClrTx/>
                        <a:buSzTx/>
                        <a:buFont typeface="Arial"/>
                        <a:buChar char="•"/>
                        <a:tabLst/>
                        <a:defRPr/>
                      </a:pPr>
                      <a:r>
                        <a:rPr lang="en-US" sz="1000" dirty="0">
                          <a:solidFill>
                            <a:schemeClr val="tx1"/>
                          </a:solidFill>
                          <a:effectLst/>
                          <a:latin typeface="Cambria"/>
                          <a:ea typeface="MS Mincho"/>
                          <a:cs typeface="Times New Roman"/>
                        </a:rPr>
                        <a:t>Discussing the future, future careers and dream jobs.</a:t>
                      </a:r>
                    </a:p>
                    <a:p>
                      <a:pPr marL="171450" marR="0" lvl="0" indent="-171450" algn="l" defTabSz="3240085" rtl="0" eaLnBrk="1" fontAlgn="auto" latinLnBrk="0" hangingPunct="1">
                        <a:lnSpc>
                          <a:spcPct val="100000"/>
                        </a:lnSpc>
                        <a:spcBef>
                          <a:spcPts val="0"/>
                        </a:spcBef>
                        <a:spcAft>
                          <a:spcPts val="0"/>
                        </a:spcAft>
                        <a:buClrTx/>
                        <a:buSzTx/>
                        <a:buFont typeface="Arial"/>
                        <a:buChar char="•"/>
                        <a:tabLst/>
                        <a:defRPr/>
                      </a:pPr>
                      <a:r>
                        <a:rPr lang="en-US" sz="1000" dirty="0">
                          <a:solidFill>
                            <a:schemeClr val="tx1"/>
                          </a:solidFill>
                          <a:effectLst/>
                          <a:latin typeface="Cambria"/>
                          <a:ea typeface="MS Mincho"/>
                          <a:cs typeface="Times New Roman"/>
                        </a:rPr>
                        <a:t>Discuss</a:t>
                      </a:r>
                      <a:r>
                        <a:rPr lang="en-US" sz="1000" baseline="0" dirty="0">
                          <a:solidFill>
                            <a:schemeClr val="tx1"/>
                          </a:solidFill>
                          <a:effectLst/>
                          <a:latin typeface="Cambria"/>
                          <a:ea typeface="MS Mincho"/>
                          <a:cs typeface="Times New Roman"/>
                        </a:rPr>
                        <a:t> </a:t>
                      </a:r>
                      <a:r>
                        <a:rPr lang="en-US" sz="1000" dirty="0">
                          <a:solidFill>
                            <a:schemeClr val="tx1"/>
                          </a:solidFill>
                          <a:effectLst/>
                          <a:latin typeface="Cambria"/>
                          <a:ea typeface="MS Mincho"/>
                          <a:cs typeface="Times New Roman"/>
                        </a:rPr>
                        <a:t>future education options</a:t>
                      </a:r>
                      <a:r>
                        <a:rPr lang="en-US" sz="1000" baseline="0" dirty="0">
                          <a:solidFill>
                            <a:schemeClr val="tx1"/>
                          </a:solidFill>
                          <a:effectLst/>
                          <a:latin typeface="Cambria"/>
                          <a:ea typeface="MS Mincho"/>
                          <a:cs typeface="Times New Roman"/>
                        </a:rPr>
                        <a:t> and the advantages and disadvantages of further education. </a:t>
                      </a:r>
                      <a:endParaRPr lang="en-US" sz="1000" dirty="0">
                        <a:solidFill>
                          <a:schemeClr val="tx1"/>
                        </a:solidFill>
                        <a:effectLst/>
                        <a:latin typeface="Cambria"/>
                        <a:ea typeface="MS Mincho"/>
                        <a:cs typeface="Times New Roman"/>
                      </a:endParaRPr>
                    </a:p>
                    <a:p>
                      <a:pPr marL="171450" marR="0" lvl="0" indent="-171450" algn="l" defTabSz="3240085" rtl="0" eaLnBrk="1" fontAlgn="auto" latinLnBrk="0" hangingPunct="1">
                        <a:lnSpc>
                          <a:spcPct val="100000"/>
                        </a:lnSpc>
                        <a:spcBef>
                          <a:spcPts val="0"/>
                        </a:spcBef>
                        <a:spcAft>
                          <a:spcPts val="0"/>
                        </a:spcAft>
                        <a:buClrTx/>
                        <a:buSzTx/>
                        <a:buFont typeface="Arial"/>
                        <a:buChar char="•"/>
                        <a:tabLst/>
                        <a:defRPr/>
                      </a:pPr>
                      <a:r>
                        <a:rPr lang="en-US" sz="1000" dirty="0">
                          <a:solidFill>
                            <a:schemeClr val="tx1"/>
                          </a:solidFill>
                          <a:effectLst/>
                          <a:latin typeface="Cambria"/>
                          <a:ea typeface="MS Mincho"/>
                          <a:cs typeface="Times New Roman"/>
                        </a:rPr>
                        <a:t>Talk about the benefits of Pocket money and how you earn it now.</a:t>
                      </a:r>
                    </a:p>
                    <a:p>
                      <a:pPr marL="171450" marR="0" lvl="0" indent="-171450" algn="l" defTabSz="3240085" rtl="0" eaLnBrk="1" fontAlgn="auto" latinLnBrk="0" hangingPunct="1">
                        <a:lnSpc>
                          <a:spcPct val="100000"/>
                        </a:lnSpc>
                        <a:spcBef>
                          <a:spcPts val="0"/>
                        </a:spcBef>
                        <a:spcAft>
                          <a:spcPts val="0"/>
                        </a:spcAft>
                        <a:buClrTx/>
                        <a:buSzTx/>
                        <a:buFont typeface="Arial"/>
                        <a:buChar char="•"/>
                        <a:tabLst/>
                        <a:defRPr/>
                      </a:pPr>
                      <a:r>
                        <a:rPr lang="en-US" sz="1050" kern="1200" dirty="0">
                          <a:solidFill>
                            <a:schemeClr val="tx1"/>
                          </a:solidFill>
                          <a:effectLst/>
                          <a:latin typeface="+mn-lt"/>
                          <a:ea typeface="+mn-ea"/>
                          <a:cs typeface="+mn-cs"/>
                        </a:rPr>
                        <a:t>Describing environmental problems.</a:t>
                      </a:r>
                    </a:p>
                    <a:p>
                      <a:pPr marL="171450" marR="0" lvl="0" indent="-171450" algn="l" defTabSz="3240085" rtl="0" eaLnBrk="1" fontAlgn="auto" latinLnBrk="0" hangingPunct="1">
                        <a:lnSpc>
                          <a:spcPct val="100000"/>
                        </a:lnSpc>
                        <a:spcBef>
                          <a:spcPts val="0"/>
                        </a:spcBef>
                        <a:spcAft>
                          <a:spcPts val="0"/>
                        </a:spcAft>
                        <a:buClrTx/>
                        <a:buSzTx/>
                        <a:buFont typeface="Arial"/>
                        <a:buChar char="•"/>
                        <a:tabLst/>
                        <a:defRPr/>
                      </a:pPr>
                      <a:r>
                        <a:rPr lang="en-US" sz="1050" kern="1200" dirty="0">
                          <a:solidFill>
                            <a:schemeClr val="tx1"/>
                          </a:solidFill>
                          <a:effectLst/>
                          <a:latin typeface="+mn-lt"/>
                          <a:ea typeface="+mn-ea"/>
                          <a:cs typeface="+mn-cs"/>
                        </a:rPr>
                        <a:t>Talking</a:t>
                      </a:r>
                      <a:r>
                        <a:rPr lang="en-US" sz="1050" kern="1200" baseline="0" dirty="0">
                          <a:solidFill>
                            <a:schemeClr val="tx1"/>
                          </a:solidFill>
                          <a:effectLst/>
                          <a:latin typeface="+mn-lt"/>
                          <a:ea typeface="+mn-ea"/>
                          <a:cs typeface="+mn-cs"/>
                        </a:rPr>
                        <a:t> about</a:t>
                      </a:r>
                      <a:r>
                        <a:rPr lang="en-US" sz="1000" kern="1200" dirty="0">
                          <a:solidFill>
                            <a:schemeClr val="tx1"/>
                          </a:solidFill>
                          <a:effectLst/>
                          <a:latin typeface="+mn-lt"/>
                          <a:ea typeface="+mn-ea"/>
                          <a:cs typeface="+mn-cs"/>
                        </a:rPr>
                        <a:t> causes</a:t>
                      </a:r>
                      <a:r>
                        <a:rPr lang="en-US" sz="1000" kern="1200" baseline="0" dirty="0">
                          <a:solidFill>
                            <a:schemeClr val="tx1"/>
                          </a:solidFill>
                          <a:effectLst/>
                          <a:latin typeface="+mn-lt"/>
                          <a:ea typeface="+mn-ea"/>
                          <a:cs typeface="+mn-cs"/>
                        </a:rPr>
                        <a:t> and what we can, must and should do to help protect the </a:t>
                      </a:r>
                      <a:r>
                        <a:rPr lang="en-US" sz="1000" kern="1200" dirty="0">
                          <a:solidFill>
                            <a:schemeClr val="tx1"/>
                          </a:solidFill>
                          <a:effectLst/>
                          <a:latin typeface="+mn-lt"/>
                          <a:ea typeface="+mn-ea"/>
                          <a:cs typeface="+mn-cs"/>
                        </a:rPr>
                        <a:t>environment.</a:t>
                      </a:r>
                    </a:p>
                    <a:p>
                      <a:pPr marL="171450" marR="0" lvl="0" indent="-171450" algn="l" defTabSz="3240085" rtl="0" eaLnBrk="1" fontAlgn="auto" latinLnBrk="0" hangingPunct="1">
                        <a:lnSpc>
                          <a:spcPct val="100000"/>
                        </a:lnSpc>
                        <a:spcBef>
                          <a:spcPts val="0"/>
                        </a:spcBef>
                        <a:spcAft>
                          <a:spcPts val="0"/>
                        </a:spcAft>
                        <a:buClrTx/>
                        <a:buSzTx/>
                        <a:buFont typeface="Arial"/>
                        <a:buChar char="•"/>
                        <a:tabLst/>
                        <a:defRPr/>
                      </a:pPr>
                      <a:r>
                        <a:rPr lang="en-US" sz="1000" kern="1200" dirty="0">
                          <a:solidFill>
                            <a:schemeClr val="tx1"/>
                          </a:solidFill>
                          <a:effectLst/>
                          <a:latin typeface="+mn-lt"/>
                          <a:ea typeface="+mn-ea"/>
                          <a:cs typeface="+mn-cs"/>
                        </a:rPr>
                        <a:t> talking about how you help the environment</a:t>
                      </a:r>
                      <a:r>
                        <a:rPr lang="en-US" sz="1000" kern="1200" baseline="0" dirty="0">
                          <a:solidFill>
                            <a:schemeClr val="tx1"/>
                          </a:solidFill>
                          <a:effectLst/>
                          <a:latin typeface="+mn-lt"/>
                          <a:ea typeface="+mn-ea"/>
                          <a:cs typeface="+mn-cs"/>
                        </a:rPr>
                        <a:t> personally.</a:t>
                      </a:r>
                    </a:p>
                    <a:p>
                      <a:pPr marL="171450" marR="0" lvl="0" indent="-171450" algn="l" defTabSz="3240085" rtl="0" eaLnBrk="1" fontAlgn="auto" latinLnBrk="0" hangingPunct="1">
                        <a:lnSpc>
                          <a:spcPct val="100000"/>
                        </a:lnSpc>
                        <a:spcBef>
                          <a:spcPts val="0"/>
                        </a:spcBef>
                        <a:spcAft>
                          <a:spcPts val="0"/>
                        </a:spcAft>
                        <a:buClrTx/>
                        <a:buSzTx/>
                        <a:buFont typeface="Arial"/>
                        <a:buChar char="•"/>
                        <a:tabLst/>
                        <a:defRPr/>
                      </a:pPr>
                      <a:r>
                        <a:rPr lang="en-US" sz="1000" kern="1200" dirty="0">
                          <a:solidFill>
                            <a:schemeClr val="tx1"/>
                          </a:solidFill>
                          <a:effectLst/>
                          <a:latin typeface="+mn-lt"/>
                          <a:ea typeface="+mn-ea"/>
                          <a:cs typeface="+mn-cs"/>
                        </a:rPr>
                        <a:t> talking about your world at home.</a:t>
                      </a:r>
                      <a:endParaRPr lang="en-US" sz="500" dirty="0">
                        <a:solidFill>
                          <a:schemeClr val="tx1"/>
                        </a:solidFill>
                        <a:effectLst/>
                        <a:latin typeface="Cambria"/>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nSpc>
                          <a:spcPct val="90000"/>
                        </a:lnSpc>
                        <a:spcAft>
                          <a:spcPts val="0"/>
                        </a:spcAft>
                        <a:buFont typeface="Arial"/>
                        <a:buChar char="•"/>
                      </a:pPr>
                      <a:r>
                        <a:rPr lang="en-US" sz="900" dirty="0" smtClean="0">
                          <a:solidFill>
                            <a:schemeClr val="tx1"/>
                          </a:solidFill>
                          <a:effectLst/>
                          <a:latin typeface="Cambria"/>
                          <a:ea typeface="MS Mincho"/>
                          <a:cs typeface="Times New Roman"/>
                        </a:rPr>
                        <a:t>Practice </a:t>
                      </a:r>
                      <a:r>
                        <a:rPr lang="en-US" sz="900" dirty="0">
                          <a:solidFill>
                            <a:schemeClr val="tx1"/>
                          </a:solidFill>
                          <a:effectLst/>
                          <a:latin typeface="Cambria"/>
                          <a:ea typeface="MS Mincho"/>
                          <a:cs typeface="Times New Roman"/>
                        </a:rPr>
                        <a:t>using the future tense including irregular verbs.</a:t>
                      </a:r>
                    </a:p>
                    <a:p>
                      <a:pPr marL="171450" lvl="0" indent="-171450">
                        <a:lnSpc>
                          <a:spcPct val="90000"/>
                        </a:lnSpc>
                        <a:spcAft>
                          <a:spcPts val="0"/>
                        </a:spcAft>
                        <a:buFont typeface="Arial"/>
                        <a:buChar char="•"/>
                      </a:pPr>
                      <a:r>
                        <a:rPr lang="en-US" sz="900" dirty="0">
                          <a:solidFill>
                            <a:schemeClr val="tx1"/>
                          </a:solidFill>
                          <a:effectLst/>
                          <a:latin typeface="Cambria"/>
                          <a:ea typeface="MS Mincho"/>
                          <a:cs typeface="Times New Roman"/>
                        </a:rPr>
                        <a:t>Practice</a:t>
                      </a:r>
                      <a:r>
                        <a:rPr lang="en-US" sz="900" baseline="0" dirty="0">
                          <a:solidFill>
                            <a:schemeClr val="tx1"/>
                          </a:solidFill>
                          <a:effectLst/>
                          <a:latin typeface="Cambria"/>
                          <a:ea typeface="MS Mincho"/>
                          <a:cs typeface="Times New Roman"/>
                        </a:rPr>
                        <a:t> using the immediate future tense. </a:t>
                      </a:r>
                      <a:endParaRPr lang="en-US" sz="900" baseline="0" dirty="0" smtClean="0">
                        <a:solidFill>
                          <a:schemeClr val="tx1"/>
                        </a:solidFill>
                        <a:effectLst/>
                        <a:latin typeface="Cambria"/>
                        <a:ea typeface="MS Mincho"/>
                        <a:cs typeface="Times New Roman"/>
                      </a:endParaRPr>
                    </a:p>
                    <a:p>
                      <a:pPr marL="171450" lvl="0" indent="-171450">
                        <a:lnSpc>
                          <a:spcPct val="90000"/>
                        </a:lnSpc>
                        <a:spcAft>
                          <a:spcPts val="0"/>
                        </a:spcAft>
                        <a:buFont typeface="Arial"/>
                        <a:buChar char="•"/>
                      </a:pPr>
                      <a:r>
                        <a:rPr lang="en-US" sz="900" baseline="0" dirty="0" err="1" smtClean="0">
                          <a:solidFill>
                            <a:schemeClr val="tx1"/>
                          </a:solidFill>
                          <a:effectLst/>
                          <a:latin typeface="Cambria"/>
                          <a:ea typeface="MS Mincho"/>
                          <a:cs typeface="Times New Roman"/>
                        </a:rPr>
                        <a:t>Tener</a:t>
                      </a:r>
                      <a:r>
                        <a:rPr lang="en-US" sz="900" baseline="0" dirty="0" smtClean="0">
                          <a:solidFill>
                            <a:schemeClr val="tx1"/>
                          </a:solidFill>
                          <a:effectLst/>
                          <a:latin typeface="Cambria"/>
                          <a:ea typeface="MS Mincho"/>
                          <a:cs typeface="Times New Roman"/>
                        </a:rPr>
                        <a:t> + </a:t>
                      </a:r>
                      <a:r>
                        <a:rPr lang="en-US" sz="900" baseline="0" dirty="0" err="1" smtClean="0">
                          <a:solidFill>
                            <a:schemeClr val="tx1"/>
                          </a:solidFill>
                          <a:effectLst/>
                          <a:latin typeface="Cambria"/>
                          <a:ea typeface="MS Mincho"/>
                          <a:cs typeface="Times New Roman"/>
                        </a:rPr>
                        <a:t>Que</a:t>
                      </a:r>
                      <a:r>
                        <a:rPr lang="en-US" sz="900" baseline="0" dirty="0" smtClean="0">
                          <a:solidFill>
                            <a:schemeClr val="tx1"/>
                          </a:solidFill>
                          <a:effectLst/>
                          <a:latin typeface="Cambria"/>
                          <a:ea typeface="MS Mincho"/>
                          <a:cs typeface="Times New Roman"/>
                        </a:rPr>
                        <a:t> to express what you have to do as part of your job role.</a:t>
                      </a:r>
                      <a:endParaRPr lang="en-US" sz="900" baseline="0" dirty="0">
                        <a:solidFill>
                          <a:schemeClr val="tx1"/>
                        </a:solidFill>
                        <a:effectLst/>
                        <a:latin typeface="Cambria"/>
                        <a:ea typeface="MS Mincho"/>
                        <a:cs typeface="Times New Roman"/>
                      </a:endParaRPr>
                    </a:p>
                    <a:p>
                      <a:pPr marL="171450" lvl="0" indent="-171450">
                        <a:lnSpc>
                          <a:spcPct val="90000"/>
                        </a:lnSpc>
                        <a:spcAft>
                          <a:spcPts val="0"/>
                        </a:spcAft>
                        <a:buFont typeface="Arial"/>
                        <a:buChar char="•"/>
                      </a:pPr>
                      <a:r>
                        <a:rPr lang="en-US" sz="900" baseline="0" dirty="0">
                          <a:solidFill>
                            <a:schemeClr val="tx1"/>
                          </a:solidFill>
                          <a:effectLst/>
                          <a:latin typeface="Cambria"/>
                          <a:ea typeface="MS Mincho"/>
                          <a:cs typeface="Times New Roman"/>
                        </a:rPr>
                        <a:t>Discuss money, numbers and frequency numbers.</a:t>
                      </a:r>
                      <a:endParaRPr lang="en-GB" sz="900" dirty="0">
                        <a:solidFill>
                          <a:schemeClr val="tx1"/>
                        </a:solidFill>
                        <a:effectLst/>
                        <a:latin typeface="Cambria"/>
                        <a:ea typeface="MS Mincho"/>
                        <a:cs typeface="Times New Roman"/>
                      </a:endParaRPr>
                    </a:p>
                    <a:p>
                      <a:pPr marL="171450" lvl="0" indent="-171450">
                        <a:lnSpc>
                          <a:spcPct val="90000"/>
                        </a:lnSpc>
                        <a:spcAft>
                          <a:spcPts val="0"/>
                        </a:spcAft>
                        <a:buFont typeface="Arial"/>
                        <a:buChar char="•"/>
                      </a:pPr>
                      <a:r>
                        <a:rPr lang="en-US" sz="900" dirty="0">
                          <a:solidFill>
                            <a:schemeClr val="tx1"/>
                          </a:solidFill>
                          <a:effectLst/>
                          <a:latin typeface="Cambria"/>
                          <a:ea typeface="MS Mincho"/>
                          <a:cs typeface="Times New Roman"/>
                        </a:rPr>
                        <a:t>Begin</a:t>
                      </a:r>
                      <a:r>
                        <a:rPr lang="en-US" sz="900" baseline="0" dirty="0">
                          <a:solidFill>
                            <a:schemeClr val="tx1"/>
                          </a:solidFill>
                          <a:effectLst/>
                          <a:latin typeface="Cambria"/>
                          <a:ea typeface="MS Mincho"/>
                          <a:cs typeface="Times New Roman"/>
                        </a:rPr>
                        <a:t> to r</a:t>
                      </a:r>
                      <a:r>
                        <a:rPr lang="en-US" sz="900" dirty="0">
                          <a:solidFill>
                            <a:schemeClr val="tx1"/>
                          </a:solidFill>
                          <a:effectLst/>
                          <a:latin typeface="Cambria"/>
                          <a:ea typeface="MS Mincho"/>
                          <a:cs typeface="Times New Roman"/>
                        </a:rPr>
                        <a:t>ecognise some phrases in the conditional tense.</a:t>
                      </a:r>
                      <a:endParaRPr lang="en-GB" sz="900" dirty="0">
                        <a:solidFill>
                          <a:schemeClr val="tx1"/>
                        </a:solidFill>
                        <a:effectLst/>
                        <a:latin typeface="Cambria"/>
                        <a:ea typeface="MS Mincho"/>
                        <a:cs typeface="Times New Roman"/>
                      </a:endParaRPr>
                    </a:p>
                    <a:p>
                      <a:pPr marL="171450" lvl="0" indent="-171450">
                        <a:lnSpc>
                          <a:spcPct val="90000"/>
                        </a:lnSpc>
                        <a:spcAft>
                          <a:spcPts val="0"/>
                        </a:spcAft>
                        <a:buFont typeface="Arial"/>
                        <a:buChar char="•"/>
                      </a:pPr>
                      <a:r>
                        <a:rPr lang="en-US" sz="900" dirty="0">
                          <a:solidFill>
                            <a:schemeClr val="tx1"/>
                          </a:solidFill>
                          <a:effectLst/>
                          <a:latin typeface="Cambria"/>
                          <a:ea typeface="MS Mincho"/>
                          <a:cs typeface="Times New Roman"/>
                        </a:rPr>
                        <a:t>use a variety of tenses (past, present, future) within a</a:t>
                      </a:r>
                      <a:r>
                        <a:rPr lang="en-US" sz="900" baseline="0" dirty="0">
                          <a:solidFill>
                            <a:schemeClr val="tx1"/>
                          </a:solidFill>
                          <a:effectLst/>
                          <a:latin typeface="Cambria"/>
                          <a:ea typeface="MS Mincho"/>
                          <a:cs typeface="Times New Roman"/>
                        </a:rPr>
                        <a:t> same piece of work.</a:t>
                      </a:r>
                      <a:endParaRPr lang="en-GB" sz="900" dirty="0">
                        <a:solidFill>
                          <a:schemeClr val="tx1"/>
                        </a:solidFill>
                        <a:effectLst/>
                        <a:latin typeface="Cambria"/>
                        <a:ea typeface="MS Mincho"/>
                        <a:cs typeface="Times New Roman"/>
                      </a:endParaRPr>
                    </a:p>
                    <a:p>
                      <a:pPr marL="171450" indent="-171450">
                        <a:lnSpc>
                          <a:spcPct val="90000"/>
                        </a:lnSpc>
                        <a:buFont typeface="Arial"/>
                        <a:buChar char="•"/>
                      </a:pPr>
                      <a:r>
                        <a:rPr lang="en-US" sz="900" dirty="0">
                          <a:solidFill>
                            <a:schemeClr val="tx1"/>
                          </a:solidFill>
                          <a:effectLst/>
                          <a:latin typeface="Cambria"/>
                          <a:ea typeface="MS Mincho"/>
                          <a:cs typeface="Times New Roman"/>
                        </a:rPr>
                        <a:t>revise and consolidate vocabulary and grammar covered in </a:t>
                      </a:r>
                      <a:r>
                        <a:rPr lang="en-US" sz="700" dirty="0">
                          <a:solidFill>
                            <a:schemeClr val="tx1"/>
                          </a:solidFill>
                          <a:effectLst/>
                          <a:latin typeface="Cambria"/>
                          <a:ea typeface="MS Mincho"/>
                          <a:cs typeface="Times New Roman"/>
                        </a:rPr>
                        <a:t>the unit</a:t>
                      </a:r>
                      <a:r>
                        <a:rPr lang="en-GB" sz="700" dirty="0">
                          <a:solidFill>
                            <a:schemeClr val="tx1"/>
                          </a:solidFill>
                          <a:effectLst/>
                        </a:rPr>
                        <a:t> </a:t>
                      </a:r>
                    </a:p>
                    <a:p>
                      <a:pPr marL="171450" indent="-171450">
                        <a:lnSpc>
                          <a:spcPct val="90000"/>
                        </a:lnSpc>
                        <a:buFont typeface="Arial"/>
                        <a:buChar char="•"/>
                      </a:pPr>
                      <a:r>
                        <a:rPr lang="en-GB" sz="700" kern="1200" dirty="0">
                          <a:solidFill>
                            <a:schemeClr val="tx1"/>
                          </a:solidFill>
                          <a:effectLst/>
                          <a:latin typeface="+mn-lt"/>
                          <a:ea typeface="+mn-ea"/>
                          <a:cs typeface="+mn-cs"/>
                        </a:rPr>
                        <a:t>Use</a:t>
                      </a:r>
                      <a:r>
                        <a:rPr lang="en-GB" sz="700" kern="1200" baseline="0" dirty="0">
                          <a:solidFill>
                            <a:schemeClr val="tx1"/>
                          </a:solidFill>
                          <a:effectLst/>
                          <a:latin typeface="+mn-lt"/>
                          <a:ea typeface="+mn-ea"/>
                          <a:cs typeface="+mn-cs"/>
                        </a:rPr>
                        <a:t> </a:t>
                      </a:r>
                      <a:r>
                        <a:rPr lang="fr-FR" sz="900" kern="1200" dirty="0">
                          <a:solidFill>
                            <a:schemeClr val="tx1"/>
                          </a:solidFill>
                          <a:effectLst/>
                          <a:latin typeface="+mn-lt"/>
                          <a:ea typeface="+mn-ea"/>
                          <a:cs typeface="+mn-cs"/>
                        </a:rPr>
                        <a:t>superlatives (el/la … </a:t>
                      </a:r>
                      <a:r>
                        <a:rPr lang="fr-FR" sz="900" kern="1200" dirty="0" err="1">
                          <a:solidFill>
                            <a:schemeClr val="tx1"/>
                          </a:solidFill>
                          <a:effectLst/>
                          <a:latin typeface="+mn-lt"/>
                          <a:ea typeface="+mn-ea"/>
                          <a:cs typeface="+mn-cs"/>
                        </a:rPr>
                        <a:t>más</a:t>
                      </a:r>
                      <a:r>
                        <a:rPr lang="fr-FR" sz="900" kern="1200" dirty="0">
                          <a:solidFill>
                            <a:schemeClr val="tx1"/>
                          </a:solidFill>
                          <a:effectLst/>
                          <a:latin typeface="+mn-lt"/>
                          <a:ea typeface="+mn-ea"/>
                          <a:cs typeface="+mn-cs"/>
                        </a:rPr>
                        <a:t> …)</a:t>
                      </a:r>
                      <a:endParaRPr lang="en-GB" sz="900" kern="1200" dirty="0">
                        <a:solidFill>
                          <a:schemeClr val="tx1"/>
                        </a:solidFill>
                        <a:effectLst/>
                        <a:latin typeface="+mn-lt"/>
                        <a:ea typeface="+mn-ea"/>
                        <a:cs typeface="+mn-cs"/>
                      </a:endParaRPr>
                    </a:p>
                    <a:p>
                      <a:pPr marL="171450" indent="-171450">
                        <a:lnSpc>
                          <a:spcPct val="90000"/>
                        </a:lnSpc>
                        <a:buFont typeface="Arial"/>
                        <a:buChar char="•"/>
                      </a:pPr>
                      <a:r>
                        <a:rPr lang="en-GB" sz="900" kern="1200" dirty="0">
                          <a:solidFill>
                            <a:schemeClr val="tx1"/>
                          </a:solidFill>
                          <a:effectLst/>
                          <a:latin typeface="Cambria"/>
                          <a:ea typeface="+mn-ea"/>
                          <a:cs typeface="Cambria"/>
                        </a:rPr>
                        <a:t>U</a:t>
                      </a:r>
                      <a:r>
                        <a:rPr lang="en-US" sz="900" kern="1200" dirty="0">
                          <a:solidFill>
                            <a:schemeClr val="tx1"/>
                          </a:solidFill>
                          <a:effectLst/>
                          <a:latin typeface="Cambria"/>
                          <a:ea typeface="+mn-ea"/>
                          <a:cs typeface="Cambria"/>
                        </a:rPr>
                        <a:t>se negative</a:t>
                      </a:r>
                    </a:p>
                    <a:p>
                      <a:pPr marL="171450" indent="-171450">
                        <a:lnSpc>
                          <a:spcPct val="90000"/>
                        </a:lnSpc>
                        <a:buFont typeface="Arial"/>
                        <a:buChar char="•"/>
                      </a:pPr>
                      <a:r>
                        <a:rPr lang="en-US" sz="900" kern="1200" dirty="0">
                          <a:solidFill>
                            <a:schemeClr val="tx1"/>
                          </a:solidFill>
                          <a:effectLst/>
                          <a:latin typeface="Cambria"/>
                          <a:ea typeface="+mn-ea"/>
                          <a:cs typeface="Cambria"/>
                        </a:rPr>
                        <a:t>use expressions to say ‘we can’, ‘we must’, ‘we have to’</a:t>
                      </a:r>
                      <a:r>
                        <a:rPr lang="en-US" sz="900" kern="1200" baseline="0" dirty="0">
                          <a:solidFill>
                            <a:schemeClr val="tx1"/>
                          </a:solidFill>
                          <a:effectLst/>
                          <a:latin typeface="Cambria"/>
                          <a:ea typeface="+mn-ea"/>
                          <a:cs typeface="Cambria"/>
                        </a:rPr>
                        <a:t> do to protect the environment. </a:t>
                      </a:r>
                      <a:endParaRPr lang="en-US" sz="900" kern="1200" dirty="0">
                        <a:solidFill>
                          <a:schemeClr val="tx1"/>
                        </a:solidFill>
                        <a:effectLst/>
                        <a:latin typeface="Cambria"/>
                        <a:ea typeface="+mn-ea"/>
                        <a:cs typeface="Cambria"/>
                      </a:endParaRPr>
                    </a:p>
                    <a:p>
                      <a:pPr marL="171450" lvl="0" indent="-171450">
                        <a:lnSpc>
                          <a:spcPct val="90000"/>
                        </a:lnSpc>
                        <a:buFont typeface="Arial"/>
                        <a:buChar char="•"/>
                      </a:pPr>
                      <a:r>
                        <a:rPr lang="en-US" sz="900" kern="1200" dirty="0">
                          <a:solidFill>
                            <a:schemeClr val="tx1"/>
                          </a:solidFill>
                          <a:effectLst/>
                          <a:latin typeface="Cambria"/>
                          <a:ea typeface="+mn-ea"/>
                          <a:cs typeface="Cambria"/>
                        </a:rPr>
                        <a:t>use the imperative tense</a:t>
                      </a:r>
                      <a:endParaRPr lang="en-GB" sz="900" kern="1200" dirty="0">
                        <a:solidFill>
                          <a:schemeClr val="tx1"/>
                        </a:solidFill>
                        <a:effectLst/>
                        <a:latin typeface="Cambria"/>
                        <a:ea typeface="+mn-ea"/>
                        <a:cs typeface="Cambria"/>
                      </a:endParaRPr>
                    </a:p>
                    <a:p>
                      <a:pPr marL="171450" lvl="0" indent="-171450">
                        <a:lnSpc>
                          <a:spcPct val="90000"/>
                        </a:lnSpc>
                        <a:buFont typeface="Arial"/>
                        <a:buChar char="•"/>
                      </a:pPr>
                      <a:r>
                        <a:rPr lang="en-US" sz="900" kern="1200" dirty="0">
                          <a:solidFill>
                            <a:schemeClr val="tx1"/>
                          </a:solidFill>
                          <a:effectLst/>
                          <a:latin typeface="Cambria"/>
                          <a:ea typeface="+mn-ea"/>
                          <a:cs typeface="Cambria"/>
                        </a:rPr>
                        <a:t>use (no) me </a:t>
                      </a:r>
                      <a:r>
                        <a:rPr lang="en-US" sz="900" kern="1200" dirty="0" err="1">
                          <a:solidFill>
                            <a:schemeClr val="tx1"/>
                          </a:solidFill>
                          <a:effectLst/>
                          <a:latin typeface="Cambria"/>
                          <a:ea typeface="+mn-ea"/>
                          <a:cs typeface="Cambria"/>
                        </a:rPr>
                        <a:t>permite</a:t>
                      </a:r>
                      <a:r>
                        <a:rPr lang="en-US" sz="900" kern="1200" dirty="0">
                          <a:solidFill>
                            <a:schemeClr val="tx1"/>
                          </a:solidFill>
                          <a:effectLst/>
                          <a:latin typeface="Cambria"/>
                          <a:ea typeface="+mn-ea"/>
                          <a:cs typeface="Cambria"/>
                        </a:rPr>
                        <a:t>(n)/ (no) </a:t>
                      </a:r>
                      <a:r>
                        <a:rPr lang="en-US" sz="900" kern="1200" dirty="0" err="1">
                          <a:solidFill>
                            <a:schemeClr val="tx1"/>
                          </a:solidFill>
                          <a:effectLst/>
                          <a:latin typeface="Cambria"/>
                          <a:ea typeface="+mn-ea"/>
                          <a:cs typeface="Cambria"/>
                        </a:rPr>
                        <a:t>puedo</a:t>
                      </a:r>
                      <a:endParaRPr lang="en-GB" sz="900" kern="1200" dirty="0">
                        <a:solidFill>
                          <a:schemeClr val="tx1"/>
                        </a:solidFill>
                        <a:effectLst/>
                        <a:latin typeface="Cambria"/>
                        <a:ea typeface="+mn-ea"/>
                        <a:cs typeface="Cambria"/>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 typeface="Arial"/>
                        <a:buChar char="•"/>
                      </a:pPr>
                      <a:r>
                        <a:rPr lang="en-GB" sz="1000" kern="1200" dirty="0">
                          <a:solidFill>
                            <a:schemeClr val="tx1"/>
                          </a:solidFill>
                          <a:latin typeface="+mn-lt"/>
                          <a:ea typeface="+mn-ea"/>
                          <a:cs typeface="+mn-cs"/>
                        </a:rPr>
                        <a:t>Communicate and interact effectively in written and oral work. </a:t>
                      </a:r>
                    </a:p>
                    <a:p>
                      <a:pPr marL="171450" lvl="0" indent="-171450" algn="l" defTabSz="3240085" rtl="0" eaLnBrk="1" latinLnBrk="0" hangingPunct="1">
                        <a:spcAft>
                          <a:spcPts val="0"/>
                        </a:spcAft>
                        <a:buFont typeface="Arial"/>
                        <a:buChar char="•"/>
                      </a:pPr>
                      <a:r>
                        <a:rPr lang="en-GB" sz="1000" kern="1200" dirty="0">
                          <a:solidFill>
                            <a:schemeClr val="tx1"/>
                          </a:solidFill>
                          <a:latin typeface="+mn-lt"/>
                          <a:ea typeface="+mn-ea"/>
                          <a:cs typeface="+mn-cs"/>
                        </a:rPr>
                        <a:t>Begin</a:t>
                      </a:r>
                      <a:r>
                        <a:rPr lang="en-GB" sz="1000" kern="1200" baseline="0" dirty="0">
                          <a:solidFill>
                            <a:schemeClr val="tx1"/>
                          </a:solidFill>
                          <a:latin typeface="+mn-lt"/>
                          <a:ea typeface="+mn-ea"/>
                          <a:cs typeface="+mn-cs"/>
                        </a:rPr>
                        <a:t> to respond to un expected questions, and sustain communication.</a:t>
                      </a:r>
                    </a:p>
                    <a:p>
                      <a:pPr marL="171450" lvl="0" indent="-171450" algn="l" defTabSz="3240085" rtl="0" eaLnBrk="1" latinLnBrk="0" hangingPunct="1">
                        <a:spcAft>
                          <a:spcPts val="0"/>
                        </a:spcAft>
                        <a:buFont typeface="Arial"/>
                        <a:buChar char="•"/>
                      </a:pPr>
                      <a:r>
                        <a:rPr lang="en-GB" sz="1000" kern="1200" baseline="0" dirty="0">
                          <a:solidFill>
                            <a:schemeClr val="tx1"/>
                          </a:solidFill>
                          <a:latin typeface="+mn-lt"/>
                          <a:ea typeface="+mn-ea"/>
                          <a:cs typeface="+mn-cs"/>
                        </a:rPr>
                        <a:t>Develop the forming of questions. </a:t>
                      </a:r>
                    </a:p>
                    <a:p>
                      <a:pPr marL="171450" lvl="0" indent="-171450" algn="l" defTabSz="3240085" rtl="0" eaLnBrk="1" latinLnBrk="0" hangingPunct="1">
                        <a:spcAft>
                          <a:spcPts val="0"/>
                        </a:spcAft>
                        <a:buFont typeface="Arial"/>
                        <a:buChar char="•"/>
                      </a:pPr>
                      <a:r>
                        <a:rPr lang="en-GB" sz="1000" kern="1200" baseline="0" dirty="0">
                          <a:solidFill>
                            <a:schemeClr val="tx1"/>
                          </a:solidFill>
                          <a:latin typeface="+mn-lt"/>
                          <a:ea typeface="+mn-ea"/>
                          <a:cs typeface="+mn-cs"/>
                        </a:rPr>
                        <a:t>Begin to recognise the relationship between past, present and future events. </a:t>
                      </a:r>
                    </a:p>
                    <a:p>
                      <a:pPr marL="171450" lvl="0" indent="-171450" algn="l" defTabSz="3240085" rtl="0" eaLnBrk="1" latinLnBrk="0" hangingPunct="1">
                        <a:spcAft>
                          <a:spcPts val="0"/>
                        </a:spcAft>
                        <a:buFont typeface="Arial"/>
                        <a:buChar char="•"/>
                      </a:pPr>
                      <a:r>
                        <a:rPr lang="en-GB" sz="1000" kern="1200" baseline="0" dirty="0">
                          <a:solidFill>
                            <a:schemeClr val="tx1"/>
                          </a:solidFill>
                          <a:latin typeface="+mn-lt"/>
                          <a:ea typeface="+mn-ea"/>
                          <a:cs typeface="+mn-cs"/>
                        </a:rPr>
                        <a:t>Start to use language of persuasion to present arguments and ideas. </a:t>
                      </a:r>
                    </a:p>
                    <a:p>
                      <a:pPr marL="0" lvl="0" indent="0" algn="l" defTabSz="3240085" rtl="0" eaLnBrk="1" latinLnBrk="0" hangingPunct="1">
                        <a:spcAft>
                          <a:spcPts val="0"/>
                        </a:spcAft>
                        <a:buFont typeface="Arial"/>
                        <a:buNone/>
                      </a:pPr>
                      <a:endParaRPr lang="en-GB" sz="1000" kern="1200" baseline="0" dirty="0">
                        <a:solidFill>
                          <a:schemeClr val="tx1"/>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l" defTabSz="3240085" rtl="0" eaLnBrk="1" fontAlgn="auto" latinLnBrk="0" hangingPunct="1">
                        <a:lnSpc>
                          <a:spcPct val="100000"/>
                        </a:lnSpc>
                        <a:spcBef>
                          <a:spcPts val="0"/>
                        </a:spcBef>
                        <a:spcAft>
                          <a:spcPts val="0"/>
                        </a:spcAft>
                        <a:buClrTx/>
                        <a:buSzTx/>
                        <a:buFont typeface="Arial"/>
                        <a:buChar char="•"/>
                        <a:tabLst/>
                        <a:defRPr/>
                      </a:pPr>
                      <a:r>
                        <a:rPr lang="en-GB" sz="1000" kern="1200" dirty="0">
                          <a:solidFill>
                            <a:schemeClr val="tx1"/>
                          </a:solidFill>
                          <a:latin typeface="+mn-lt"/>
                          <a:ea typeface="+mn-ea"/>
                          <a:cs typeface="+mn-cs"/>
                        </a:rPr>
                        <a:t>Students are now able</a:t>
                      </a:r>
                      <a:r>
                        <a:rPr lang="en-GB" sz="1000" kern="1200" baseline="0" dirty="0">
                          <a:solidFill>
                            <a:schemeClr val="tx1"/>
                          </a:solidFill>
                          <a:latin typeface="+mn-lt"/>
                          <a:ea typeface="+mn-ea"/>
                          <a:cs typeface="+mn-cs"/>
                        </a:rPr>
                        <a:t> to address contemporary and cultural themes of high education and further employment and topical discussions regarding the environment. </a:t>
                      </a:r>
                      <a:endParaRPr lang="en-GB" sz="1000" kern="1200" dirty="0">
                        <a:solidFill>
                          <a:schemeClr val="tx1"/>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 typeface="Arial"/>
                        <a:buChar char="•"/>
                      </a:pPr>
                      <a:r>
                        <a:rPr lang="en-GB" sz="1000" i="0" kern="1200" baseline="0" dirty="0">
                          <a:solidFill>
                            <a:schemeClr val="tx1"/>
                          </a:solidFill>
                          <a:latin typeface="+mn-lt"/>
                          <a:ea typeface="+mn-ea"/>
                          <a:cs typeface="+mn-cs"/>
                        </a:rPr>
                        <a:t>Develop students ability to respond to questions or statements and articulate their ideas coherently.</a:t>
                      </a:r>
                    </a:p>
                    <a:p>
                      <a:pPr marL="171450" lvl="0" indent="-171450" algn="l" defTabSz="3240085" rtl="0" eaLnBrk="1" latinLnBrk="0" hangingPunct="1">
                        <a:spcAft>
                          <a:spcPts val="0"/>
                        </a:spcAft>
                        <a:buFont typeface="Arial"/>
                        <a:buChar char="•"/>
                      </a:pPr>
                      <a:r>
                        <a:rPr lang="en-GB" sz="1000" i="0" kern="1200" baseline="0" dirty="0">
                          <a:solidFill>
                            <a:schemeClr val="tx1"/>
                          </a:solidFill>
                          <a:latin typeface="+mn-lt"/>
                          <a:ea typeface="+mn-ea"/>
                          <a:cs typeface="+mn-cs"/>
                        </a:rPr>
                        <a:t>A greater understanding of climates across Latin America: cold mountains of the Andes to dry rainforests. </a:t>
                      </a:r>
                    </a:p>
                    <a:p>
                      <a:pPr marL="171450" lvl="0" indent="-171450" algn="l" defTabSz="3240085" rtl="0" eaLnBrk="1" latinLnBrk="0" hangingPunct="1">
                        <a:spcAft>
                          <a:spcPts val="0"/>
                        </a:spcAft>
                        <a:buFont typeface="Arial"/>
                        <a:buChar char="•"/>
                      </a:pPr>
                      <a:r>
                        <a:rPr lang="en-GB" sz="1000" i="0" kern="1200" baseline="0" dirty="0">
                          <a:solidFill>
                            <a:schemeClr val="tx1"/>
                          </a:solidFill>
                          <a:latin typeface="+mn-lt"/>
                          <a:ea typeface="+mn-ea"/>
                          <a:cs typeface="+mn-cs"/>
                        </a:rPr>
                        <a:t>Being ambitious and knowing what opportunities language learning can offer.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928953482"/>
                  </a:ext>
                </a:extLst>
              </a:tr>
            </a:tbl>
          </a:graphicData>
        </a:graphic>
      </p:graphicFrame>
    </p:spTree>
    <p:extLst>
      <p:ext uri="{BB962C8B-B14F-4D97-AF65-F5344CB8AC3E}">
        <p14:creationId xmlns:p14="http://schemas.microsoft.com/office/powerpoint/2010/main" val="12076525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xmlns="" id="{24ED0489-B8A5-1940-9BA9-8475238D7331}"/>
              </a:ext>
            </a:extLst>
          </p:cNvPr>
          <p:cNvGraphicFramePr>
            <a:graphicFrameLocks noGrp="1" noChangeAspect="1"/>
          </p:cNvGraphicFramePr>
          <p:nvPr>
            <p:extLst>
              <p:ext uri="{D42A27DB-BD31-4B8C-83A1-F6EECF244321}">
                <p14:modId xmlns:p14="http://schemas.microsoft.com/office/powerpoint/2010/main" val="61549505"/>
              </p:ext>
            </p:extLst>
          </p:nvPr>
        </p:nvGraphicFramePr>
        <p:xfrm>
          <a:off x="228600" y="0"/>
          <a:ext cx="8534399" cy="5407135"/>
        </p:xfrm>
        <a:graphic>
          <a:graphicData uri="http://schemas.openxmlformats.org/drawingml/2006/table">
            <a:tbl>
              <a:tblPr firstRow="1" firstCol="1" bandRow="1">
                <a:tableStyleId>{5C22544A-7EE6-4342-B048-85BDC9FD1C3A}</a:tableStyleId>
              </a:tblPr>
              <a:tblGrid>
                <a:gridCol w="261389">
                  <a:extLst>
                    <a:ext uri="{9D8B030D-6E8A-4147-A177-3AD203B41FA5}">
                      <a16:colId xmlns:a16="http://schemas.microsoft.com/office/drawing/2014/main" xmlns="" val="2118699837"/>
                    </a:ext>
                  </a:extLst>
                </a:gridCol>
                <a:gridCol w="1554506">
                  <a:extLst>
                    <a:ext uri="{9D8B030D-6E8A-4147-A177-3AD203B41FA5}">
                      <a16:colId xmlns:a16="http://schemas.microsoft.com/office/drawing/2014/main" xmlns="" val="1375767732"/>
                    </a:ext>
                  </a:extLst>
                </a:gridCol>
                <a:gridCol w="1554506">
                  <a:extLst>
                    <a:ext uri="{9D8B030D-6E8A-4147-A177-3AD203B41FA5}">
                      <a16:colId xmlns:a16="http://schemas.microsoft.com/office/drawing/2014/main" xmlns="" val="20002"/>
                    </a:ext>
                  </a:extLst>
                </a:gridCol>
                <a:gridCol w="1554506">
                  <a:extLst>
                    <a:ext uri="{9D8B030D-6E8A-4147-A177-3AD203B41FA5}">
                      <a16:colId xmlns:a16="http://schemas.microsoft.com/office/drawing/2014/main" xmlns="" val="20003"/>
                    </a:ext>
                  </a:extLst>
                </a:gridCol>
                <a:gridCol w="1804746">
                  <a:extLst>
                    <a:ext uri="{9D8B030D-6E8A-4147-A177-3AD203B41FA5}">
                      <a16:colId xmlns:a16="http://schemas.microsoft.com/office/drawing/2014/main" xmlns="" val="1481332327"/>
                    </a:ext>
                  </a:extLst>
                </a:gridCol>
                <a:gridCol w="1804746">
                  <a:extLst>
                    <a:ext uri="{9D8B030D-6E8A-4147-A177-3AD203B41FA5}">
                      <a16:colId xmlns:a16="http://schemas.microsoft.com/office/drawing/2014/main" xmlns="" val="20005"/>
                    </a:ext>
                  </a:extLst>
                </a:gridCol>
              </a:tblGrid>
              <a:tr h="273998">
                <a:tc rowSpan="2">
                  <a:txBody>
                    <a:bodyPr/>
                    <a:lstStyle/>
                    <a:p>
                      <a:pPr algn="ctr">
                        <a:spcAft>
                          <a:spcPts val="0"/>
                        </a:spcAft>
                      </a:pPr>
                      <a:r>
                        <a:rPr lang="en-GB" sz="1050" dirty="0">
                          <a:effectLst/>
                          <a:latin typeface="+mn-lt"/>
                        </a:rPr>
                        <a:t> </a:t>
                      </a:r>
                      <a:endParaRPr lang="en-GB" sz="1050" dirty="0">
                        <a:effectLst/>
                        <a:latin typeface="+mn-lt"/>
                        <a:ea typeface="Calibri" panose="020F0502020204030204" pitchFamily="34" charset="0"/>
                        <a:cs typeface="Times New Roman" panose="02020603050405020304" pitchFamily="18" charset="0"/>
                      </a:endParaRPr>
                    </a:p>
                    <a:p>
                      <a:pPr>
                        <a:spcAft>
                          <a:spcPts val="0"/>
                        </a:spcAft>
                      </a:pPr>
                      <a:r>
                        <a:rPr lang="en-GB" sz="1050" dirty="0">
                          <a:effectLst/>
                          <a:latin typeface="+mn-lt"/>
                        </a:rPr>
                        <a:t> </a:t>
                      </a:r>
                      <a:endParaRPr lang="en-GB" sz="105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050" dirty="0">
                          <a:effectLst/>
                          <a:latin typeface="+mn-lt"/>
                        </a:rPr>
                        <a:t>YEAR 9 </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xmlns="" val="1019943783"/>
                  </a:ext>
                </a:extLst>
              </a:tr>
              <a:tr h="241097">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050" b="1" dirty="0">
                          <a:effectLst/>
                          <a:latin typeface="+mn-lt"/>
                        </a:rPr>
                        <a:t>KNOWLEDGE</a:t>
                      </a:r>
                      <a:endParaRPr lang="en-GB" sz="1050" b="1"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050" b="1" dirty="0">
                          <a:effectLst/>
                          <a:latin typeface="+mn-lt"/>
                        </a:rPr>
                        <a:t>CONCEPTS</a:t>
                      </a:r>
                      <a:endParaRPr lang="en-GB" sz="1050" b="1"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050" b="1" dirty="0">
                          <a:effectLst/>
                          <a:latin typeface="+mn-lt"/>
                        </a:rPr>
                        <a:t>SKILLS</a:t>
                      </a:r>
                      <a:endParaRPr lang="en-GB" sz="1050" b="1"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050" b="1" dirty="0">
                          <a:effectLst/>
                          <a:latin typeface="+mn-lt"/>
                          <a:ea typeface="Calibri" panose="020F0502020204030204" pitchFamily="34" charset="0"/>
                          <a:cs typeface="Times New Roman" panose="02020603050405020304" pitchFamily="18" charset="0"/>
                        </a:rPr>
                        <a:t>RATIONALE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050" b="1" dirty="0">
                          <a:effectLst/>
                          <a:latin typeface="+mn-lt"/>
                          <a:ea typeface="Calibri" panose="020F0502020204030204" pitchFamily="34" charset="0"/>
                          <a:cs typeface="Times New Roman" panose="02020603050405020304" pitchFamily="18" charset="0"/>
                        </a:rPr>
                        <a:t>FUTURE DEVELOPMENT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xmlns="" val="535213283"/>
                  </a:ext>
                </a:extLst>
              </a:tr>
              <a:tr h="4620038">
                <a:tc>
                  <a:txBody>
                    <a:bodyPr/>
                    <a:lstStyle/>
                    <a:p>
                      <a:pPr marL="71755" marR="71755" algn="ctr">
                        <a:spcAft>
                          <a:spcPts val="0"/>
                        </a:spcAft>
                      </a:pPr>
                      <a:r>
                        <a:rPr lang="en-GB" sz="1050" dirty="0">
                          <a:solidFill>
                            <a:schemeClr val="tx1"/>
                          </a:solidFill>
                          <a:effectLst/>
                          <a:latin typeface="+mn-lt"/>
                        </a:rPr>
                        <a:t>Term 2</a:t>
                      </a:r>
                      <a:endParaRPr lang="en-GB" sz="105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a:buChar char="•"/>
                        <a:tabLst/>
                        <a:defRPr/>
                      </a:pPr>
                      <a:r>
                        <a:rPr lang="es-ES_tradnl" sz="1100" i="1" dirty="0" err="1">
                          <a:latin typeface="+mn-lt"/>
                        </a:rPr>
                        <a:t>Discussing</a:t>
                      </a:r>
                      <a:r>
                        <a:rPr lang="es-ES_tradnl" sz="1100" i="1" dirty="0">
                          <a:latin typeface="+mn-lt"/>
                        </a:rPr>
                        <a:t> </a:t>
                      </a:r>
                      <a:r>
                        <a:rPr lang="es-ES_tradnl" sz="1100" i="1" dirty="0" err="1">
                          <a:latin typeface="+mn-lt"/>
                        </a:rPr>
                        <a:t>countries</a:t>
                      </a:r>
                      <a:r>
                        <a:rPr lang="es-ES_tradnl" sz="1100" i="1" dirty="0">
                          <a:latin typeface="+mn-lt"/>
                        </a:rPr>
                        <a:t> </a:t>
                      </a:r>
                      <a:r>
                        <a:rPr lang="es-ES_tradnl" sz="1100" i="1" dirty="0" err="1">
                          <a:latin typeface="+mn-lt"/>
                        </a:rPr>
                        <a:t>that</a:t>
                      </a:r>
                      <a:r>
                        <a:rPr lang="es-ES_tradnl" sz="1100" i="1" dirty="0">
                          <a:latin typeface="+mn-lt"/>
                        </a:rPr>
                        <a:t> </a:t>
                      </a:r>
                      <a:r>
                        <a:rPr lang="es-ES_tradnl" sz="1100" i="1" dirty="0" err="1">
                          <a:latin typeface="+mn-lt"/>
                        </a:rPr>
                        <a:t>speak</a:t>
                      </a:r>
                      <a:r>
                        <a:rPr lang="es-ES_tradnl" sz="1100" i="1" dirty="0">
                          <a:latin typeface="+mn-lt"/>
                        </a:rPr>
                        <a:t> </a:t>
                      </a:r>
                      <a:r>
                        <a:rPr lang="es-ES_tradnl" sz="1100" i="1" dirty="0" err="1">
                          <a:latin typeface="+mn-lt"/>
                        </a:rPr>
                        <a:t>Spanish</a:t>
                      </a:r>
                      <a:r>
                        <a:rPr lang="es-ES_tradnl" sz="1100" i="1" dirty="0">
                          <a:latin typeface="+mn-lt"/>
                        </a:rPr>
                        <a:t>.</a:t>
                      </a:r>
                    </a:p>
                    <a:p>
                      <a:pPr marL="171450" marR="0" indent="-171450" algn="l" defTabSz="914400" rtl="0" eaLnBrk="1" fontAlgn="auto" latinLnBrk="0" hangingPunct="1">
                        <a:lnSpc>
                          <a:spcPct val="100000"/>
                        </a:lnSpc>
                        <a:spcBef>
                          <a:spcPts val="0"/>
                        </a:spcBef>
                        <a:spcAft>
                          <a:spcPts val="0"/>
                        </a:spcAft>
                        <a:buClrTx/>
                        <a:buSzTx/>
                        <a:buFont typeface="Arial"/>
                        <a:buChar char="•"/>
                        <a:tabLst/>
                        <a:defRPr/>
                      </a:pPr>
                      <a:r>
                        <a:rPr lang="es-ES_tradnl" sz="1100" i="1" dirty="0" err="1">
                          <a:latin typeface="+mn-lt"/>
                        </a:rPr>
                        <a:t>Talking</a:t>
                      </a:r>
                      <a:r>
                        <a:rPr lang="es-ES_tradnl" sz="1100" i="1" dirty="0">
                          <a:latin typeface="+mn-lt"/>
                        </a:rPr>
                        <a:t> </a:t>
                      </a:r>
                      <a:r>
                        <a:rPr lang="es-ES_tradnl" sz="1100" i="1" dirty="0" err="1">
                          <a:latin typeface="+mn-lt"/>
                        </a:rPr>
                        <a:t>about</a:t>
                      </a:r>
                      <a:r>
                        <a:rPr lang="es-ES_tradnl" sz="1100" i="1" dirty="0">
                          <a:latin typeface="+mn-lt"/>
                        </a:rPr>
                        <a:t> Latino </a:t>
                      </a:r>
                      <a:r>
                        <a:rPr lang="es-ES_tradnl" sz="1100" i="1" dirty="0" err="1">
                          <a:latin typeface="+mn-lt"/>
                        </a:rPr>
                        <a:t>food</a:t>
                      </a:r>
                      <a:r>
                        <a:rPr lang="es-ES_tradnl" sz="1100" i="1" dirty="0">
                          <a:latin typeface="+mn-lt"/>
                        </a:rPr>
                        <a:t> and </a:t>
                      </a:r>
                      <a:r>
                        <a:rPr lang="es-ES_tradnl" sz="1100" i="1" dirty="0" err="1">
                          <a:latin typeface="+mn-lt"/>
                        </a:rPr>
                        <a:t>flavours</a:t>
                      </a:r>
                      <a:r>
                        <a:rPr lang="es-ES_tradnl" sz="1100" i="1" baseline="0" dirty="0">
                          <a:latin typeface="+mn-lt"/>
                        </a:rPr>
                        <a:t> and </a:t>
                      </a:r>
                      <a:r>
                        <a:rPr lang="es-ES_tradnl" sz="1100" i="1" baseline="0" dirty="0" err="1">
                          <a:latin typeface="+mn-lt"/>
                        </a:rPr>
                        <a:t>the</a:t>
                      </a:r>
                      <a:r>
                        <a:rPr lang="es-ES_tradnl" sz="1100" i="1" baseline="0" dirty="0">
                          <a:latin typeface="+mn-lt"/>
                        </a:rPr>
                        <a:t> </a:t>
                      </a:r>
                      <a:r>
                        <a:rPr lang="es-ES_tradnl" sz="1100" i="1" baseline="0" dirty="0" err="1">
                          <a:latin typeface="+mn-lt"/>
                        </a:rPr>
                        <a:t>importance</a:t>
                      </a:r>
                      <a:r>
                        <a:rPr lang="es-ES_tradnl" sz="1100" i="1" baseline="0" dirty="0">
                          <a:latin typeface="+mn-lt"/>
                        </a:rPr>
                        <a:t> of </a:t>
                      </a:r>
                      <a:r>
                        <a:rPr lang="es-ES_tradnl" sz="1100" i="1" baseline="0" dirty="0" err="1">
                          <a:latin typeface="+mn-lt"/>
                        </a:rPr>
                        <a:t>eating</a:t>
                      </a:r>
                      <a:r>
                        <a:rPr lang="es-ES_tradnl" sz="1100" i="1" baseline="0" dirty="0">
                          <a:latin typeface="+mn-lt"/>
                        </a:rPr>
                        <a:t> </a:t>
                      </a:r>
                      <a:r>
                        <a:rPr lang="es-ES_tradnl" sz="1100" i="1" baseline="0" dirty="0" err="1">
                          <a:latin typeface="+mn-lt"/>
                        </a:rPr>
                        <a:t>out</a:t>
                      </a:r>
                      <a:r>
                        <a:rPr lang="es-ES_tradnl" sz="1100" i="1" baseline="0" dirty="0">
                          <a:latin typeface="+mn-lt"/>
                        </a:rPr>
                        <a:t>/</a:t>
                      </a:r>
                      <a:r>
                        <a:rPr lang="es-ES_tradnl" sz="1100" i="1" baseline="0" dirty="0" err="1">
                          <a:latin typeface="+mn-lt"/>
                        </a:rPr>
                        <a:t>celebrating</a:t>
                      </a:r>
                      <a:r>
                        <a:rPr lang="es-ES_tradnl" sz="1100" i="1" baseline="0" dirty="0">
                          <a:latin typeface="+mn-lt"/>
                        </a:rPr>
                        <a:t> </a:t>
                      </a:r>
                      <a:r>
                        <a:rPr lang="es-ES_tradnl" sz="1100" i="1" baseline="0" dirty="0" err="1">
                          <a:latin typeface="+mn-lt"/>
                        </a:rPr>
                        <a:t>with</a:t>
                      </a:r>
                      <a:r>
                        <a:rPr lang="es-ES_tradnl" sz="1100" i="1" baseline="0" dirty="0">
                          <a:latin typeface="+mn-lt"/>
                        </a:rPr>
                        <a:t> </a:t>
                      </a:r>
                      <a:r>
                        <a:rPr lang="es-ES_tradnl" sz="1100" i="1" baseline="0" dirty="0" err="1">
                          <a:latin typeface="+mn-lt"/>
                        </a:rPr>
                        <a:t>food</a:t>
                      </a:r>
                      <a:r>
                        <a:rPr lang="es-ES_tradnl" sz="1100" i="1" baseline="0" dirty="0">
                          <a:latin typeface="+mn-lt"/>
                        </a:rPr>
                        <a:t> as </a:t>
                      </a:r>
                      <a:r>
                        <a:rPr lang="es-ES_tradnl" sz="1100" i="1" baseline="0" dirty="0" err="1">
                          <a:latin typeface="+mn-lt"/>
                        </a:rPr>
                        <a:t>part</a:t>
                      </a:r>
                      <a:r>
                        <a:rPr lang="es-ES_tradnl" sz="1100" i="1" baseline="0" dirty="0">
                          <a:latin typeface="+mn-lt"/>
                        </a:rPr>
                        <a:t> of </a:t>
                      </a:r>
                      <a:r>
                        <a:rPr lang="es-ES_tradnl" sz="1100" i="1" baseline="0" dirty="0" err="1">
                          <a:latin typeface="+mn-lt"/>
                        </a:rPr>
                        <a:t>the</a:t>
                      </a:r>
                      <a:r>
                        <a:rPr lang="es-ES_tradnl" sz="1100" i="1" baseline="0" dirty="0">
                          <a:latin typeface="+mn-lt"/>
                        </a:rPr>
                        <a:t> culture.</a:t>
                      </a:r>
                    </a:p>
                    <a:p>
                      <a:pPr marL="171450" marR="0" indent="-171450" algn="l" defTabSz="914400" rtl="0" eaLnBrk="1" fontAlgn="auto" latinLnBrk="0" hangingPunct="1">
                        <a:lnSpc>
                          <a:spcPct val="100000"/>
                        </a:lnSpc>
                        <a:spcBef>
                          <a:spcPts val="0"/>
                        </a:spcBef>
                        <a:spcAft>
                          <a:spcPts val="0"/>
                        </a:spcAft>
                        <a:buClrTx/>
                        <a:buSzTx/>
                        <a:buFont typeface="Arial"/>
                        <a:buChar char="•"/>
                        <a:tabLst/>
                        <a:defRPr/>
                      </a:pPr>
                      <a:r>
                        <a:rPr lang="es-ES_tradnl" sz="1100" i="1" dirty="0">
                          <a:latin typeface="+mn-lt"/>
                        </a:rPr>
                        <a:t> </a:t>
                      </a:r>
                      <a:r>
                        <a:rPr lang="es-ES_tradnl" sz="1100" i="1" dirty="0" err="1">
                          <a:latin typeface="+mn-lt"/>
                        </a:rPr>
                        <a:t>Identifying</a:t>
                      </a:r>
                      <a:r>
                        <a:rPr lang="es-ES_tradnl" sz="1100" i="1" dirty="0">
                          <a:latin typeface="+mn-lt"/>
                        </a:rPr>
                        <a:t> </a:t>
                      </a:r>
                      <a:r>
                        <a:rPr lang="es-ES_tradnl" sz="1100" i="1" dirty="0" err="1">
                          <a:latin typeface="+mn-lt"/>
                        </a:rPr>
                        <a:t>Hispanic</a:t>
                      </a:r>
                      <a:r>
                        <a:rPr lang="es-ES_tradnl" sz="1100" i="1" dirty="0">
                          <a:latin typeface="+mn-lt"/>
                        </a:rPr>
                        <a:t> </a:t>
                      </a:r>
                      <a:r>
                        <a:rPr lang="es-ES_tradnl" sz="1100" i="1" dirty="0" err="1">
                          <a:latin typeface="+mn-lt"/>
                        </a:rPr>
                        <a:t>festivals</a:t>
                      </a:r>
                      <a:r>
                        <a:rPr lang="es-ES_tradnl" sz="1100" i="1" dirty="0">
                          <a:latin typeface="+mn-lt"/>
                        </a:rPr>
                        <a:t> </a:t>
                      </a:r>
                      <a:r>
                        <a:rPr lang="es-ES_tradnl" sz="1100" i="1" dirty="0" err="1">
                          <a:latin typeface="+mn-lt"/>
                        </a:rPr>
                        <a:t>where</a:t>
                      </a:r>
                      <a:r>
                        <a:rPr lang="es-ES_tradnl" sz="1100" i="1" dirty="0">
                          <a:latin typeface="+mn-lt"/>
                        </a:rPr>
                        <a:t> </a:t>
                      </a:r>
                      <a:r>
                        <a:rPr lang="es-ES_tradnl" sz="1100" i="1" dirty="0" err="1">
                          <a:latin typeface="+mn-lt"/>
                        </a:rPr>
                        <a:t>they</a:t>
                      </a:r>
                      <a:r>
                        <a:rPr lang="es-ES_tradnl" sz="1100" i="1" dirty="0">
                          <a:latin typeface="+mn-lt"/>
                        </a:rPr>
                        <a:t> </a:t>
                      </a:r>
                      <a:r>
                        <a:rPr lang="es-ES_tradnl" sz="1100" i="1" dirty="0" err="1">
                          <a:latin typeface="+mn-lt"/>
                        </a:rPr>
                        <a:t>take</a:t>
                      </a:r>
                      <a:r>
                        <a:rPr lang="es-ES_tradnl" sz="1100" i="1" dirty="0">
                          <a:latin typeface="+mn-lt"/>
                        </a:rPr>
                        <a:t> place and </a:t>
                      </a:r>
                      <a:r>
                        <a:rPr lang="es-ES_tradnl" sz="1100" i="1" dirty="0" err="1">
                          <a:latin typeface="+mn-lt"/>
                        </a:rPr>
                        <a:t>what</a:t>
                      </a:r>
                      <a:r>
                        <a:rPr lang="es-ES_tradnl" sz="1100" i="1" dirty="0">
                          <a:latin typeface="+mn-lt"/>
                        </a:rPr>
                        <a:t> </a:t>
                      </a:r>
                      <a:r>
                        <a:rPr lang="es-ES_tradnl" sz="1100" i="1" dirty="0" err="1">
                          <a:latin typeface="+mn-lt"/>
                        </a:rPr>
                        <a:t>happens</a:t>
                      </a:r>
                      <a:r>
                        <a:rPr lang="es-ES_tradnl" sz="1100" i="1" dirty="0">
                          <a:latin typeface="+mn-lt"/>
                        </a:rPr>
                        <a:t>. </a:t>
                      </a:r>
                    </a:p>
                    <a:p>
                      <a:pPr marL="171450" marR="0" indent="-171450" algn="l" defTabSz="914400" rtl="0" eaLnBrk="1" fontAlgn="auto" latinLnBrk="0" hangingPunct="1">
                        <a:lnSpc>
                          <a:spcPct val="100000"/>
                        </a:lnSpc>
                        <a:spcBef>
                          <a:spcPts val="0"/>
                        </a:spcBef>
                        <a:spcAft>
                          <a:spcPts val="0"/>
                        </a:spcAft>
                        <a:buClrTx/>
                        <a:buSzTx/>
                        <a:buFont typeface="Arial"/>
                        <a:buChar char="•"/>
                        <a:tabLst/>
                        <a:defRPr/>
                      </a:pPr>
                      <a:r>
                        <a:rPr lang="es-ES_tradnl" sz="1100" i="1" dirty="0" err="1">
                          <a:latin typeface="+mn-lt"/>
                        </a:rPr>
                        <a:t>Recognising</a:t>
                      </a:r>
                      <a:r>
                        <a:rPr lang="es-ES_tradnl" sz="1100" i="1" dirty="0">
                          <a:latin typeface="+mn-lt"/>
                        </a:rPr>
                        <a:t> </a:t>
                      </a:r>
                      <a:r>
                        <a:rPr lang="es-ES_tradnl" sz="1100" i="1" dirty="0" err="1">
                          <a:latin typeface="+mn-lt"/>
                        </a:rPr>
                        <a:t>Hispanic</a:t>
                      </a:r>
                      <a:r>
                        <a:rPr lang="es-ES_tradnl" sz="1100" i="1" dirty="0">
                          <a:latin typeface="+mn-lt"/>
                        </a:rPr>
                        <a:t> </a:t>
                      </a:r>
                      <a:r>
                        <a:rPr lang="es-ES_tradnl" sz="1100" i="1" dirty="0" err="1">
                          <a:latin typeface="+mn-lt"/>
                        </a:rPr>
                        <a:t>flags</a:t>
                      </a:r>
                      <a:r>
                        <a:rPr lang="es-ES_tradnl" sz="1100" i="1" dirty="0">
                          <a:latin typeface="+mn-lt"/>
                        </a:rPr>
                        <a:t> and </a:t>
                      </a:r>
                      <a:r>
                        <a:rPr lang="es-ES_tradnl" sz="1100" i="1" dirty="0" err="1">
                          <a:latin typeface="+mn-lt"/>
                        </a:rPr>
                        <a:t>any</a:t>
                      </a:r>
                      <a:r>
                        <a:rPr lang="es-ES_tradnl" sz="1100" i="1" dirty="0">
                          <a:latin typeface="+mn-lt"/>
                        </a:rPr>
                        <a:t> dialogues </a:t>
                      </a:r>
                      <a:r>
                        <a:rPr lang="es-ES_tradnl" sz="1100" i="1" dirty="0" err="1">
                          <a:latin typeface="+mn-lt"/>
                        </a:rPr>
                        <a:t>spoken</a:t>
                      </a:r>
                      <a:r>
                        <a:rPr lang="es-ES_tradnl" sz="1100" i="1" baseline="0" dirty="0">
                          <a:latin typeface="+mn-lt"/>
                        </a:rPr>
                        <a:t> </a:t>
                      </a:r>
                      <a:r>
                        <a:rPr lang="es-ES_tradnl" sz="1100" i="1" baseline="0" dirty="0" err="1">
                          <a:latin typeface="+mn-lt"/>
                        </a:rPr>
                        <a:t>within</a:t>
                      </a:r>
                      <a:r>
                        <a:rPr lang="es-ES_tradnl" sz="1100" i="1" baseline="0" dirty="0">
                          <a:latin typeface="+mn-lt"/>
                        </a:rPr>
                        <a:t> </a:t>
                      </a:r>
                      <a:r>
                        <a:rPr lang="es-ES_tradnl" sz="1100" i="1" baseline="0" dirty="0" err="1">
                          <a:latin typeface="+mn-lt"/>
                        </a:rPr>
                        <a:t>those</a:t>
                      </a:r>
                      <a:r>
                        <a:rPr lang="es-ES_tradnl" sz="1100" i="1" baseline="0" dirty="0">
                          <a:latin typeface="+mn-lt"/>
                        </a:rPr>
                        <a:t> </a:t>
                      </a:r>
                      <a:r>
                        <a:rPr lang="es-ES_tradnl" sz="1100" i="1" baseline="0" dirty="0" err="1">
                          <a:latin typeface="+mn-lt"/>
                        </a:rPr>
                        <a:t>countries</a:t>
                      </a:r>
                      <a:r>
                        <a:rPr lang="es-ES_tradnl" sz="1100" i="1" baseline="0" dirty="0">
                          <a:latin typeface="+mn-lt"/>
                        </a:rPr>
                        <a:t>.</a:t>
                      </a:r>
                      <a:endParaRPr lang="es-ES_tradnl" sz="1100" i="1" dirty="0">
                        <a:latin typeface="+mn-lt"/>
                      </a:endParaRPr>
                    </a:p>
                    <a:p>
                      <a:pPr marL="171450" marR="0" indent="-171450" algn="l" defTabSz="914400" rtl="0" eaLnBrk="1" fontAlgn="auto" latinLnBrk="0" hangingPunct="1">
                        <a:lnSpc>
                          <a:spcPct val="100000"/>
                        </a:lnSpc>
                        <a:spcBef>
                          <a:spcPts val="0"/>
                        </a:spcBef>
                        <a:spcAft>
                          <a:spcPts val="0"/>
                        </a:spcAft>
                        <a:buClrTx/>
                        <a:buSzTx/>
                        <a:buFont typeface="Arial"/>
                        <a:buChar char="•"/>
                        <a:tabLst/>
                        <a:defRPr/>
                      </a:pPr>
                      <a:r>
                        <a:rPr lang="es-ES_tradnl" sz="1100" i="1" dirty="0" err="1">
                          <a:latin typeface="+mn-lt"/>
                        </a:rPr>
                        <a:t>Discuss</a:t>
                      </a:r>
                      <a:r>
                        <a:rPr lang="es-ES_tradnl" sz="1100" i="1" dirty="0">
                          <a:latin typeface="+mn-lt"/>
                        </a:rPr>
                        <a:t> </a:t>
                      </a:r>
                      <a:r>
                        <a:rPr lang="es-ES_tradnl" sz="1100" i="1" dirty="0" err="1">
                          <a:latin typeface="+mn-lt"/>
                        </a:rPr>
                        <a:t>the</a:t>
                      </a:r>
                      <a:r>
                        <a:rPr lang="es-ES_tradnl" sz="1100" i="1" dirty="0">
                          <a:latin typeface="+mn-lt"/>
                        </a:rPr>
                        <a:t> </a:t>
                      </a:r>
                      <a:r>
                        <a:rPr lang="es-ES_tradnl" sz="1100" i="1" dirty="0" err="1">
                          <a:latin typeface="+mn-lt"/>
                        </a:rPr>
                        <a:t>importance</a:t>
                      </a:r>
                      <a:r>
                        <a:rPr lang="es-ES_tradnl" sz="1100" i="1" dirty="0">
                          <a:latin typeface="+mn-lt"/>
                        </a:rPr>
                        <a:t> of </a:t>
                      </a:r>
                      <a:r>
                        <a:rPr lang="es-ES_tradnl" sz="1100" i="1" dirty="0" err="1">
                          <a:latin typeface="+mn-lt"/>
                        </a:rPr>
                        <a:t>speaking</a:t>
                      </a:r>
                      <a:r>
                        <a:rPr lang="es-ES_tradnl" sz="1100" i="1" dirty="0">
                          <a:latin typeface="+mn-lt"/>
                        </a:rPr>
                        <a:t> </a:t>
                      </a:r>
                      <a:r>
                        <a:rPr lang="es-ES_tradnl" sz="1100" i="1" dirty="0" err="1">
                          <a:latin typeface="+mn-lt"/>
                        </a:rPr>
                        <a:t>Spanish</a:t>
                      </a:r>
                      <a:r>
                        <a:rPr lang="es-ES_tradnl" sz="1100" i="1" dirty="0">
                          <a:latin typeface="+mn-lt"/>
                        </a:rPr>
                        <a:t> and </a:t>
                      </a:r>
                      <a:r>
                        <a:rPr lang="es-ES_tradnl" sz="1100" i="1" dirty="0" err="1">
                          <a:latin typeface="+mn-lt"/>
                        </a:rPr>
                        <a:t>languages</a:t>
                      </a:r>
                      <a:r>
                        <a:rPr lang="es-ES_tradnl" sz="1100" i="1" dirty="0">
                          <a:latin typeface="+mn-lt"/>
                        </a:rPr>
                        <a:t> in general.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sz="700" b="1" dirty="0">
                          <a:latin typeface="+mn-lt"/>
                        </a:rPr>
                        <a:t> </a:t>
                      </a:r>
                      <a:endParaRPr lang="en-GB" sz="800" dirty="0">
                        <a:latin typeface="+mn-lt"/>
                      </a:endParaRPr>
                    </a:p>
                    <a:p>
                      <a:pPr marL="171450" marR="0" lvl="0" indent="-171450" algn="l" defTabSz="914400" rtl="0" eaLnBrk="1" fontAlgn="auto" latinLnBrk="0" hangingPunct="1">
                        <a:lnSpc>
                          <a:spcPct val="150000"/>
                        </a:lnSpc>
                        <a:spcBef>
                          <a:spcPts val="0"/>
                        </a:spcBef>
                        <a:spcAft>
                          <a:spcPts val="0"/>
                        </a:spcAft>
                        <a:buClrTx/>
                        <a:buSzTx/>
                        <a:buFont typeface="Arial"/>
                        <a:buChar char="•"/>
                        <a:tabLst/>
                        <a:defRPr/>
                      </a:pPr>
                      <a:r>
                        <a:rPr lang="en-GB" sz="1000" kern="1200" dirty="0">
                          <a:solidFill>
                            <a:schemeClr val="tx1"/>
                          </a:solidFill>
                          <a:effectLst/>
                          <a:latin typeface="+mn-lt"/>
                          <a:ea typeface="+mn-ea"/>
                          <a:cs typeface="+mn-cs"/>
                        </a:rPr>
                        <a:t>Revise using comparatives and superlatives. </a:t>
                      </a:r>
                    </a:p>
                    <a:p>
                      <a:pPr marL="171450" marR="0" lvl="0" indent="-171450" algn="l" defTabSz="914400" rtl="0" eaLnBrk="1" fontAlgn="auto" latinLnBrk="0" hangingPunct="1">
                        <a:lnSpc>
                          <a:spcPct val="150000"/>
                        </a:lnSpc>
                        <a:spcBef>
                          <a:spcPts val="0"/>
                        </a:spcBef>
                        <a:spcAft>
                          <a:spcPts val="0"/>
                        </a:spcAft>
                        <a:buClrTx/>
                        <a:buSzTx/>
                        <a:buFont typeface="Arial"/>
                        <a:buChar char="•"/>
                        <a:tabLst/>
                        <a:defRPr/>
                      </a:pPr>
                      <a:r>
                        <a:rPr lang="en-GB" sz="1000" kern="1200" dirty="0">
                          <a:solidFill>
                            <a:schemeClr val="tx1"/>
                          </a:solidFill>
                          <a:effectLst/>
                          <a:latin typeface="+mn-lt"/>
                          <a:ea typeface="+mn-ea"/>
                          <a:cs typeface="+mn-cs"/>
                        </a:rPr>
                        <a:t>Consolidate knowledge on adjectives and agreements. </a:t>
                      </a:r>
                    </a:p>
                    <a:p>
                      <a:pPr marL="171450" marR="0" lvl="0" indent="-171450" algn="l" defTabSz="914400" rtl="0" eaLnBrk="1" fontAlgn="auto" latinLnBrk="0" hangingPunct="1">
                        <a:lnSpc>
                          <a:spcPct val="150000"/>
                        </a:lnSpc>
                        <a:spcBef>
                          <a:spcPts val="0"/>
                        </a:spcBef>
                        <a:spcAft>
                          <a:spcPts val="0"/>
                        </a:spcAft>
                        <a:buClrTx/>
                        <a:buSzTx/>
                        <a:buFont typeface="Arial"/>
                        <a:buChar char="•"/>
                        <a:tabLst/>
                        <a:defRPr/>
                      </a:pPr>
                      <a:r>
                        <a:rPr lang="en-GB" sz="1000" kern="1200" dirty="0">
                          <a:solidFill>
                            <a:schemeClr val="tx1"/>
                          </a:solidFill>
                          <a:effectLst/>
                          <a:latin typeface="+mn-lt"/>
                          <a:ea typeface="+mn-ea"/>
                          <a:cs typeface="+mn-cs"/>
                        </a:rPr>
                        <a:t>Introducing idiomatic uses of the verb ‘</a:t>
                      </a:r>
                      <a:r>
                        <a:rPr lang="en-GB" sz="1000" kern="1200" dirty="0" err="1">
                          <a:solidFill>
                            <a:schemeClr val="tx1"/>
                          </a:solidFill>
                          <a:effectLst/>
                          <a:latin typeface="+mn-lt"/>
                          <a:ea typeface="+mn-ea"/>
                          <a:cs typeface="+mn-cs"/>
                        </a:rPr>
                        <a:t>tener</a:t>
                      </a:r>
                      <a:r>
                        <a:rPr lang="en-GB" sz="1000" kern="1200" dirty="0">
                          <a:solidFill>
                            <a:schemeClr val="tx1"/>
                          </a:solidFill>
                          <a:effectLst/>
                          <a:latin typeface="+mn-lt"/>
                          <a:ea typeface="+mn-ea"/>
                          <a:cs typeface="+mn-cs"/>
                        </a:rPr>
                        <a:t>’. </a:t>
                      </a:r>
                    </a:p>
                    <a:p>
                      <a:pPr marL="171450" marR="0" lvl="0" indent="-171450" algn="l" defTabSz="914400" rtl="0" eaLnBrk="1" fontAlgn="auto" latinLnBrk="0" hangingPunct="1">
                        <a:lnSpc>
                          <a:spcPct val="150000"/>
                        </a:lnSpc>
                        <a:spcBef>
                          <a:spcPts val="0"/>
                        </a:spcBef>
                        <a:spcAft>
                          <a:spcPts val="0"/>
                        </a:spcAft>
                        <a:buClrTx/>
                        <a:buSzTx/>
                        <a:buFont typeface="Arial"/>
                        <a:buChar char="•"/>
                        <a:tabLst/>
                        <a:defRPr/>
                      </a:pPr>
                      <a:r>
                        <a:rPr lang="en-GB" sz="1000" kern="1200" dirty="0">
                          <a:solidFill>
                            <a:schemeClr val="tx1"/>
                          </a:solidFill>
                          <a:effectLst/>
                          <a:latin typeface="+mn-lt"/>
                          <a:ea typeface="+mn-ea"/>
                          <a:cs typeface="+mn-cs"/>
                        </a:rPr>
                        <a:t>Using the impersonal se</a:t>
                      </a:r>
                    </a:p>
                    <a:p>
                      <a:pPr marL="171450" marR="0" lvl="0" indent="-171450" algn="l" defTabSz="914400" rtl="0" eaLnBrk="1" fontAlgn="auto" latinLnBrk="0" hangingPunct="1">
                        <a:lnSpc>
                          <a:spcPct val="150000"/>
                        </a:lnSpc>
                        <a:spcBef>
                          <a:spcPts val="0"/>
                        </a:spcBef>
                        <a:spcAft>
                          <a:spcPts val="0"/>
                        </a:spcAft>
                        <a:buClrTx/>
                        <a:buSzTx/>
                        <a:buFont typeface="Arial"/>
                        <a:buChar char="•"/>
                        <a:tabLst/>
                        <a:defRPr/>
                      </a:pPr>
                      <a:r>
                        <a:rPr lang="en-GB" sz="1000" kern="1200" dirty="0">
                          <a:solidFill>
                            <a:schemeClr val="tx1"/>
                          </a:solidFill>
                          <a:effectLst/>
                          <a:latin typeface="+mn-lt"/>
                          <a:ea typeface="+mn-ea"/>
                          <a:cs typeface="+mn-cs"/>
                        </a:rPr>
                        <a:t>Introduce the structure </a:t>
                      </a:r>
                      <a:r>
                        <a:rPr lang="en-GB" sz="1000" kern="1200" dirty="0" err="1">
                          <a:solidFill>
                            <a:schemeClr val="tx1"/>
                          </a:solidFill>
                          <a:effectLst/>
                          <a:latin typeface="+mn-lt"/>
                          <a:ea typeface="+mn-ea"/>
                          <a:cs typeface="+mn-cs"/>
                        </a:rPr>
                        <a:t>soler</a:t>
                      </a:r>
                      <a:r>
                        <a:rPr lang="en-GB" sz="1000" kern="1200" dirty="0">
                          <a:solidFill>
                            <a:schemeClr val="tx1"/>
                          </a:solidFill>
                          <a:effectLst/>
                          <a:latin typeface="+mn-lt"/>
                          <a:ea typeface="+mn-ea"/>
                          <a:cs typeface="+mn-cs"/>
                        </a:rPr>
                        <a:t> + infinitive</a:t>
                      </a:r>
                    </a:p>
                    <a:p>
                      <a:pPr marL="171450" marR="0" lvl="0" indent="-171450" algn="l" defTabSz="914400" rtl="0" eaLnBrk="1" fontAlgn="auto" latinLnBrk="0" hangingPunct="1">
                        <a:lnSpc>
                          <a:spcPct val="150000"/>
                        </a:lnSpc>
                        <a:spcBef>
                          <a:spcPts val="0"/>
                        </a:spcBef>
                        <a:spcAft>
                          <a:spcPts val="0"/>
                        </a:spcAft>
                        <a:buClrTx/>
                        <a:buSzTx/>
                        <a:buFont typeface="Arial"/>
                        <a:buChar char="•"/>
                        <a:tabLst/>
                        <a:defRPr/>
                      </a:pPr>
                      <a:r>
                        <a:rPr lang="en-GB" sz="1000" kern="1200" dirty="0">
                          <a:solidFill>
                            <a:schemeClr val="tx1"/>
                          </a:solidFill>
                          <a:effectLst/>
                          <a:latin typeface="+mn-lt"/>
                          <a:ea typeface="+mn-ea"/>
                          <a:cs typeface="+mn-cs"/>
                        </a:rPr>
                        <a:t>Recognise False Friends</a:t>
                      </a:r>
                    </a:p>
                    <a:p>
                      <a:pPr marL="171450" marR="0" lvl="0" indent="-171450" algn="l" defTabSz="914400" rtl="0" eaLnBrk="1" fontAlgn="auto" latinLnBrk="0" hangingPunct="1">
                        <a:lnSpc>
                          <a:spcPct val="150000"/>
                        </a:lnSpc>
                        <a:spcBef>
                          <a:spcPts val="0"/>
                        </a:spcBef>
                        <a:spcAft>
                          <a:spcPts val="0"/>
                        </a:spcAft>
                        <a:buClrTx/>
                        <a:buSzTx/>
                        <a:buFont typeface="Arial"/>
                        <a:buChar char="•"/>
                        <a:tabLst/>
                        <a:defRPr/>
                      </a:pPr>
                      <a:r>
                        <a:rPr lang="en-GB" sz="1000" kern="1200" dirty="0">
                          <a:solidFill>
                            <a:schemeClr val="tx1"/>
                          </a:solidFill>
                          <a:effectLst/>
                          <a:latin typeface="+mn-lt"/>
                          <a:ea typeface="+mn-ea"/>
                          <a:cs typeface="+mn-cs"/>
                        </a:rPr>
                        <a:t>Consolidate knowledge on sounds ‘ll, </a:t>
                      </a:r>
                      <a:r>
                        <a:rPr lang="en-GB" sz="1000" kern="1200" dirty="0" err="1">
                          <a:solidFill>
                            <a:schemeClr val="tx1"/>
                          </a:solidFill>
                          <a:effectLst/>
                          <a:latin typeface="+mn-lt"/>
                          <a:ea typeface="+mn-ea"/>
                          <a:cs typeface="+mn-cs"/>
                        </a:rPr>
                        <a:t>ñ</a:t>
                      </a:r>
                      <a:r>
                        <a:rPr lang="en-GB" sz="1000" kern="1200" dirty="0">
                          <a:solidFill>
                            <a:schemeClr val="tx1"/>
                          </a:solidFill>
                          <a:effectLst/>
                          <a:latin typeface="+mn-lt"/>
                          <a:ea typeface="+mn-ea"/>
                          <a:cs typeface="+mn-cs"/>
                        </a:rPr>
                        <a:t> and r/</a:t>
                      </a:r>
                      <a:r>
                        <a:rPr lang="en-GB" sz="1000" kern="1200" dirty="0" err="1">
                          <a:solidFill>
                            <a:schemeClr val="tx1"/>
                          </a:solidFill>
                          <a:effectLst/>
                          <a:latin typeface="+mn-lt"/>
                          <a:ea typeface="+mn-ea"/>
                          <a:cs typeface="+mn-cs"/>
                        </a:rPr>
                        <a:t>rr</a:t>
                      </a:r>
                      <a:r>
                        <a:rPr lang="en-GB" sz="1000" kern="1200" dirty="0">
                          <a:solidFill>
                            <a:schemeClr val="tx1"/>
                          </a:solidFill>
                          <a:effectLst/>
                          <a:latin typeface="+mn-lt"/>
                          <a:ea typeface="+mn-ea"/>
                          <a:cs typeface="+mn-cs"/>
                        </a:rPr>
                        <a:t>’. </a:t>
                      </a:r>
                      <a:endParaRPr lang="en-US" sz="1000" kern="1200" dirty="0">
                        <a:solidFill>
                          <a:schemeClr val="tx1"/>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 typeface="Arial"/>
                        <a:buChar char="•"/>
                      </a:pPr>
                      <a:r>
                        <a:rPr lang="en-GB" sz="1100" kern="1200" dirty="0">
                          <a:solidFill>
                            <a:schemeClr val="tx1"/>
                          </a:solidFill>
                          <a:latin typeface="+mn-lt"/>
                          <a:ea typeface="+mn-ea"/>
                          <a:cs typeface="+mn-cs"/>
                        </a:rPr>
                        <a:t>Communicate and interact effectively in written and oral work. </a:t>
                      </a:r>
                    </a:p>
                    <a:p>
                      <a:pPr marL="171450" lvl="0" indent="-171450" algn="l" defTabSz="3240085" rtl="0" eaLnBrk="1" latinLnBrk="0" hangingPunct="1">
                        <a:spcAft>
                          <a:spcPts val="0"/>
                        </a:spcAft>
                        <a:buFont typeface="Arial"/>
                        <a:buChar char="•"/>
                      </a:pPr>
                      <a:r>
                        <a:rPr lang="en-GB" sz="1100" kern="1200" dirty="0">
                          <a:solidFill>
                            <a:schemeClr val="tx1"/>
                          </a:solidFill>
                          <a:latin typeface="+mn-lt"/>
                          <a:ea typeface="+mn-ea"/>
                          <a:cs typeface="+mn-cs"/>
                        </a:rPr>
                        <a:t>Begin</a:t>
                      </a:r>
                      <a:r>
                        <a:rPr lang="en-GB" sz="1100" kern="1200" baseline="0" dirty="0">
                          <a:solidFill>
                            <a:schemeClr val="tx1"/>
                          </a:solidFill>
                          <a:latin typeface="+mn-lt"/>
                          <a:ea typeface="+mn-ea"/>
                          <a:cs typeface="+mn-cs"/>
                        </a:rPr>
                        <a:t> to respond to un expected questions, and sustain communication regarding Hispanic countries.</a:t>
                      </a:r>
                    </a:p>
                    <a:p>
                      <a:pPr marL="171450" lvl="0" indent="-171450" algn="l" defTabSz="3240085" rtl="0" eaLnBrk="1" latinLnBrk="0" hangingPunct="1">
                        <a:spcAft>
                          <a:spcPts val="0"/>
                        </a:spcAft>
                        <a:buFont typeface="Arial"/>
                        <a:buChar char="•"/>
                      </a:pPr>
                      <a:r>
                        <a:rPr lang="en-GB" sz="1100" kern="1200" baseline="0" dirty="0">
                          <a:solidFill>
                            <a:schemeClr val="tx1"/>
                          </a:solidFill>
                          <a:latin typeface="+mn-lt"/>
                          <a:ea typeface="+mn-ea"/>
                          <a:cs typeface="+mn-cs"/>
                        </a:rPr>
                        <a:t>Begin to use idiomatic phrases within Spanish during written and oral communication. </a:t>
                      </a:r>
                    </a:p>
                    <a:p>
                      <a:pPr marL="171450" lvl="0" indent="-171450" algn="l" defTabSz="3240085" rtl="0" eaLnBrk="1" latinLnBrk="0" hangingPunct="1">
                        <a:spcAft>
                          <a:spcPts val="0"/>
                        </a:spcAft>
                        <a:buFont typeface="Arial"/>
                        <a:buChar char="•"/>
                      </a:pPr>
                      <a:r>
                        <a:rPr lang="en-GB" sz="1100" kern="1200" baseline="0" dirty="0">
                          <a:solidFill>
                            <a:schemeClr val="tx1"/>
                          </a:solidFill>
                          <a:latin typeface="+mn-lt"/>
                          <a:ea typeface="+mn-ea"/>
                          <a:cs typeface="+mn-cs"/>
                        </a:rPr>
                        <a:t>Write to inform and present different arguments and ideas about different Hispanic countries and their cultures.. </a:t>
                      </a:r>
                    </a:p>
                    <a:p>
                      <a:pPr marL="0" lvl="0" indent="0" algn="l" defTabSz="3240085" rtl="0" eaLnBrk="1" latinLnBrk="0" hangingPunct="1">
                        <a:spcAft>
                          <a:spcPts val="0"/>
                        </a:spcAft>
                        <a:buFont typeface="Arial"/>
                        <a:buNone/>
                      </a:pPr>
                      <a:endParaRPr lang="en-GB" sz="1100" kern="1200" baseline="0" dirty="0">
                        <a:solidFill>
                          <a:srgbClr val="000000"/>
                        </a:solidFill>
                        <a:latin typeface="+mn-lt"/>
                        <a:ea typeface="+mn-ea"/>
                        <a:cs typeface="+mn-cs"/>
                      </a:endParaRPr>
                    </a:p>
                    <a:p>
                      <a:pPr marL="171450" lvl="0" indent="-171450" algn="l" defTabSz="3240085" rtl="0" eaLnBrk="1" latinLnBrk="0" hangingPunct="1">
                        <a:spcAft>
                          <a:spcPts val="0"/>
                        </a:spcAft>
                        <a:buFont typeface="Arial"/>
                        <a:buChar char="•"/>
                      </a:pPr>
                      <a:endParaRPr lang="en-GB" sz="1100" kern="1200" baseline="0" dirty="0">
                        <a:solidFill>
                          <a:srgbClr val="000000"/>
                        </a:solidFill>
                        <a:latin typeface="+mn-lt"/>
                        <a:ea typeface="+mn-ea"/>
                        <a:cs typeface="+mn-cs"/>
                      </a:endParaRPr>
                    </a:p>
                    <a:p>
                      <a:pPr marL="171450" lvl="0" indent="-171450" algn="l" defTabSz="3240085" rtl="0" eaLnBrk="1" latinLnBrk="0" hangingPunct="1">
                        <a:spcAft>
                          <a:spcPts val="0"/>
                        </a:spcAft>
                        <a:buFont typeface="Arial"/>
                        <a:buChar char="•"/>
                      </a:pPr>
                      <a:endParaRPr lang="en-GB" sz="1100" kern="1200" baseline="0" dirty="0">
                        <a:solidFill>
                          <a:srgbClr val="000000"/>
                        </a:solidFill>
                        <a:latin typeface="+mn-lt"/>
                        <a:ea typeface="+mn-ea"/>
                        <a:cs typeface="+mn-cs"/>
                      </a:endParaRPr>
                    </a:p>
                    <a:p>
                      <a:pPr marL="171450" lvl="0" indent="-171450" algn="l" defTabSz="3240085" rtl="0" eaLnBrk="1" latinLnBrk="0" hangingPunct="1">
                        <a:spcAft>
                          <a:spcPts val="0"/>
                        </a:spcAft>
                        <a:buFont typeface="Arial"/>
                        <a:buChar char="•"/>
                      </a:pPr>
                      <a:endParaRPr lang="en-GB" sz="1100" kern="1200" baseline="0" dirty="0">
                        <a:solidFill>
                          <a:srgbClr val="000000"/>
                        </a:solidFill>
                        <a:latin typeface="+mn-lt"/>
                        <a:ea typeface="+mn-ea"/>
                        <a:cs typeface="+mn-cs"/>
                      </a:endParaRPr>
                    </a:p>
                    <a:p>
                      <a:pPr marL="171450" lvl="0" indent="-171450" algn="l" defTabSz="3240085" rtl="0" eaLnBrk="1" latinLnBrk="0" hangingPunct="1">
                        <a:spcAft>
                          <a:spcPts val="0"/>
                        </a:spcAft>
                        <a:buFont typeface="Arial"/>
                        <a:buChar char="•"/>
                      </a:pPr>
                      <a:endParaRPr lang="en-GB" sz="1100" kern="1200" baseline="0" dirty="0">
                        <a:solidFill>
                          <a:srgbClr val="000000"/>
                        </a:solidFill>
                        <a:latin typeface="+mn-lt"/>
                        <a:ea typeface="+mn-ea"/>
                        <a:cs typeface="+mn-cs"/>
                      </a:endParaRPr>
                    </a:p>
                    <a:p>
                      <a:pPr marL="0" lvl="0" indent="0" algn="l" defTabSz="3240085" rtl="0" eaLnBrk="1" latinLnBrk="0" hangingPunct="1">
                        <a:spcAft>
                          <a:spcPts val="0"/>
                        </a:spcAft>
                        <a:buFont typeface="Arial"/>
                        <a:buNone/>
                      </a:pPr>
                      <a:endParaRPr lang="en-GB" sz="1200" kern="1200" baseline="0" dirty="0">
                        <a:solidFill>
                          <a:srgbClr val="000000"/>
                        </a:solidFill>
                        <a:latin typeface="+mn-lt"/>
                        <a:ea typeface="+mn-ea"/>
                        <a:cs typeface="+mn-cs"/>
                      </a:endParaRPr>
                    </a:p>
                    <a:p>
                      <a:pPr marL="0" lvl="0" indent="0" algn="l" defTabSz="3240085" rtl="0" eaLnBrk="1" latinLnBrk="0" hangingPunct="1">
                        <a:spcAft>
                          <a:spcPts val="0"/>
                        </a:spcAft>
                        <a:buFont typeface="Arial"/>
                        <a:buNone/>
                      </a:pPr>
                      <a:endParaRPr lang="en-GB" sz="1200" kern="1200" baseline="0" dirty="0">
                        <a:solidFill>
                          <a:srgbClr val="000000"/>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l" defTabSz="3240085" rtl="0" eaLnBrk="1" fontAlgn="auto" latinLnBrk="0" hangingPunct="1">
                        <a:lnSpc>
                          <a:spcPct val="100000"/>
                        </a:lnSpc>
                        <a:spcBef>
                          <a:spcPts val="0"/>
                        </a:spcBef>
                        <a:spcAft>
                          <a:spcPts val="0"/>
                        </a:spcAft>
                        <a:buClrTx/>
                        <a:buSzTx/>
                        <a:buFont typeface="Arial"/>
                        <a:buChar char="•"/>
                        <a:tabLst/>
                        <a:defRPr/>
                      </a:pPr>
                      <a:endParaRPr lang="en-GB" sz="1050" kern="1200" baseline="0" dirty="0">
                        <a:solidFill>
                          <a:srgbClr val="000000"/>
                        </a:solidFill>
                        <a:latin typeface="+mn-lt"/>
                        <a:ea typeface="+mn-ea"/>
                        <a:cs typeface="+mn-cs"/>
                      </a:endParaRPr>
                    </a:p>
                    <a:p>
                      <a:pPr marL="171450" marR="0" lvl="0" indent="-171450" algn="l" defTabSz="3240085" rtl="0" eaLnBrk="1" fontAlgn="auto" latinLnBrk="0" hangingPunct="1">
                        <a:lnSpc>
                          <a:spcPct val="100000"/>
                        </a:lnSpc>
                        <a:spcBef>
                          <a:spcPts val="0"/>
                        </a:spcBef>
                        <a:spcAft>
                          <a:spcPts val="0"/>
                        </a:spcAft>
                        <a:buClrTx/>
                        <a:buSzTx/>
                        <a:buFont typeface="Arial"/>
                        <a:buChar char="•"/>
                        <a:tabLst/>
                        <a:defRPr/>
                      </a:pPr>
                      <a:r>
                        <a:rPr lang="en-GB" sz="1050" kern="1200" baseline="0" dirty="0">
                          <a:solidFill>
                            <a:srgbClr val="000000"/>
                          </a:solidFill>
                          <a:latin typeface="+mn-lt"/>
                          <a:ea typeface="+mn-ea"/>
                          <a:cs typeface="+mn-cs"/>
                        </a:rPr>
                        <a:t>Students are able to articulate their ideas and opinions regarding different themes studied within the topic of Hispanic countries. </a:t>
                      </a:r>
                    </a:p>
                    <a:p>
                      <a:pPr marL="171450" marR="0" lvl="0" indent="-171450" algn="l" defTabSz="3240085" rtl="0" eaLnBrk="1" fontAlgn="auto" latinLnBrk="0" hangingPunct="1">
                        <a:lnSpc>
                          <a:spcPct val="100000"/>
                        </a:lnSpc>
                        <a:spcBef>
                          <a:spcPts val="0"/>
                        </a:spcBef>
                        <a:spcAft>
                          <a:spcPts val="0"/>
                        </a:spcAft>
                        <a:buClrTx/>
                        <a:buSzTx/>
                        <a:buFont typeface="Arial"/>
                        <a:buChar char="•"/>
                        <a:tabLst/>
                        <a:defRPr/>
                      </a:pPr>
                      <a:endParaRPr lang="en-GB" sz="1050" kern="1200" baseline="0" dirty="0">
                        <a:solidFill>
                          <a:srgbClr val="000000"/>
                        </a:solidFill>
                        <a:latin typeface="+mn-lt"/>
                        <a:ea typeface="+mn-ea"/>
                        <a:cs typeface="+mn-cs"/>
                      </a:endParaRPr>
                    </a:p>
                    <a:p>
                      <a:pPr marL="171450" marR="0" lvl="0" indent="-171450" algn="l" defTabSz="3240085" rtl="0" eaLnBrk="1" fontAlgn="auto" latinLnBrk="0" hangingPunct="1">
                        <a:lnSpc>
                          <a:spcPct val="100000"/>
                        </a:lnSpc>
                        <a:spcBef>
                          <a:spcPts val="0"/>
                        </a:spcBef>
                        <a:spcAft>
                          <a:spcPts val="0"/>
                        </a:spcAft>
                        <a:buClrTx/>
                        <a:buSzTx/>
                        <a:buFont typeface="Arial"/>
                        <a:buChar char="•"/>
                        <a:tabLst/>
                        <a:defRPr/>
                      </a:pPr>
                      <a:r>
                        <a:rPr lang="en-GB" sz="1050" kern="1200" baseline="0" dirty="0">
                          <a:solidFill>
                            <a:srgbClr val="000000"/>
                          </a:solidFill>
                          <a:latin typeface="+mn-lt"/>
                          <a:ea typeface="+mn-ea"/>
                          <a:cs typeface="+mn-cs"/>
                        </a:rPr>
                        <a:t>Students can identify different cultural aspects of food and diet, according to </a:t>
                      </a:r>
                      <a:r>
                        <a:rPr lang="en-GB" sz="1050" kern="1200" baseline="0" dirty="0" err="1">
                          <a:solidFill>
                            <a:srgbClr val="000000"/>
                          </a:solidFill>
                          <a:latin typeface="+mn-lt"/>
                          <a:ea typeface="+mn-ea"/>
                          <a:cs typeface="+mn-cs"/>
                        </a:rPr>
                        <a:t>Meditareanian</a:t>
                      </a:r>
                      <a:r>
                        <a:rPr lang="en-GB" sz="1050" kern="1200" baseline="0" dirty="0">
                          <a:solidFill>
                            <a:srgbClr val="000000"/>
                          </a:solidFill>
                          <a:latin typeface="+mn-lt"/>
                          <a:ea typeface="+mn-ea"/>
                          <a:cs typeface="+mn-cs"/>
                        </a:rPr>
                        <a:t> lifestyle; access to fresh produce and typical meal time arrangements in different Hispanic countries. </a:t>
                      </a:r>
                    </a:p>
                    <a:p>
                      <a:pPr marL="171450" marR="0" lvl="0" indent="-171450" algn="l" defTabSz="3240085" rtl="0" eaLnBrk="1" fontAlgn="auto" latinLnBrk="0" hangingPunct="1">
                        <a:lnSpc>
                          <a:spcPct val="100000"/>
                        </a:lnSpc>
                        <a:spcBef>
                          <a:spcPts val="0"/>
                        </a:spcBef>
                        <a:spcAft>
                          <a:spcPts val="0"/>
                        </a:spcAft>
                        <a:buClrTx/>
                        <a:buSzTx/>
                        <a:buFont typeface="Arial"/>
                        <a:buChar char="•"/>
                        <a:tabLst/>
                        <a:defRPr/>
                      </a:pPr>
                      <a:endParaRPr lang="en-GB" sz="1050" kern="1200" baseline="0" dirty="0">
                        <a:solidFill>
                          <a:srgbClr val="000000"/>
                        </a:solidFill>
                        <a:latin typeface="+mn-lt"/>
                        <a:ea typeface="+mn-ea"/>
                        <a:cs typeface="+mn-cs"/>
                      </a:endParaRPr>
                    </a:p>
                    <a:p>
                      <a:pPr marL="171450" marR="0" lvl="0" indent="-171450" algn="l" defTabSz="3240085" rtl="0" eaLnBrk="1" fontAlgn="auto" latinLnBrk="0" hangingPunct="1">
                        <a:lnSpc>
                          <a:spcPct val="100000"/>
                        </a:lnSpc>
                        <a:spcBef>
                          <a:spcPts val="0"/>
                        </a:spcBef>
                        <a:spcAft>
                          <a:spcPts val="0"/>
                        </a:spcAft>
                        <a:buClrTx/>
                        <a:buSzTx/>
                        <a:buFont typeface="Arial"/>
                        <a:buChar char="•"/>
                        <a:tabLst/>
                        <a:defRPr/>
                      </a:pPr>
                      <a:r>
                        <a:rPr lang="en-GB" sz="1050" kern="1200" baseline="0" dirty="0">
                          <a:solidFill>
                            <a:srgbClr val="000000"/>
                          </a:solidFill>
                          <a:latin typeface="+mn-lt"/>
                          <a:ea typeface="+mn-ea"/>
                          <a:cs typeface="+mn-cs"/>
                        </a:rPr>
                        <a:t>Students are able to deal with other cultures and other dialects, gaining a more profound understanding of their own country and culture.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a:buNone/>
                      </a:pPr>
                      <a:endParaRPr lang="en-GB" sz="800" i="0" kern="1200" baseline="0" dirty="0">
                        <a:solidFill>
                          <a:srgbClr val="000000"/>
                        </a:solidFill>
                        <a:latin typeface="+mn-lt"/>
                        <a:ea typeface="+mn-ea"/>
                        <a:cs typeface="+mn-cs"/>
                      </a:endParaRPr>
                    </a:p>
                    <a:p>
                      <a:pPr marL="0" lvl="0" indent="0" algn="l" defTabSz="3240085" rtl="0" eaLnBrk="1" latinLnBrk="0" hangingPunct="1">
                        <a:spcAft>
                          <a:spcPts val="0"/>
                        </a:spcAft>
                        <a:buFont typeface="Arial"/>
                        <a:buNone/>
                      </a:pPr>
                      <a:endParaRPr lang="en-GB" sz="800" i="0" kern="1200" baseline="0" dirty="0">
                        <a:solidFill>
                          <a:srgbClr val="000000"/>
                        </a:solidFill>
                        <a:latin typeface="+mn-lt"/>
                        <a:ea typeface="+mn-ea"/>
                        <a:cs typeface="+mn-cs"/>
                      </a:endParaRPr>
                    </a:p>
                    <a:p>
                      <a:pPr marL="171450" lvl="0" indent="-171450" algn="l" defTabSz="3240085" rtl="0" eaLnBrk="1" latinLnBrk="0" hangingPunct="1">
                        <a:spcAft>
                          <a:spcPts val="0"/>
                        </a:spcAft>
                        <a:buFont typeface="Arial"/>
                        <a:buChar char="•"/>
                      </a:pPr>
                      <a:r>
                        <a:rPr lang="en-GB" sz="1050" i="0" kern="1200" baseline="0" dirty="0">
                          <a:solidFill>
                            <a:srgbClr val="000000"/>
                          </a:solidFill>
                          <a:latin typeface="+mn-lt"/>
                          <a:ea typeface="+mn-ea"/>
                          <a:cs typeface="+mn-cs"/>
                        </a:rPr>
                        <a:t>Deliver a small classroom debate whereby students can communicate and express their ideas coherently in relation to their own and other peoples culture and heritage.</a:t>
                      </a:r>
                    </a:p>
                    <a:p>
                      <a:pPr marL="171450" lvl="0" indent="-171450" algn="l" defTabSz="3240085" rtl="0" eaLnBrk="1" latinLnBrk="0" hangingPunct="1">
                        <a:spcAft>
                          <a:spcPts val="0"/>
                        </a:spcAft>
                        <a:buFont typeface="Arial"/>
                        <a:buChar char="•"/>
                      </a:pPr>
                      <a:endParaRPr lang="en-GB" sz="1100" i="0" kern="1200" baseline="0" dirty="0">
                        <a:solidFill>
                          <a:srgbClr val="000000"/>
                        </a:solidFill>
                        <a:latin typeface="+mn-lt"/>
                        <a:ea typeface="+mn-ea"/>
                        <a:cs typeface="+mn-cs"/>
                      </a:endParaRPr>
                    </a:p>
                    <a:p>
                      <a:pPr marL="171450" lvl="0" indent="-171450" algn="l" defTabSz="3240085" rtl="0" eaLnBrk="1" latinLnBrk="0" hangingPunct="1">
                        <a:spcAft>
                          <a:spcPts val="0"/>
                        </a:spcAft>
                        <a:buFont typeface="Arial"/>
                        <a:buChar char="•"/>
                      </a:pPr>
                      <a:r>
                        <a:rPr lang="en-GB" sz="1100" i="0" kern="1200" baseline="0" dirty="0">
                          <a:solidFill>
                            <a:srgbClr val="000000"/>
                          </a:solidFill>
                          <a:latin typeface="+mn-lt"/>
                          <a:ea typeface="+mn-ea"/>
                          <a:cs typeface="+mn-cs"/>
                        </a:rPr>
                        <a:t>Further their own interest by encouraging students to read books from Hispanic authors. </a:t>
                      </a:r>
                    </a:p>
                    <a:p>
                      <a:pPr marL="171450" lvl="0" indent="-171450" algn="l" defTabSz="3240085" rtl="0" eaLnBrk="1" latinLnBrk="0" hangingPunct="1">
                        <a:spcAft>
                          <a:spcPts val="0"/>
                        </a:spcAft>
                        <a:buFont typeface="Arial"/>
                        <a:buChar char="•"/>
                      </a:pPr>
                      <a:endParaRPr lang="en-GB" sz="1100" i="0" kern="1200" baseline="0" dirty="0">
                        <a:solidFill>
                          <a:srgbClr val="000000"/>
                        </a:solidFill>
                        <a:latin typeface="+mn-lt"/>
                        <a:ea typeface="+mn-ea"/>
                        <a:cs typeface="+mn-cs"/>
                      </a:endParaRPr>
                    </a:p>
                    <a:p>
                      <a:pPr marL="171450" lvl="0" indent="-171450" algn="l" defTabSz="3240085" rtl="0" eaLnBrk="1" latinLnBrk="0" hangingPunct="1">
                        <a:spcAft>
                          <a:spcPts val="0"/>
                        </a:spcAft>
                        <a:buFont typeface="Arial"/>
                        <a:buChar char="•"/>
                      </a:pPr>
                      <a:r>
                        <a:rPr lang="en-GB" sz="1100" i="0" kern="1200" baseline="0" dirty="0">
                          <a:solidFill>
                            <a:srgbClr val="000000"/>
                          </a:solidFill>
                          <a:latin typeface="+mn-lt"/>
                          <a:ea typeface="+mn-ea"/>
                          <a:cs typeface="+mn-cs"/>
                        </a:rPr>
                        <a:t>To research Hispanic countries and create a bank of resources that will equip them to further continue the course.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928953482"/>
                  </a:ext>
                </a:extLst>
              </a:tr>
            </a:tbl>
          </a:graphicData>
        </a:graphic>
      </p:graphicFrame>
    </p:spTree>
    <p:extLst>
      <p:ext uri="{BB962C8B-B14F-4D97-AF65-F5344CB8AC3E}">
        <p14:creationId xmlns:p14="http://schemas.microsoft.com/office/powerpoint/2010/main" val="34517112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xmlns="" id="{24ED0489-B8A5-1940-9BA9-8475238D7331}"/>
              </a:ext>
            </a:extLst>
          </p:cNvPr>
          <p:cNvGraphicFramePr>
            <a:graphicFrameLocks noGrp="1" noChangeAspect="1"/>
          </p:cNvGraphicFramePr>
          <p:nvPr>
            <p:extLst>
              <p:ext uri="{D42A27DB-BD31-4B8C-83A1-F6EECF244321}">
                <p14:modId xmlns:p14="http://schemas.microsoft.com/office/powerpoint/2010/main" val="3795745794"/>
              </p:ext>
            </p:extLst>
          </p:nvPr>
        </p:nvGraphicFramePr>
        <p:xfrm>
          <a:off x="228600" y="228600"/>
          <a:ext cx="8534399" cy="5135133"/>
        </p:xfrm>
        <a:graphic>
          <a:graphicData uri="http://schemas.openxmlformats.org/drawingml/2006/table">
            <a:tbl>
              <a:tblPr firstRow="1" firstCol="1" bandRow="1">
                <a:tableStyleId>{5C22544A-7EE6-4342-B048-85BDC9FD1C3A}</a:tableStyleId>
              </a:tblPr>
              <a:tblGrid>
                <a:gridCol w="261389">
                  <a:extLst>
                    <a:ext uri="{9D8B030D-6E8A-4147-A177-3AD203B41FA5}">
                      <a16:colId xmlns:a16="http://schemas.microsoft.com/office/drawing/2014/main" xmlns="" val="2118699837"/>
                    </a:ext>
                  </a:extLst>
                </a:gridCol>
                <a:gridCol w="1554506">
                  <a:extLst>
                    <a:ext uri="{9D8B030D-6E8A-4147-A177-3AD203B41FA5}">
                      <a16:colId xmlns:a16="http://schemas.microsoft.com/office/drawing/2014/main" xmlns="" val="1375767732"/>
                    </a:ext>
                  </a:extLst>
                </a:gridCol>
                <a:gridCol w="1554506">
                  <a:extLst>
                    <a:ext uri="{9D8B030D-6E8A-4147-A177-3AD203B41FA5}">
                      <a16:colId xmlns:a16="http://schemas.microsoft.com/office/drawing/2014/main" xmlns="" val="20002"/>
                    </a:ext>
                  </a:extLst>
                </a:gridCol>
                <a:gridCol w="1554506">
                  <a:extLst>
                    <a:ext uri="{9D8B030D-6E8A-4147-A177-3AD203B41FA5}">
                      <a16:colId xmlns:a16="http://schemas.microsoft.com/office/drawing/2014/main" xmlns="" val="20003"/>
                    </a:ext>
                  </a:extLst>
                </a:gridCol>
                <a:gridCol w="1804746">
                  <a:extLst>
                    <a:ext uri="{9D8B030D-6E8A-4147-A177-3AD203B41FA5}">
                      <a16:colId xmlns:a16="http://schemas.microsoft.com/office/drawing/2014/main" xmlns="" val="1481332327"/>
                    </a:ext>
                  </a:extLst>
                </a:gridCol>
                <a:gridCol w="1804746">
                  <a:extLst>
                    <a:ext uri="{9D8B030D-6E8A-4147-A177-3AD203B41FA5}">
                      <a16:colId xmlns:a16="http://schemas.microsoft.com/office/drawing/2014/main" xmlns="" val="20005"/>
                    </a:ext>
                  </a:extLst>
                </a:gridCol>
              </a:tblGrid>
              <a:tr h="273998">
                <a:tc rowSpan="2">
                  <a:txBody>
                    <a:bodyPr/>
                    <a:lstStyle/>
                    <a:p>
                      <a:pPr algn="ctr">
                        <a:spcAft>
                          <a:spcPts val="0"/>
                        </a:spcAft>
                      </a:pPr>
                      <a:r>
                        <a:rPr lang="en-GB" sz="1050" dirty="0">
                          <a:effectLst/>
                          <a:latin typeface="+mn-lt"/>
                        </a:rPr>
                        <a:t> </a:t>
                      </a:r>
                      <a:endParaRPr lang="en-GB" sz="1050" dirty="0">
                        <a:effectLst/>
                        <a:latin typeface="+mn-lt"/>
                        <a:ea typeface="Calibri" panose="020F0502020204030204" pitchFamily="34" charset="0"/>
                        <a:cs typeface="Times New Roman" panose="02020603050405020304" pitchFamily="18" charset="0"/>
                      </a:endParaRPr>
                    </a:p>
                    <a:p>
                      <a:pPr>
                        <a:spcAft>
                          <a:spcPts val="0"/>
                        </a:spcAft>
                      </a:pPr>
                      <a:r>
                        <a:rPr lang="en-GB" sz="1050" dirty="0">
                          <a:effectLst/>
                          <a:latin typeface="+mn-lt"/>
                        </a:rPr>
                        <a:t> </a:t>
                      </a:r>
                      <a:endParaRPr lang="en-GB" sz="105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050" dirty="0">
                          <a:effectLst/>
                          <a:latin typeface="+mn-lt"/>
                        </a:rPr>
                        <a:t>YEAR 9 </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xmlns="" val="1019943783"/>
                  </a:ext>
                </a:extLst>
              </a:tr>
              <a:tr h="241097">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050" b="1" dirty="0">
                          <a:effectLst/>
                          <a:latin typeface="+mn-lt"/>
                        </a:rPr>
                        <a:t>KNOWLEDGE</a:t>
                      </a:r>
                      <a:endParaRPr lang="en-GB" sz="1050" b="1"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050" b="1" dirty="0">
                          <a:effectLst/>
                          <a:latin typeface="+mn-lt"/>
                        </a:rPr>
                        <a:t>CONCEPTS</a:t>
                      </a:r>
                      <a:endParaRPr lang="en-GB" sz="1050" b="1"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050" b="1" dirty="0">
                          <a:effectLst/>
                          <a:latin typeface="+mn-lt"/>
                        </a:rPr>
                        <a:t>SKILLS</a:t>
                      </a:r>
                      <a:endParaRPr lang="en-GB" sz="1050" b="1"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050" b="1" dirty="0">
                          <a:effectLst/>
                          <a:latin typeface="+mn-lt"/>
                          <a:ea typeface="Calibri" panose="020F0502020204030204" pitchFamily="34" charset="0"/>
                          <a:cs typeface="Times New Roman" panose="02020603050405020304" pitchFamily="18" charset="0"/>
                        </a:rPr>
                        <a:t>RATIONALE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050" b="1" dirty="0">
                          <a:effectLst/>
                          <a:latin typeface="+mn-lt"/>
                          <a:ea typeface="Calibri" panose="020F0502020204030204" pitchFamily="34" charset="0"/>
                          <a:cs typeface="Times New Roman" panose="02020603050405020304" pitchFamily="18" charset="0"/>
                        </a:rPr>
                        <a:t>FUTURE DEVELOPMENT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xmlns="" val="535213283"/>
                  </a:ext>
                </a:extLst>
              </a:tr>
              <a:tr h="4620038">
                <a:tc>
                  <a:txBody>
                    <a:bodyPr/>
                    <a:lstStyle/>
                    <a:p>
                      <a:pPr marL="71755" marR="71755" algn="ctr">
                        <a:spcAft>
                          <a:spcPts val="0"/>
                        </a:spcAft>
                      </a:pPr>
                      <a:r>
                        <a:rPr lang="en-GB" sz="1050" dirty="0">
                          <a:solidFill>
                            <a:schemeClr val="tx1"/>
                          </a:solidFill>
                          <a:effectLst/>
                          <a:latin typeface="+mn-lt"/>
                        </a:rPr>
                        <a:t>Term 3</a:t>
                      </a:r>
                      <a:endParaRPr lang="en-GB" sz="105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171450" indent="-171450">
                        <a:buFont typeface="Arial"/>
                        <a:buChar char="•"/>
                      </a:pPr>
                      <a:endParaRPr lang="es-ES_tradnl" sz="1100" i="0" dirty="0">
                        <a:latin typeface="+mn-lt"/>
                      </a:endParaRPr>
                    </a:p>
                    <a:p>
                      <a:pPr marL="171450" indent="-171450">
                        <a:buFont typeface="Arial"/>
                        <a:buChar char="•"/>
                      </a:pPr>
                      <a:r>
                        <a:rPr lang="es-ES_tradnl" sz="1100" i="0" dirty="0" err="1">
                          <a:latin typeface="+mn-lt"/>
                        </a:rPr>
                        <a:t>Gain</a:t>
                      </a:r>
                      <a:r>
                        <a:rPr lang="es-ES_tradnl" sz="1100" i="0" baseline="0" dirty="0">
                          <a:latin typeface="+mn-lt"/>
                        </a:rPr>
                        <a:t> a </a:t>
                      </a:r>
                      <a:r>
                        <a:rPr lang="es-ES_tradnl" sz="1100" i="0" baseline="0" dirty="0" err="1">
                          <a:latin typeface="+mn-lt"/>
                        </a:rPr>
                        <a:t>holistic</a:t>
                      </a:r>
                      <a:r>
                        <a:rPr lang="es-ES_tradnl" sz="1100" i="0" baseline="0" dirty="0">
                          <a:latin typeface="+mn-lt"/>
                        </a:rPr>
                        <a:t> </a:t>
                      </a:r>
                      <a:r>
                        <a:rPr lang="es-ES_tradnl" sz="1100" i="0" baseline="0" dirty="0" err="1">
                          <a:latin typeface="+mn-lt"/>
                        </a:rPr>
                        <a:t>approach</a:t>
                      </a:r>
                      <a:r>
                        <a:rPr lang="es-ES_tradnl" sz="1100" i="0" baseline="0" dirty="0">
                          <a:latin typeface="+mn-lt"/>
                        </a:rPr>
                        <a:t> </a:t>
                      </a:r>
                      <a:r>
                        <a:rPr lang="es-ES_tradnl" sz="1100" i="0" baseline="0" dirty="0" err="1">
                          <a:latin typeface="+mn-lt"/>
                        </a:rPr>
                        <a:t>towards</a:t>
                      </a:r>
                      <a:r>
                        <a:rPr lang="es-ES_tradnl" sz="1100" i="0" baseline="0" dirty="0">
                          <a:latin typeface="+mn-lt"/>
                        </a:rPr>
                        <a:t> </a:t>
                      </a:r>
                      <a:r>
                        <a:rPr lang="es-ES_tradnl" sz="1100" i="0" baseline="0" dirty="0" err="1">
                          <a:latin typeface="+mn-lt"/>
                        </a:rPr>
                        <a:t>studying</a:t>
                      </a:r>
                      <a:r>
                        <a:rPr lang="es-ES_tradnl" sz="1100" i="0" baseline="0" dirty="0">
                          <a:latin typeface="+mn-lt"/>
                        </a:rPr>
                        <a:t> </a:t>
                      </a:r>
                      <a:r>
                        <a:rPr lang="es-ES_tradnl" sz="1100" i="0" baseline="0" dirty="0" err="1">
                          <a:latin typeface="+mn-lt"/>
                        </a:rPr>
                        <a:t>themes</a:t>
                      </a:r>
                      <a:r>
                        <a:rPr lang="es-ES_tradnl" sz="1100" i="0" baseline="0" dirty="0">
                          <a:latin typeface="+mn-lt"/>
                        </a:rPr>
                        <a:t> </a:t>
                      </a:r>
                      <a:r>
                        <a:rPr lang="es-ES_tradnl" sz="1100" i="0" baseline="0" dirty="0" err="1">
                          <a:latin typeface="+mn-lt"/>
                        </a:rPr>
                        <a:t>within</a:t>
                      </a:r>
                      <a:r>
                        <a:rPr lang="es-ES_tradnl" sz="1100" i="0" baseline="0" dirty="0">
                          <a:latin typeface="+mn-lt"/>
                        </a:rPr>
                        <a:t> a </a:t>
                      </a:r>
                      <a:r>
                        <a:rPr lang="es-ES_tradnl" sz="1100" i="0" baseline="0" dirty="0" err="1">
                          <a:latin typeface="+mn-lt"/>
                        </a:rPr>
                        <a:t>wide</a:t>
                      </a:r>
                      <a:r>
                        <a:rPr lang="es-ES_tradnl" sz="1100" i="0" baseline="0" dirty="0">
                          <a:latin typeface="+mn-lt"/>
                        </a:rPr>
                        <a:t> </a:t>
                      </a:r>
                      <a:r>
                        <a:rPr lang="es-ES_tradnl" sz="1100" i="0" baseline="0" dirty="0" err="1">
                          <a:latin typeface="+mn-lt"/>
                        </a:rPr>
                        <a:t>range</a:t>
                      </a:r>
                      <a:r>
                        <a:rPr lang="es-ES_tradnl" sz="1100" i="0" baseline="0" dirty="0">
                          <a:latin typeface="+mn-lt"/>
                        </a:rPr>
                        <a:t> of </a:t>
                      </a:r>
                      <a:r>
                        <a:rPr lang="es-ES_tradnl" sz="1100" i="0" baseline="0" dirty="0" err="1">
                          <a:latin typeface="+mn-lt"/>
                        </a:rPr>
                        <a:t>Hispanic</a:t>
                      </a:r>
                      <a:r>
                        <a:rPr lang="es-ES_tradnl" sz="1100" i="0" baseline="0" dirty="0">
                          <a:latin typeface="+mn-lt"/>
                        </a:rPr>
                        <a:t> </a:t>
                      </a:r>
                      <a:r>
                        <a:rPr lang="es-ES_tradnl" sz="1100" i="0" baseline="0" dirty="0" err="1">
                          <a:latin typeface="+mn-lt"/>
                        </a:rPr>
                        <a:t>countries</a:t>
                      </a:r>
                      <a:r>
                        <a:rPr lang="es-ES_tradnl" sz="1100" i="0" baseline="0" dirty="0">
                          <a:latin typeface="+mn-lt"/>
                        </a:rPr>
                        <a:t>.</a:t>
                      </a:r>
                    </a:p>
                    <a:p>
                      <a:pPr marL="171450" indent="-171450">
                        <a:buFont typeface="Arial"/>
                        <a:buChar char="•"/>
                      </a:pPr>
                      <a:r>
                        <a:rPr lang="es-ES_tradnl" sz="1100" i="0" baseline="0" dirty="0" err="1">
                          <a:latin typeface="+mn-lt"/>
                        </a:rPr>
                        <a:t>To</a:t>
                      </a:r>
                      <a:r>
                        <a:rPr lang="es-ES_tradnl" sz="1100" i="0" baseline="0" dirty="0">
                          <a:latin typeface="+mn-lt"/>
                        </a:rPr>
                        <a:t> </a:t>
                      </a:r>
                      <a:r>
                        <a:rPr lang="es-ES_tradnl" sz="1100" i="0" baseline="0" dirty="0" err="1">
                          <a:latin typeface="+mn-lt"/>
                        </a:rPr>
                        <a:t>comapre</a:t>
                      </a:r>
                      <a:r>
                        <a:rPr lang="es-ES_tradnl" sz="1100" i="0" baseline="0" dirty="0">
                          <a:latin typeface="+mn-lt"/>
                        </a:rPr>
                        <a:t> </a:t>
                      </a:r>
                      <a:r>
                        <a:rPr lang="es-ES_tradnl" sz="1100" i="0" baseline="0" dirty="0" err="1">
                          <a:latin typeface="+mn-lt"/>
                        </a:rPr>
                        <a:t>different</a:t>
                      </a:r>
                      <a:r>
                        <a:rPr lang="es-ES_tradnl" sz="1100" i="0" baseline="0" dirty="0">
                          <a:latin typeface="+mn-lt"/>
                        </a:rPr>
                        <a:t> </a:t>
                      </a:r>
                      <a:r>
                        <a:rPr lang="es-ES_tradnl" sz="1100" i="0" baseline="0" dirty="0" err="1">
                          <a:latin typeface="+mn-lt"/>
                        </a:rPr>
                        <a:t>Hispanic</a:t>
                      </a:r>
                      <a:r>
                        <a:rPr lang="es-ES_tradnl" sz="1100" i="0" baseline="0" dirty="0">
                          <a:latin typeface="+mn-lt"/>
                        </a:rPr>
                        <a:t> </a:t>
                      </a:r>
                      <a:r>
                        <a:rPr lang="es-ES_tradnl" sz="1100" i="0" baseline="0" dirty="0" err="1">
                          <a:latin typeface="+mn-lt"/>
                        </a:rPr>
                        <a:t>countries</a:t>
                      </a:r>
                      <a:r>
                        <a:rPr lang="es-ES_tradnl" sz="1100" i="0" baseline="0" dirty="0">
                          <a:latin typeface="+mn-lt"/>
                        </a:rPr>
                        <a:t> in </a:t>
                      </a:r>
                      <a:r>
                        <a:rPr lang="es-ES_tradnl" sz="1100" i="0" baseline="0" dirty="0" err="1">
                          <a:latin typeface="+mn-lt"/>
                        </a:rPr>
                        <a:t>terms</a:t>
                      </a:r>
                      <a:r>
                        <a:rPr lang="es-ES_tradnl" sz="1100" i="0" baseline="0" dirty="0">
                          <a:latin typeface="+mn-lt"/>
                        </a:rPr>
                        <a:t> of </a:t>
                      </a:r>
                      <a:r>
                        <a:rPr lang="es-ES_tradnl" sz="1100" i="0" baseline="0" dirty="0" err="1">
                          <a:latin typeface="+mn-lt"/>
                        </a:rPr>
                        <a:t>politics</a:t>
                      </a:r>
                      <a:r>
                        <a:rPr lang="es-ES_tradnl" sz="1100" i="0" baseline="0" dirty="0">
                          <a:latin typeface="+mn-lt"/>
                        </a:rPr>
                        <a:t>, </a:t>
                      </a:r>
                      <a:r>
                        <a:rPr lang="es-ES_tradnl" sz="1100" i="0" baseline="0" dirty="0" err="1">
                          <a:latin typeface="+mn-lt"/>
                        </a:rPr>
                        <a:t>economy</a:t>
                      </a:r>
                      <a:r>
                        <a:rPr lang="es-ES_tradnl" sz="1100" i="0" baseline="0" dirty="0">
                          <a:latin typeface="+mn-lt"/>
                        </a:rPr>
                        <a:t> and </a:t>
                      </a:r>
                      <a:r>
                        <a:rPr lang="es-ES_tradnl" sz="1100" i="0" baseline="0" dirty="0" err="1">
                          <a:latin typeface="+mn-lt"/>
                        </a:rPr>
                        <a:t>different</a:t>
                      </a:r>
                      <a:r>
                        <a:rPr lang="es-ES_tradnl" sz="1100" i="0" baseline="0" dirty="0">
                          <a:latin typeface="+mn-lt"/>
                        </a:rPr>
                        <a:t> </a:t>
                      </a:r>
                      <a:r>
                        <a:rPr lang="es-ES_tradnl" sz="1100" i="0" baseline="0" dirty="0" err="1">
                          <a:latin typeface="+mn-lt"/>
                        </a:rPr>
                        <a:t>aspects</a:t>
                      </a:r>
                      <a:r>
                        <a:rPr lang="es-ES_tradnl" sz="1100" i="0" baseline="0" dirty="0">
                          <a:latin typeface="+mn-lt"/>
                        </a:rPr>
                        <a:t> </a:t>
                      </a:r>
                      <a:r>
                        <a:rPr lang="es-ES_tradnl" sz="1100" i="0" baseline="0" dirty="0" err="1">
                          <a:latin typeface="+mn-lt"/>
                        </a:rPr>
                        <a:t>fo</a:t>
                      </a:r>
                      <a:r>
                        <a:rPr lang="es-ES_tradnl" sz="1100" i="0" baseline="0" dirty="0">
                          <a:latin typeface="+mn-lt"/>
                        </a:rPr>
                        <a:t> culture. </a:t>
                      </a:r>
                    </a:p>
                    <a:p>
                      <a:pPr marL="171450" indent="-171450">
                        <a:buFont typeface="Arial"/>
                        <a:buChar char="•"/>
                      </a:pPr>
                      <a:r>
                        <a:rPr lang="es-ES_tradnl" sz="1100" i="0" baseline="0" dirty="0">
                          <a:latin typeface="+mn-lt"/>
                        </a:rPr>
                        <a:t>  </a:t>
                      </a:r>
                      <a:r>
                        <a:rPr lang="es-ES_tradnl" sz="1100" i="0" baseline="0" dirty="0" err="1">
                          <a:latin typeface="+mn-lt"/>
                        </a:rPr>
                        <a:t>To</a:t>
                      </a:r>
                      <a:r>
                        <a:rPr lang="es-ES_tradnl" sz="1100" i="0" baseline="0" dirty="0">
                          <a:latin typeface="+mn-lt"/>
                        </a:rPr>
                        <a:t> </a:t>
                      </a:r>
                      <a:r>
                        <a:rPr lang="es-ES_tradnl" sz="1100" i="0" baseline="0" dirty="0" err="1">
                          <a:latin typeface="+mn-lt"/>
                        </a:rPr>
                        <a:t>gain</a:t>
                      </a:r>
                      <a:r>
                        <a:rPr lang="es-ES_tradnl" sz="1100" i="0" baseline="0" dirty="0">
                          <a:latin typeface="+mn-lt"/>
                        </a:rPr>
                        <a:t> a </a:t>
                      </a:r>
                      <a:r>
                        <a:rPr lang="es-ES_tradnl" sz="1100" i="0" baseline="0" dirty="0" err="1">
                          <a:latin typeface="+mn-lt"/>
                        </a:rPr>
                        <a:t>historical</a:t>
                      </a:r>
                      <a:r>
                        <a:rPr lang="es-ES_tradnl" sz="1100" i="0" baseline="0" dirty="0">
                          <a:latin typeface="+mn-lt"/>
                        </a:rPr>
                        <a:t> </a:t>
                      </a:r>
                      <a:r>
                        <a:rPr lang="es-ES_tradnl" sz="1100" i="0" baseline="0" dirty="0" err="1">
                          <a:latin typeface="+mn-lt"/>
                        </a:rPr>
                        <a:t>understanding</a:t>
                      </a:r>
                      <a:r>
                        <a:rPr lang="es-ES_tradnl" sz="1100" i="0" baseline="0" dirty="0">
                          <a:latin typeface="+mn-lt"/>
                        </a:rPr>
                        <a:t> </a:t>
                      </a:r>
                      <a:r>
                        <a:rPr lang="es-ES_tradnl" sz="1100" i="0" baseline="0" dirty="0" err="1">
                          <a:latin typeface="+mn-lt"/>
                        </a:rPr>
                        <a:t>about</a:t>
                      </a:r>
                      <a:r>
                        <a:rPr lang="es-ES_tradnl" sz="1100" i="0" baseline="0" dirty="0">
                          <a:latin typeface="+mn-lt"/>
                        </a:rPr>
                        <a:t> </a:t>
                      </a:r>
                      <a:r>
                        <a:rPr lang="es-ES_tradnl" sz="1100" i="0" baseline="0" dirty="0" err="1">
                          <a:latin typeface="+mn-lt"/>
                        </a:rPr>
                        <a:t>the</a:t>
                      </a:r>
                      <a:r>
                        <a:rPr lang="es-ES_tradnl" sz="1100" i="0" baseline="0" dirty="0">
                          <a:latin typeface="+mn-lt"/>
                        </a:rPr>
                        <a:t> </a:t>
                      </a:r>
                      <a:r>
                        <a:rPr lang="es-ES_tradnl" sz="1100" i="0" baseline="0" dirty="0" err="1">
                          <a:latin typeface="+mn-lt"/>
                        </a:rPr>
                        <a:t>Spanish</a:t>
                      </a:r>
                      <a:r>
                        <a:rPr lang="es-ES_tradnl" sz="1100" i="0" baseline="0" dirty="0">
                          <a:latin typeface="+mn-lt"/>
                        </a:rPr>
                        <a:t> </a:t>
                      </a:r>
                      <a:r>
                        <a:rPr lang="es-ES_tradnl" sz="1100" i="0" baseline="0" dirty="0" err="1">
                          <a:latin typeface="+mn-lt"/>
                        </a:rPr>
                        <a:t>colonization</a:t>
                      </a:r>
                      <a:r>
                        <a:rPr lang="es-ES_tradnl" sz="1100" i="0" baseline="0" dirty="0">
                          <a:latin typeface="+mn-lt"/>
                        </a:rPr>
                        <a:t>. </a:t>
                      </a:r>
                      <a:endParaRPr lang="es-ES_tradnl" sz="1100" i="0" baseline="0" dirty="0" smtClean="0">
                        <a:latin typeface="+mn-lt"/>
                      </a:endParaRPr>
                    </a:p>
                    <a:p>
                      <a:pPr marL="171450" indent="-171450">
                        <a:buFont typeface="Arial"/>
                        <a:buChar char="•"/>
                      </a:pPr>
                      <a:r>
                        <a:rPr lang="es-ES_tradnl" sz="1100" i="0" baseline="0" dirty="0" smtClean="0">
                          <a:latin typeface="+mn-lt"/>
                        </a:rPr>
                        <a:t>Mi vida- </a:t>
                      </a:r>
                      <a:r>
                        <a:rPr lang="es-ES_tradnl" sz="1100" i="0" baseline="0" dirty="0" err="1" smtClean="0">
                          <a:latin typeface="+mn-lt"/>
                        </a:rPr>
                        <a:t>To</a:t>
                      </a:r>
                      <a:r>
                        <a:rPr lang="es-ES_tradnl" sz="1100" i="0" baseline="0" dirty="0" smtClean="0">
                          <a:latin typeface="+mn-lt"/>
                        </a:rPr>
                        <a:t> </a:t>
                      </a:r>
                      <a:r>
                        <a:rPr lang="es-ES_tradnl" sz="1100" i="0" baseline="0" dirty="0" err="1" smtClean="0">
                          <a:latin typeface="+mn-lt"/>
                        </a:rPr>
                        <a:t>summarise</a:t>
                      </a:r>
                      <a:r>
                        <a:rPr lang="es-ES_tradnl" sz="1100" i="0" baseline="0" dirty="0" smtClean="0">
                          <a:latin typeface="+mn-lt"/>
                        </a:rPr>
                        <a:t> and </a:t>
                      </a:r>
                      <a:r>
                        <a:rPr lang="es-ES_tradnl" sz="1100" i="0" baseline="0" dirty="0" err="1" smtClean="0">
                          <a:latin typeface="+mn-lt"/>
                        </a:rPr>
                        <a:t>express</a:t>
                      </a:r>
                      <a:r>
                        <a:rPr lang="es-ES_tradnl" sz="1100" i="0" baseline="0" dirty="0" smtClean="0">
                          <a:latin typeface="+mn-lt"/>
                        </a:rPr>
                        <a:t> </a:t>
                      </a:r>
                      <a:r>
                        <a:rPr lang="es-ES_tradnl" sz="1100" i="0" baseline="0" dirty="0" err="1" smtClean="0">
                          <a:latin typeface="+mn-lt"/>
                        </a:rPr>
                        <a:t>themselves</a:t>
                      </a:r>
                      <a:r>
                        <a:rPr lang="es-ES_tradnl" sz="1100" i="0" baseline="0" dirty="0" smtClean="0">
                          <a:latin typeface="+mn-lt"/>
                        </a:rPr>
                        <a:t>, </a:t>
                      </a:r>
                      <a:r>
                        <a:rPr lang="es-ES_tradnl" sz="1100" i="0" baseline="0" dirty="0" err="1" smtClean="0">
                          <a:latin typeface="+mn-lt"/>
                        </a:rPr>
                        <a:t>their</a:t>
                      </a:r>
                      <a:r>
                        <a:rPr lang="es-ES_tradnl" sz="1100" i="0" baseline="0" dirty="0" smtClean="0">
                          <a:latin typeface="+mn-lt"/>
                        </a:rPr>
                        <a:t> </a:t>
                      </a:r>
                      <a:r>
                        <a:rPr lang="es-ES_tradnl" sz="1100" i="0" baseline="0" dirty="0" err="1" smtClean="0">
                          <a:latin typeface="+mn-lt"/>
                        </a:rPr>
                        <a:t>family</a:t>
                      </a:r>
                      <a:r>
                        <a:rPr lang="es-ES_tradnl" sz="1100" i="0" baseline="0" dirty="0" smtClean="0">
                          <a:latin typeface="+mn-lt"/>
                        </a:rPr>
                        <a:t> and </a:t>
                      </a:r>
                      <a:r>
                        <a:rPr lang="es-ES_tradnl" sz="1100" i="0" baseline="0" dirty="0" err="1" smtClean="0">
                          <a:latin typeface="+mn-lt"/>
                        </a:rPr>
                        <a:t>the</a:t>
                      </a:r>
                      <a:r>
                        <a:rPr lang="es-ES_tradnl" sz="1100" i="0" baseline="0" dirty="0" smtClean="0">
                          <a:latin typeface="+mn-lt"/>
                        </a:rPr>
                        <a:t> </a:t>
                      </a:r>
                      <a:r>
                        <a:rPr lang="es-ES_tradnl" sz="1100" i="0" baseline="0" dirty="0" err="1" smtClean="0">
                          <a:latin typeface="+mn-lt"/>
                        </a:rPr>
                        <a:t>wider</a:t>
                      </a:r>
                      <a:r>
                        <a:rPr lang="es-ES_tradnl" sz="1100" i="0" baseline="0" dirty="0" smtClean="0">
                          <a:latin typeface="+mn-lt"/>
                        </a:rPr>
                        <a:t> </a:t>
                      </a:r>
                      <a:r>
                        <a:rPr lang="es-ES_tradnl" sz="1100" i="0" baseline="0" dirty="0" err="1" smtClean="0">
                          <a:latin typeface="+mn-lt"/>
                        </a:rPr>
                        <a:t>world</a:t>
                      </a:r>
                      <a:r>
                        <a:rPr lang="es-ES_tradnl" sz="1100" i="0" baseline="0" dirty="0" smtClean="0">
                          <a:latin typeface="+mn-lt"/>
                        </a:rPr>
                        <a:t> </a:t>
                      </a:r>
                      <a:r>
                        <a:rPr lang="es-ES_tradnl" sz="1100" i="0" baseline="0" dirty="0" err="1" smtClean="0">
                          <a:latin typeface="+mn-lt"/>
                        </a:rPr>
                        <a:t>around</a:t>
                      </a:r>
                      <a:r>
                        <a:rPr lang="es-ES_tradnl" sz="1100" i="0" baseline="0" dirty="0" smtClean="0">
                          <a:latin typeface="+mn-lt"/>
                        </a:rPr>
                        <a:t> </a:t>
                      </a:r>
                      <a:r>
                        <a:rPr lang="es-ES_tradnl" sz="1100" i="0" baseline="0" dirty="0" err="1" smtClean="0">
                          <a:latin typeface="+mn-lt"/>
                        </a:rPr>
                        <a:t>them</a:t>
                      </a:r>
                      <a:r>
                        <a:rPr lang="es-ES_tradnl" sz="1100" i="0" baseline="0" dirty="0" smtClean="0">
                          <a:latin typeface="+mn-lt"/>
                        </a:rPr>
                        <a:t>.</a:t>
                      </a:r>
                      <a:endParaRPr lang="es-ES_tradnl" sz="1100" i="0" dirty="0">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sz="800" dirty="0">
                        <a:latin typeface="+mn-lt"/>
                      </a:endParaRPr>
                    </a:p>
                    <a:p>
                      <a:pPr marL="171450" lvl="0" indent="-171450">
                        <a:lnSpc>
                          <a:spcPct val="150000"/>
                        </a:lnSpc>
                        <a:spcAft>
                          <a:spcPts val="0"/>
                        </a:spcAft>
                        <a:buFont typeface="Arial"/>
                        <a:buChar char="•"/>
                      </a:pPr>
                      <a:r>
                        <a:rPr lang="en-US" sz="1000" kern="1200" dirty="0">
                          <a:solidFill>
                            <a:srgbClr val="000000"/>
                          </a:solidFill>
                          <a:effectLst/>
                          <a:latin typeface="+mn-lt"/>
                          <a:ea typeface="+mn-ea"/>
                          <a:cs typeface="+mn-cs"/>
                        </a:rPr>
                        <a:t>Consolidate</a:t>
                      </a:r>
                      <a:r>
                        <a:rPr lang="en-US" sz="1000" kern="1200" baseline="0" dirty="0">
                          <a:solidFill>
                            <a:srgbClr val="000000"/>
                          </a:solidFill>
                          <a:effectLst/>
                          <a:latin typeface="+mn-lt"/>
                          <a:ea typeface="+mn-ea"/>
                          <a:cs typeface="+mn-cs"/>
                        </a:rPr>
                        <a:t> knowledge in relation to using tenses in the present, preterite, future and the conditional tense. </a:t>
                      </a:r>
                    </a:p>
                    <a:p>
                      <a:pPr marL="171450" lvl="0" indent="-171450">
                        <a:lnSpc>
                          <a:spcPct val="150000"/>
                        </a:lnSpc>
                        <a:spcAft>
                          <a:spcPts val="0"/>
                        </a:spcAft>
                        <a:buFont typeface="Arial"/>
                        <a:buChar char="•"/>
                      </a:pPr>
                      <a:r>
                        <a:rPr lang="en-US" sz="1000" kern="1200" dirty="0">
                          <a:solidFill>
                            <a:srgbClr val="000000"/>
                          </a:solidFill>
                          <a:effectLst/>
                          <a:latin typeface="+mn-lt"/>
                          <a:ea typeface="+mn-ea"/>
                          <a:cs typeface="+mn-cs"/>
                        </a:rPr>
                        <a:t>To learn new</a:t>
                      </a:r>
                      <a:r>
                        <a:rPr lang="en-US" sz="1000" kern="1200" baseline="0" dirty="0">
                          <a:solidFill>
                            <a:srgbClr val="000000"/>
                          </a:solidFill>
                          <a:effectLst/>
                          <a:latin typeface="+mn-lt"/>
                          <a:ea typeface="+mn-ea"/>
                          <a:cs typeface="+mn-cs"/>
                        </a:rPr>
                        <a:t> vocabulary in relation to culture, cuisine, politics and history. </a:t>
                      </a:r>
                      <a:endParaRPr lang="en-US" sz="1000" kern="1200" dirty="0">
                        <a:solidFill>
                          <a:srgbClr val="000000"/>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 typeface="Arial"/>
                        <a:buChar char="•"/>
                      </a:pPr>
                      <a:r>
                        <a:rPr lang="en-GB" sz="1100" kern="1200" baseline="0" dirty="0">
                          <a:solidFill>
                            <a:srgbClr val="000000"/>
                          </a:solidFill>
                          <a:latin typeface="+mn-lt"/>
                          <a:ea typeface="+mn-ea"/>
                          <a:cs typeface="+mn-cs"/>
                        </a:rPr>
                        <a:t>To present a Hispanic speaking country to the rest of the class, articulating ideas, opinions and thoughts in Spanish. </a:t>
                      </a:r>
                    </a:p>
                    <a:p>
                      <a:pPr marL="171450" lvl="0" indent="-171450" algn="l" defTabSz="3240085" rtl="0" eaLnBrk="1" latinLnBrk="0" hangingPunct="1">
                        <a:spcAft>
                          <a:spcPts val="0"/>
                        </a:spcAft>
                        <a:buFont typeface="Arial"/>
                        <a:buChar char="•"/>
                      </a:pPr>
                      <a:r>
                        <a:rPr lang="en-GB" sz="1100" kern="1200" baseline="0" dirty="0">
                          <a:solidFill>
                            <a:srgbClr val="000000"/>
                          </a:solidFill>
                          <a:latin typeface="+mn-lt"/>
                          <a:ea typeface="+mn-ea"/>
                          <a:cs typeface="+mn-cs"/>
                        </a:rPr>
                        <a:t>To work collaboratively in groups. To engage and listen to other peoples opinions and ideas and to come up with a clear strategy of how to compose the project. </a:t>
                      </a:r>
                    </a:p>
                    <a:p>
                      <a:pPr marL="171450" lvl="0" indent="-171450" algn="l" defTabSz="3240085" rtl="0" eaLnBrk="1" latinLnBrk="0" hangingPunct="1">
                        <a:spcAft>
                          <a:spcPts val="0"/>
                        </a:spcAft>
                        <a:buFont typeface="Arial"/>
                        <a:buChar char="•"/>
                      </a:pPr>
                      <a:r>
                        <a:rPr lang="en-GB" sz="1100" kern="1200" baseline="0" dirty="0" smtClean="0">
                          <a:solidFill>
                            <a:srgbClr val="000000"/>
                          </a:solidFill>
                          <a:latin typeface="+mn-lt"/>
                          <a:ea typeface="+mn-ea"/>
                          <a:cs typeface="+mn-cs"/>
                        </a:rPr>
                        <a:t>To be able to formulate ways to retrieve information previously learnt to enable them to bridge any gaps in their learning.</a:t>
                      </a:r>
                      <a:endParaRPr lang="en-GB" sz="1100" kern="1200" baseline="0" dirty="0">
                        <a:solidFill>
                          <a:srgbClr val="000000"/>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3240085" rtl="0" eaLnBrk="1" fontAlgn="auto" latinLnBrk="0" hangingPunct="1">
                        <a:lnSpc>
                          <a:spcPct val="100000"/>
                        </a:lnSpc>
                        <a:spcBef>
                          <a:spcPts val="0"/>
                        </a:spcBef>
                        <a:spcAft>
                          <a:spcPts val="0"/>
                        </a:spcAft>
                        <a:buClrTx/>
                        <a:buSzTx/>
                        <a:buFont typeface="Arial"/>
                        <a:buNone/>
                        <a:tabLst/>
                        <a:defRPr/>
                      </a:pPr>
                      <a:r>
                        <a:rPr lang="en-GB" sz="1050" kern="1200" baseline="0" dirty="0">
                          <a:solidFill>
                            <a:srgbClr val="000000"/>
                          </a:solidFill>
                          <a:latin typeface="+mn-lt"/>
                          <a:ea typeface="+mn-ea"/>
                          <a:cs typeface="+mn-cs"/>
                        </a:rPr>
                        <a:t>Students are able to articulate their ideas and opinions regarding different Hispanic speaking countries. </a:t>
                      </a:r>
                    </a:p>
                    <a:p>
                      <a:pPr marL="0" marR="0" lvl="0" indent="0" algn="l" defTabSz="3240085" rtl="0" eaLnBrk="1" fontAlgn="auto" latinLnBrk="0" hangingPunct="1">
                        <a:lnSpc>
                          <a:spcPct val="100000"/>
                        </a:lnSpc>
                        <a:spcBef>
                          <a:spcPts val="0"/>
                        </a:spcBef>
                        <a:spcAft>
                          <a:spcPts val="0"/>
                        </a:spcAft>
                        <a:buClrTx/>
                        <a:buSzTx/>
                        <a:buFont typeface="Arial"/>
                        <a:buNone/>
                        <a:tabLst/>
                        <a:defRPr/>
                      </a:pPr>
                      <a:endParaRPr lang="en-GB" sz="1050" kern="1200" baseline="0" dirty="0">
                        <a:solidFill>
                          <a:srgbClr val="000000"/>
                        </a:solidFill>
                        <a:latin typeface="+mn-lt"/>
                        <a:ea typeface="+mn-ea"/>
                        <a:cs typeface="+mn-cs"/>
                      </a:endParaRPr>
                    </a:p>
                    <a:p>
                      <a:pPr marL="0" marR="0" lvl="0" indent="0" algn="l" defTabSz="3240085" rtl="0" eaLnBrk="1" fontAlgn="auto" latinLnBrk="0" hangingPunct="1">
                        <a:lnSpc>
                          <a:spcPct val="100000"/>
                        </a:lnSpc>
                        <a:spcBef>
                          <a:spcPts val="0"/>
                        </a:spcBef>
                        <a:spcAft>
                          <a:spcPts val="0"/>
                        </a:spcAft>
                        <a:buClrTx/>
                        <a:buSzTx/>
                        <a:buFont typeface="Arial"/>
                        <a:buNone/>
                        <a:tabLst/>
                        <a:defRPr/>
                      </a:pPr>
                      <a:r>
                        <a:rPr lang="en-GB" sz="1050" kern="1200" baseline="0" dirty="0">
                          <a:solidFill>
                            <a:srgbClr val="000000"/>
                          </a:solidFill>
                          <a:latin typeface="+mn-lt"/>
                          <a:ea typeface="+mn-ea"/>
                          <a:cs typeface="+mn-cs"/>
                        </a:rPr>
                        <a:t>Students ill become knowledgeable about a wide range of cultural aspects, and they can discuss their own cultures and values in relation to others. </a:t>
                      </a:r>
                    </a:p>
                    <a:p>
                      <a:pPr marL="0" marR="0" lvl="0" indent="0" algn="l" defTabSz="3240085" rtl="0" eaLnBrk="1" fontAlgn="auto" latinLnBrk="0" hangingPunct="1">
                        <a:lnSpc>
                          <a:spcPct val="100000"/>
                        </a:lnSpc>
                        <a:spcBef>
                          <a:spcPts val="0"/>
                        </a:spcBef>
                        <a:spcAft>
                          <a:spcPts val="0"/>
                        </a:spcAft>
                        <a:buClrTx/>
                        <a:buSzTx/>
                        <a:buFont typeface="Arial"/>
                        <a:buNone/>
                        <a:tabLst/>
                        <a:defRPr/>
                      </a:pPr>
                      <a:endParaRPr lang="en-GB" sz="1050" kern="1200" baseline="0" dirty="0">
                        <a:solidFill>
                          <a:srgbClr val="000000"/>
                        </a:solidFill>
                        <a:latin typeface="+mn-lt"/>
                        <a:ea typeface="+mn-ea"/>
                        <a:cs typeface="+mn-cs"/>
                      </a:endParaRPr>
                    </a:p>
                    <a:p>
                      <a:pPr marL="0" marR="0" lvl="0" indent="0" algn="l" defTabSz="3240085" rtl="0" eaLnBrk="1" fontAlgn="auto" latinLnBrk="0" hangingPunct="1">
                        <a:lnSpc>
                          <a:spcPct val="100000"/>
                        </a:lnSpc>
                        <a:spcBef>
                          <a:spcPts val="0"/>
                        </a:spcBef>
                        <a:spcAft>
                          <a:spcPts val="0"/>
                        </a:spcAft>
                        <a:buClrTx/>
                        <a:buSzTx/>
                        <a:buFont typeface="Arial"/>
                        <a:buNone/>
                        <a:tabLst/>
                        <a:defRPr/>
                      </a:pPr>
                      <a:r>
                        <a:rPr lang="en-GB" sz="1050" kern="1200" baseline="0" dirty="0">
                          <a:solidFill>
                            <a:srgbClr val="000000"/>
                          </a:solidFill>
                          <a:latin typeface="+mn-lt"/>
                          <a:ea typeface="+mn-ea"/>
                          <a:cs typeface="+mn-cs"/>
                        </a:rPr>
                        <a:t>Students are given the experience of presenting and working in groups to develop different skills in terms of leadership, time management and </a:t>
                      </a:r>
                      <a:r>
                        <a:rPr lang="en-GB" sz="1050" kern="1200" baseline="0" dirty="0" err="1">
                          <a:solidFill>
                            <a:srgbClr val="000000"/>
                          </a:solidFill>
                          <a:latin typeface="+mn-lt"/>
                          <a:ea typeface="+mn-ea"/>
                          <a:cs typeface="+mn-cs"/>
                        </a:rPr>
                        <a:t>oracy</a:t>
                      </a:r>
                      <a:r>
                        <a:rPr lang="en-GB" sz="1050" kern="1200" baseline="0" dirty="0">
                          <a:solidFill>
                            <a:srgbClr val="000000"/>
                          </a:solidFill>
                          <a:latin typeface="+mn-lt"/>
                          <a:ea typeface="+mn-ea"/>
                          <a:cs typeface="+mn-cs"/>
                        </a:rPr>
                        <a:t> skills speaking out loud and listening to others. </a:t>
                      </a:r>
                    </a:p>
                    <a:p>
                      <a:pPr marL="0" marR="0" lvl="0" indent="0" algn="l" defTabSz="3240085" rtl="0" eaLnBrk="1" fontAlgn="auto" latinLnBrk="0" hangingPunct="1">
                        <a:lnSpc>
                          <a:spcPct val="100000"/>
                        </a:lnSpc>
                        <a:spcBef>
                          <a:spcPts val="0"/>
                        </a:spcBef>
                        <a:spcAft>
                          <a:spcPts val="0"/>
                        </a:spcAft>
                        <a:buClrTx/>
                        <a:buSzTx/>
                        <a:buFont typeface="Arial"/>
                        <a:buNone/>
                        <a:tabLst/>
                        <a:defRPr/>
                      </a:pPr>
                      <a:endParaRPr lang="en-GB" sz="1050" kern="1200" baseline="0" dirty="0">
                        <a:solidFill>
                          <a:srgbClr val="000000"/>
                        </a:solidFill>
                        <a:latin typeface="+mn-lt"/>
                        <a:ea typeface="+mn-ea"/>
                        <a:cs typeface="+mn-cs"/>
                      </a:endParaRPr>
                    </a:p>
                    <a:p>
                      <a:pPr marL="0" marR="0" lvl="0" indent="0" algn="l" defTabSz="3240085" rtl="0" eaLnBrk="1" fontAlgn="auto" latinLnBrk="0" hangingPunct="1">
                        <a:lnSpc>
                          <a:spcPct val="100000"/>
                        </a:lnSpc>
                        <a:spcBef>
                          <a:spcPts val="0"/>
                        </a:spcBef>
                        <a:spcAft>
                          <a:spcPts val="0"/>
                        </a:spcAft>
                        <a:buClrTx/>
                        <a:buSzTx/>
                        <a:buFont typeface="Arial"/>
                        <a:buNone/>
                        <a:tabLst/>
                        <a:defRPr/>
                      </a:pPr>
                      <a:r>
                        <a:rPr lang="en-GB" sz="1050" kern="1200" baseline="0" dirty="0">
                          <a:solidFill>
                            <a:srgbClr val="000000"/>
                          </a:solidFill>
                          <a:latin typeface="+mn-lt"/>
                          <a:ea typeface="+mn-ea"/>
                          <a:cs typeface="+mn-cs"/>
                        </a:rPr>
                        <a:t> </a:t>
                      </a:r>
                    </a:p>
                    <a:p>
                      <a:pPr marL="0" marR="0" lvl="0" indent="0" algn="l" defTabSz="3240085" rtl="0" eaLnBrk="1" fontAlgn="auto" latinLnBrk="0" hangingPunct="1">
                        <a:lnSpc>
                          <a:spcPct val="100000"/>
                        </a:lnSpc>
                        <a:spcBef>
                          <a:spcPts val="0"/>
                        </a:spcBef>
                        <a:spcAft>
                          <a:spcPts val="0"/>
                        </a:spcAft>
                        <a:buClrTx/>
                        <a:buSzTx/>
                        <a:buFont typeface="Arial"/>
                        <a:buNone/>
                        <a:tabLst/>
                        <a:defRPr/>
                      </a:pPr>
                      <a:endParaRPr lang="en-GB" sz="1050" kern="1200" baseline="0" dirty="0">
                        <a:solidFill>
                          <a:srgbClr val="000000"/>
                        </a:solidFill>
                        <a:latin typeface="+mn-lt"/>
                        <a:ea typeface="+mn-ea"/>
                        <a:cs typeface="+mn-cs"/>
                      </a:endParaRPr>
                    </a:p>
                    <a:p>
                      <a:pPr marL="0" marR="0" lvl="0" indent="0" algn="l" defTabSz="3240085" rtl="0" eaLnBrk="1" fontAlgn="auto" latinLnBrk="0" hangingPunct="1">
                        <a:lnSpc>
                          <a:spcPct val="100000"/>
                        </a:lnSpc>
                        <a:spcBef>
                          <a:spcPts val="0"/>
                        </a:spcBef>
                        <a:spcAft>
                          <a:spcPts val="0"/>
                        </a:spcAft>
                        <a:buClrTx/>
                        <a:buSzTx/>
                        <a:buFont typeface="Arial"/>
                        <a:buNone/>
                        <a:tabLst/>
                        <a:defRPr/>
                      </a:pPr>
                      <a:endParaRPr lang="en-GB" sz="1050" kern="1200" baseline="0" dirty="0">
                        <a:solidFill>
                          <a:srgbClr val="000000"/>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l" defTabSz="3240085" rtl="0" eaLnBrk="1" fontAlgn="auto" latinLnBrk="0" hangingPunct="1">
                        <a:lnSpc>
                          <a:spcPct val="100000"/>
                        </a:lnSpc>
                        <a:spcBef>
                          <a:spcPts val="0"/>
                        </a:spcBef>
                        <a:spcAft>
                          <a:spcPts val="0"/>
                        </a:spcAft>
                        <a:buClrTx/>
                        <a:buSzTx/>
                        <a:buFont typeface="Arial"/>
                        <a:buChar char="•"/>
                        <a:tabLst/>
                        <a:defRPr/>
                      </a:pPr>
                      <a:r>
                        <a:rPr lang="en-GB" sz="1100" i="0" kern="1200" baseline="0" dirty="0">
                          <a:solidFill>
                            <a:srgbClr val="000000"/>
                          </a:solidFill>
                          <a:latin typeface="+mn-lt"/>
                          <a:ea typeface="+mn-ea"/>
                          <a:cs typeface="+mn-cs"/>
                        </a:rPr>
                        <a:t>Trip abroad to a Spanish city. Students will be able to understand and become more knowledgeable on the cultural aspects of different Spanish cities.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928953482"/>
                  </a:ext>
                </a:extLst>
              </a:tr>
            </a:tbl>
          </a:graphicData>
        </a:graphic>
      </p:graphicFrame>
    </p:spTree>
    <p:extLst>
      <p:ext uri="{BB962C8B-B14F-4D97-AF65-F5344CB8AC3E}">
        <p14:creationId xmlns:p14="http://schemas.microsoft.com/office/powerpoint/2010/main" val="12791236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934707538"/>
              </p:ext>
            </p:extLst>
          </p:nvPr>
        </p:nvGraphicFramePr>
        <p:xfrm>
          <a:off x="152400" y="228600"/>
          <a:ext cx="8610599" cy="5775587"/>
        </p:xfrm>
        <a:graphic>
          <a:graphicData uri="http://schemas.openxmlformats.org/drawingml/2006/table">
            <a:tbl>
              <a:tblPr firstRow="1" firstCol="1" bandRow="1">
                <a:tableStyleId>{5C22544A-7EE6-4342-B048-85BDC9FD1C3A}</a:tableStyleId>
              </a:tblPr>
              <a:tblGrid>
                <a:gridCol w="457007">
                  <a:extLst>
                    <a:ext uri="{9D8B030D-6E8A-4147-A177-3AD203B41FA5}">
                      <a16:colId xmlns:a16="http://schemas.microsoft.com/office/drawing/2014/main" xmlns="" val="20000"/>
                    </a:ext>
                  </a:extLst>
                </a:gridCol>
                <a:gridCol w="2717864">
                  <a:extLst>
                    <a:ext uri="{9D8B030D-6E8A-4147-A177-3AD203B41FA5}">
                      <a16:colId xmlns:a16="http://schemas.microsoft.com/office/drawing/2014/main" xmlns="" val="20001"/>
                    </a:ext>
                  </a:extLst>
                </a:gridCol>
                <a:gridCol w="2717864">
                  <a:extLst>
                    <a:ext uri="{9D8B030D-6E8A-4147-A177-3AD203B41FA5}">
                      <a16:colId xmlns:a16="http://schemas.microsoft.com/office/drawing/2014/main" xmlns="" val="20002"/>
                    </a:ext>
                  </a:extLst>
                </a:gridCol>
                <a:gridCol w="2717864">
                  <a:extLst>
                    <a:ext uri="{9D8B030D-6E8A-4147-A177-3AD203B41FA5}">
                      <a16:colId xmlns:a16="http://schemas.microsoft.com/office/drawing/2014/main" xmlns="" val="20003"/>
                    </a:ext>
                  </a:extLst>
                </a:gridCol>
              </a:tblGrid>
              <a:tr h="364135">
                <a:tc rowSpan="2">
                  <a:txBody>
                    <a:bodyPr/>
                    <a:lstStyle/>
                    <a:p>
                      <a:pPr algn="ctr">
                        <a:spcAft>
                          <a:spcPts val="0"/>
                        </a:spcAft>
                      </a:pPr>
                      <a:r>
                        <a:rPr lang="en-GB" sz="1000" dirty="0">
                          <a:effectLst/>
                          <a:latin typeface="Comic Sans MS"/>
                          <a:cs typeface="Comic Sans MS"/>
                        </a:rPr>
                        <a:t> </a:t>
                      </a:r>
                      <a:endParaRPr lang="en-GB" sz="1000" dirty="0">
                        <a:effectLst/>
                        <a:latin typeface="Comic Sans MS"/>
                        <a:ea typeface="Calibri" panose="020F0502020204030204" pitchFamily="34" charset="0"/>
                        <a:cs typeface="Comic Sans MS"/>
                      </a:endParaRPr>
                    </a:p>
                    <a:p>
                      <a:pPr>
                        <a:spcAft>
                          <a:spcPts val="0"/>
                        </a:spcAft>
                      </a:pPr>
                      <a:r>
                        <a:rPr lang="en-GB" sz="1000" dirty="0">
                          <a:effectLst/>
                          <a:latin typeface="Comic Sans MS"/>
                          <a:cs typeface="Comic Sans MS"/>
                        </a:rPr>
                        <a:t> </a:t>
                      </a:r>
                      <a:endParaRPr lang="en-GB" sz="1000" dirty="0">
                        <a:effectLst/>
                        <a:latin typeface="Comic Sans MS"/>
                        <a:ea typeface="Calibri" panose="020F0502020204030204" pitchFamily="34" charset="0"/>
                        <a:cs typeface="Comic Sans MS"/>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3">
                  <a:txBody>
                    <a:bodyPr/>
                    <a:lstStyle/>
                    <a:p>
                      <a:pPr algn="ctr">
                        <a:spcAft>
                          <a:spcPts val="0"/>
                        </a:spcAft>
                      </a:pPr>
                      <a:r>
                        <a:rPr lang="en-GB" sz="1000" dirty="0" smtClean="0">
                          <a:effectLst/>
                          <a:latin typeface="Comic Sans MS"/>
                          <a:cs typeface="Comic Sans MS"/>
                        </a:rPr>
                        <a:t>YEAR </a:t>
                      </a:r>
                      <a:r>
                        <a:rPr lang="en-GB" sz="1000" dirty="0" smtClean="0">
                          <a:effectLst/>
                          <a:latin typeface="Comic Sans MS"/>
                          <a:cs typeface="Comic Sans MS"/>
                        </a:rPr>
                        <a:t>9</a:t>
                      </a:r>
                      <a:endParaRPr lang="en-GB" sz="1000" dirty="0">
                        <a:effectLst/>
                        <a:latin typeface="Comic Sans MS"/>
                        <a:cs typeface="Comic Sans MS"/>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10000"/>
                  </a:ext>
                </a:extLst>
              </a:tr>
              <a:tr h="320413">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s-ES_tradnl" sz="1000" b="0" i="0" dirty="0" err="1" smtClean="0">
                          <a:latin typeface="Comic Sans MS"/>
                          <a:cs typeface="Comic Sans MS"/>
                        </a:rPr>
                        <a:t>Enriching</a:t>
                      </a:r>
                      <a:r>
                        <a:rPr lang="es-ES_tradnl" sz="1000" b="0" i="0" dirty="0" smtClean="0">
                          <a:latin typeface="Comic Sans MS"/>
                          <a:cs typeface="Comic Sans MS"/>
                        </a:rPr>
                        <a:t> </a:t>
                      </a:r>
                      <a:r>
                        <a:rPr lang="es-ES_tradnl" sz="1000" b="0" i="0" dirty="0" err="1" smtClean="0">
                          <a:latin typeface="Comic Sans MS"/>
                          <a:cs typeface="Comic Sans MS"/>
                        </a:rPr>
                        <a:t>Learning</a:t>
                      </a:r>
                      <a:r>
                        <a:rPr lang="es-ES_tradnl" sz="1000" b="0" i="0" dirty="0" smtClean="0">
                          <a:latin typeface="Comic Sans MS"/>
                          <a:cs typeface="Comic Sans MS"/>
                        </a:rPr>
                        <a:t> </a:t>
                      </a:r>
                      <a:r>
                        <a:rPr lang="es-ES_tradnl" sz="1000" b="0" i="0" dirty="0" err="1" smtClean="0">
                          <a:latin typeface="Comic Sans MS"/>
                          <a:cs typeface="Comic Sans MS"/>
                        </a:rPr>
                        <a:t>experiences</a:t>
                      </a:r>
                      <a:endParaRPr lang="es-ES_tradnl" sz="1000" b="0" i="0" dirty="0">
                        <a:latin typeface="Comic Sans MS"/>
                        <a:cs typeface="Comic Sans M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r>
                        <a:rPr lang="es-ES_tradnl" sz="1000" b="0" i="0" dirty="0" err="1" smtClean="0">
                          <a:latin typeface="Comic Sans MS"/>
                          <a:cs typeface="Comic Sans MS"/>
                        </a:rPr>
                        <a:t>Essential</a:t>
                      </a:r>
                      <a:r>
                        <a:rPr lang="es-ES_tradnl" sz="1000" b="0" i="0" dirty="0" smtClean="0">
                          <a:latin typeface="Comic Sans MS"/>
                          <a:cs typeface="Comic Sans MS"/>
                        </a:rPr>
                        <a:t> </a:t>
                      </a:r>
                      <a:r>
                        <a:rPr lang="es-ES_tradnl" sz="1000" b="0" i="0" dirty="0" err="1" smtClean="0">
                          <a:latin typeface="Comic Sans MS"/>
                          <a:cs typeface="Comic Sans MS"/>
                        </a:rPr>
                        <a:t>knowledge</a:t>
                      </a:r>
                      <a:endParaRPr lang="es-ES_tradnl" sz="1000" b="0" i="0" dirty="0">
                        <a:latin typeface="Comic Sans MS"/>
                        <a:cs typeface="Comic Sans M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r>
                        <a:rPr lang="es-ES_tradnl" sz="1000" b="0" i="0" dirty="0" smtClean="0">
                          <a:latin typeface="Comic Sans MS"/>
                          <a:cs typeface="Comic Sans MS"/>
                        </a:rPr>
                        <a:t>PERSONAL DEVELOPMENT</a:t>
                      </a:r>
                    </a:p>
                    <a:p>
                      <a:r>
                        <a:rPr lang="es-ES_tradnl" sz="1000" b="0" i="0" dirty="0" smtClean="0">
                          <a:latin typeface="Comic Sans MS"/>
                          <a:cs typeface="Comic Sans MS"/>
                        </a:rPr>
                        <a:t>SMCMP, PSHE, </a:t>
                      </a:r>
                      <a:r>
                        <a:rPr lang="es-ES_tradnl" sz="1000" b="0" i="0" dirty="0" err="1" smtClean="0">
                          <a:latin typeface="Comic Sans MS"/>
                          <a:cs typeface="Comic Sans MS"/>
                        </a:rPr>
                        <a:t>Careers</a:t>
                      </a:r>
                      <a:endParaRPr lang="es-ES_tradnl" sz="1000" b="0" i="0" dirty="0" smtClean="0">
                        <a:latin typeface="Comic Sans MS"/>
                        <a:cs typeface="Comic Sans MS"/>
                      </a:endParaRPr>
                    </a:p>
                    <a:p>
                      <a:endParaRPr lang="es-ES_tradnl" sz="1000" b="0" i="0" dirty="0">
                        <a:latin typeface="Comic Sans MS"/>
                        <a:cs typeface="Comic Sans M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xmlns="" val="10001"/>
                  </a:ext>
                </a:extLst>
              </a:tr>
              <a:tr h="4954252">
                <a:tc>
                  <a:txBody>
                    <a:bodyPr/>
                    <a:lstStyle/>
                    <a:p>
                      <a:pPr marL="71755" marR="71755" algn="ctr">
                        <a:spcAft>
                          <a:spcPts val="0"/>
                        </a:spcAft>
                      </a:pPr>
                      <a:endParaRPr lang="en-GB" sz="1000" dirty="0">
                        <a:solidFill>
                          <a:schemeClr val="tx1"/>
                        </a:solidFill>
                        <a:effectLst/>
                        <a:latin typeface="Comic Sans MS"/>
                        <a:ea typeface="Calibri" panose="020F0502020204030204" pitchFamily="34" charset="0"/>
                        <a:cs typeface="Comic Sans MS"/>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b="0" i="0" dirty="0" smtClean="0">
                          <a:latin typeface="Comic Sans MS"/>
                          <a:cs typeface="Comic Sans MS"/>
                        </a:rPr>
                        <a:t>We would like to run a trip to Spain for a week with students from this year group. We would like to implement a few days in a Spanish school, for students to experience the life on a Spanish teenager, and the different in education systems. We would encourage other cultural experiences like eating tapas together, going to see traditional acts or dances and enjoying time visiting museums or monuments. </a:t>
                      </a:r>
                    </a:p>
                    <a:p>
                      <a:endParaRPr lang="es-ES_tradnl" sz="1000" b="0" i="0" dirty="0" smtClean="0">
                        <a:latin typeface="Comic Sans MS"/>
                        <a:cs typeface="Comic Sans MS"/>
                      </a:endParaRPr>
                    </a:p>
                    <a:p>
                      <a:r>
                        <a:rPr lang="es-ES_tradnl" sz="1000" b="0" i="0" dirty="0" err="1" smtClean="0">
                          <a:latin typeface="Comic Sans MS"/>
                          <a:cs typeface="Comic Sans MS"/>
                        </a:rPr>
                        <a:t>Students</a:t>
                      </a:r>
                      <a:r>
                        <a:rPr lang="es-ES_tradnl" sz="1000" b="0" i="0" dirty="0" smtClean="0">
                          <a:latin typeface="Comic Sans MS"/>
                          <a:cs typeface="Comic Sans MS"/>
                        </a:rPr>
                        <a:t> are</a:t>
                      </a:r>
                      <a:r>
                        <a:rPr lang="es-ES_tradnl" sz="1000" b="0" i="0" baseline="0" dirty="0" smtClean="0">
                          <a:latin typeface="Comic Sans MS"/>
                          <a:cs typeface="Comic Sans MS"/>
                        </a:rPr>
                        <a:t> </a:t>
                      </a:r>
                      <a:r>
                        <a:rPr lang="es-ES_tradnl" sz="1000" b="0" i="0" baseline="0" dirty="0" err="1" smtClean="0">
                          <a:latin typeface="Comic Sans MS"/>
                          <a:cs typeface="Comic Sans MS"/>
                        </a:rPr>
                        <a:t>invited</a:t>
                      </a:r>
                      <a:r>
                        <a:rPr lang="es-ES_tradnl" sz="1000" b="0" i="0" baseline="0" dirty="0" smtClean="0">
                          <a:latin typeface="Comic Sans MS"/>
                          <a:cs typeface="Comic Sans MS"/>
                        </a:rPr>
                        <a:t> </a:t>
                      </a:r>
                      <a:r>
                        <a:rPr lang="es-ES_tradnl" sz="1000" b="0" i="0" baseline="0" dirty="0" err="1" smtClean="0">
                          <a:latin typeface="Comic Sans MS"/>
                          <a:cs typeface="Comic Sans MS"/>
                        </a:rPr>
                        <a:t>to</a:t>
                      </a:r>
                      <a:r>
                        <a:rPr lang="es-ES_tradnl" sz="1000" b="0" i="0" baseline="0" dirty="0" smtClean="0">
                          <a:latin typeface="Comic Sans MS"/>
                          <a:cs typeface="Comic Sans MS"/>
                        </a:rPr>
                        <a:t> </a:t>
                      </a:r>
                      <a:r>
                        <a:rPr lang="es-ES_tradnl" sz="1000" b="0" i="0" baseline="0" dirty="0" err="1" smtClean="0">
                          <a:latin typeface="Comic Sans MS"/>
                          <a:cs typeface="Comic Sans MS"/>
                        </a:rPr>
                        <a:t>watch</a:t>
                      </a:r>
                      <a:r>
                        <a:rPr lang="es-ES_tradnl" sz="1000" b="0" i="0" baseline="0" dirty="0" smtClean="0">
                          <a:latin typeface="Comic Sans MS"/>
                          <a:cs typeface="Comic Sans MS"/>
                        </a:rPr>
                        <a:t> a </a:t>
                      </a:r>
                      <a:r>
                        <a:rPr lang="es-ES_tradnl" sz="1000" b="0" i="0" baseline="0" dirty="0" err="1" smtClean="0">
                          <a:latin typeface="Comic Sans MS"/>
                          <a:cs typeface="Comic Sans MS"/>
                        </a:rPr>
                        <a:t>Spanish</a:t>
                      </a:r>
                      <a:r>
                        <a:rPr lang="es-ES_tradnl" sz="1000" b="0" i="0" baseline="0" dirty="0" smtClean="0">
                          <a:latin typeface="Comic Sans MS"/>
                          <a:cs typeface="Comic Sans MS"/>
                        </a:rPr>
                        <a:t> drama </a:t>
                      </a:r>
                      <a:r>
                        <a:rPr lang="es-ES_tradnl" sz="1000" b="0" i="0" baseline="0" dirty="0" err="1" smtClean="0">
                          <a:latin typeface="Comic Sans MS"/>
                          <a:cs typeface="Comic Sans MS"/>
                        </a:rPr>
                        <a:t>perfomance</a:t>
                      </a:r>
                      <a:r>
                        <a:rPr lang="es-ES_tradnl" sz="1000" b="0" i="0" baseline="0" dirty="0" smtClean="0">
                          <a:latin typeface="Comic Sans MS"/>
                          <a:cs typeface="Comic Sans MS"/>
                        </a:rPr>
                        <a:t> in </a:t>
                      </a:r>
                      <a:r>
                        <a:rPr lang="es-ES_tradnl" sz="1000" b="0" i="0" baseline="0" dirty="0" err="1" smtClean="0">
                          <a:latin typeface="Comic Sans MS"/>
                          <a:cs typeface="Comic Sans MS"/>
                        </a:rPr>
                        <a:t>school</a:t>
                      </a:r>
                      <a:r>
                        <a:rPr lang="es-ES_tradnl" sz="1000" b="0" i="0" baseline="0" dirty="0" smtClean="0">
                          <a:latin typeface="Comic Sans MS"/>
                          <a:cs typeface="Comic Sans MS"/>
                        </a:rPr>
                        <a:t>. </a:t>
                      </a:r>
                      <a:r>
                        <a:rPr lang="es-ES_tradnl" sz="1000" b="0" i="0" baseline="0" dirty="0" err="1" smtClean="0">
                          <a:latin typeface="Comic Sans MS"/>
                          <a:cs typeface="Comic Sans MS"/>
                        </a:rPr>
                        <a:t>It</a:t>
                      </a:r>
                      <a:r>
                        <a:rPr lang="es-ES_tradnl" sz="1000" b="0" i="0" baseline="0" dirty="0" smtClean="0">
                          <a:latin typeface="Comic Sans MS"/>
                          <a:cs typeface="Comic Sans MS"/>
                        </a:rPr>
                        <a:t> </a:t>
                      </a:r>
                      <a:r>
                        <a:rPr lang="es-ES_tradnl" sz="1000" b="0" i="0" baseline="0" dirty="0" err="1" smtClean="0">
                          <a:latin typeface="Comic Sans MS"/>
                          <a:cs typeface="Comic Sans MS"/>
                        </a:rPr>
                        <a:t>is</a:t>
                      </a:r>
                      <a:r>
                        <a:rPr lang="es-ES_tradnl" sz="1000" b="0" i="0" baseline="0" dirty="0" smtClean="0">
                          <a:latin typeface="Comic Sans MS"/>
                          <a:cs typeface="Comic Sans MS"/>
                        </a:rPr>
                        <a:t> </a:t>
                      </a:r>
                      <a:r>
                        <a:rPr lang="es-ES_tradnl" sz="1000" b="0" i="0" baseline="0" dirty="0" err="1" smtClean="0">
                          <a:latin typeface="Comic Sans MS"/>
                          <a:cs typeface="Comic Sans MS"/>
                        </a:rPr>
                        <a:t>an</a:t>
                      </a:r>
                      <a:r>
                        <a:rPr lang="es-ES_tradnl" sz="1000" b="0" i="0" baseline="0" dirty="0" smtClean="0">
                          <a:latin typeface="Comic Sans MS"/>
                          <a:cs typeface="Comic Sans MS"/>
                        </a:rPr>
                        <a:t> </a:t>
                      </a:r>
                      <a:r>
                        <a:rPr lang="es-ES_tradnl" sz="1000" b="0" i="0" baseline="0" dirty="0" err="1" smtClean="0">
                          <a:latin typeface="Comic Sans MS"/>
                          <a:cs typeface="Comic Sans MS"/>
                        </a:rPr>
                        <a:t>interactove</a:t>
                      </a:r>
                      <a:r>
                        <a:rPr lang="es-ES_tradnl" sz="1000" b="0" i="0" baseline="0" dirty="0" smtClean="0">
                          <a:latin typeface="Comic Sans MS"/>
                          <a:cs typeface="Comic Sans MS"/>
                        </a:rPr>
                        <a:t> and </a:t>
                      </a:r>
                      <a:r>
                        <a:rPr lang="es-ES_tradnl" sz="1000" b="0" i="0" baseline="0" dirty="0" err="1" smtClean="0">
                          <a:latin typeface="Comic Sans MS"/>
                          <a:cs typeface="Comic Sans MS"/>
                        </a:rPr>
                        <a:t>challenging</a:t>
                      </a:r>
                      <a:r>
                        <a:rPr lang="es-ES_tradnl" sz="1000" b="0" i="0" baseline="0" dirty="0" smtClean="0">
                          <a:latin typeface="Comic Sans MS"/>
                          <a:cs typeface="Comic Sans MS"/>
                        </a:rPr>
                        <a:t> </a:t>
                      </a:r>
                      <a:r>
                        <a:rPr lang="es-ES_tradnl" sz="1000" b="0" i="0" baseline="0" dirty="0" err="1" smtClean="0">
                          <a:latin typeface="Comic Sans MS"/>
                          <a:cs typeface="Comic Sans MS"/>
                        </a:rPr>
                        <a:t>play</a:t>
                      </a:r>
                      <a:r>
                        <a:rPr lang="es-ES_tradnl" sz="1000" b="0" i="0" baseline="0" dirty="0" smtClean="0">
                          <a:latin typeface="Comic Sans MS"/>
                          <a:cs typeface="Comic Sans MS"/>
                        </a:rPr>
                        <a:t> </a:t>
                      </a:r>
                      <a:r>
                        <a:rPr lang="es-ES_tradnl" sz="1000" b="0" i="0" baseline="0" dirty="0" err="1" smtClean="0">
                          <a:latin typeface="Comic Sans MS"/>
                          <a:cs typeface="Comic Sans MS"/>
                        </a:rPr>
                        <a:t>which</a:t>
                      </a:r>
                      <a:r>
                        <a:rPr lang="es-ES_tradnl" sz="1000" b="0" i="0" baseline="0" dirty="0" smtClean="0">
                          <a:latin typeface="Comic Sans MS"/>
                          <a:cs typeface="Comic Sans MS"/>
                        </a:rPr>
                        <a:t> </a:t>
                      </a:r>
                      <a:r>
                        <a:rPr lang="es-ES_tradnl" sz="1000" b="0" i="0" baseline="0" dirty="0" err="1" smtClean="0">
                          <a:latin typeface="Comic Sans MS"/>
                          <a:cs typeface="Comic Sans MS"/>
                        </a:rPr>
                        <a:t>breaks</a:t>
                      </a:r>
                      <a:r>
                        <a:rPr lang="es-ES_tradnl" sz="1000" b="0" i="0" baseline="0" dirty="0" smtClean="0">
                          <a:latin typeface="Comic Sans MS"/>
                          <a:cs typeface="Comic Sans MS"/>
                        </a:rPr>
                        <a:t> </a:t>
                      </a:r>
                      <a:r>
                        <a:rPr lang="es-ES_tradnl" sz="1000" b="0" i="0" baseline="0" dirty="0" err="1" smtClean="0">
                          <a:latin typeface="Comic Sans MS"/>
                          <a:cs typeface="Comic Sans MS"/>
                        </a:rPr>
                        <a:t>the</a:t>
                      </a:r>
                      <a:r>
                        <a:rPr lang="es-ES_tradnl" sz="1000" b="0" i="0" baseline="0" dirty="0" smtClean="0">
                          <a:latin typeface="Comic Sans MS"/>
                          <a:cs typeface="Comic Sans MS"/>
                        </a:rPr>
                        <a:t> </a:t>
                      </a:r>
                      <a:r>
                        <a:rPr lang="es-ES_tradnl" sz="1000" b="0" i="0" baseline="0" dirty="0" err="1" smtClean="0">
                          <a:latin typeface="Comic Sans MS"/>
                          <a:cs typeface="Comic Sans MS"/>
                        </a:rPr>
                        <a:t>barrier</a:t>
                      </a:r>
                      <a:r>
                        <a:rPr lang="es-ES_tradnl" sz="1000" b="0" i="0" baseline="0" dirty="0" smtClean="0">
                          <a:latin typeface="Comic Sans MS"/>
                          <a:cs typeface="Comic Sans MS"/>
                        </a:rPr>
                        <a:t> of </a:t>
                      </a:r>
                      <a:r>
                        <a:rPr lang="es-ES_tradnl" sz="1000" b="0" i="0" baseline="0" dirty="0" err="1" smtClean="0">
                          <a:latin typeface="Comic Sans MS"/>
                          <a:cs typeface="Comic Sans MS"/>
                        </a:rPr>
                        <a:t>audience</a:t>
                      </a:r>
                      <a:r>
                        <a:rPr lang="es-ES_tradnl" sz="1000" b="0" i="0" baseline="0" dirty="0" smtClean="0">
                          <a:latin typeface="Comic Sans MS"/>
                          <a:cs typeface="Comic Sans MS"/>
                        </a:rPr>
                        <a:t> and </a:t>
                      </a:r>
                      <a:r>
                        <a:rPr lang="es-ES_tradnl" sz="1000" b="0" i="0" baseline="0" dirty="0" err="1" smtClean="0">
                          <a:latin typeface="Comic Sans MS"/>
                          <a:cs typeface="Comic Sans MS"/>
                        </a:rPr>
                        <a:t>stage</a:t>
                      </a:r>
                      <a:r>
                        <a:rPr lang="es-ES_tradnl" sz="1000" b="0" i="0" baseline="0" dirty="0" smtClean="0">
                          <a:latin typeface="Comic Sans MS"/>
                          <a:cs typeface="Comic Sans MS"/>
                        </a:rPr>
                        <a:t>, as </a:t>
                      </a:r>
                      <a:r>
                        <a:rPr lang="es-ES_tradnl" sz="1000" b="0" i="0" baseline="0" dirty="0" err="1" smtClean="0">
                          <a:latin typeface="Comic Sans MS"/>
                          <a:cs typeface="Comic Sans MS"/>
                        </a:rPr>
                        <a:t>the</a:t>
                      </a:r>
                      <a:r>
                        <a:rPr lang="es-ES_tradnl" sz="1000" b="0" i="0" baseline="0" dirty="0" smtClean="0">
                          <a:latin typeface="Comic Sans MS"/>
                          <a:cs typeface="Comic Sans MS"/>
                        </a:rPr>
                        <a:t> </a:t>
                      </a:r>
                      <a:r>
                        <a:rPr lang="es-ES_tradnl" sz="1000" b="0" i="0" baseline="0" dirty="0" err="1" smtClean="0">
                          <a:latin typeface="Comic Sans MS"/>
                          <a:cs typeface="Comic Sans MS"/>
                        </a:rPr>
                        <a:t>play</a:t>
                      </a:r>
                      <a:r>
                        <a:rPr lang="es-ES_tradnl" sz="1000" b="0" i="0" baseline="0" dirty="0" smtClean="0">
                          <a:latin typeface="Comic Sans MS"/>
                          <a:cs typeface="Comic Sans MS"/>
                        </a:rPr>
                        <a:t> </a:t>
                      </a:r>
                      <a:r>
                        <a:rPr lang="es-ES_tradnl" sz="1000" b="0" i="0" baseline="0" dirty="0" err="1" smtClean="0">
                          <a:latin typeface="Comic Sans MS"/>
                          <a:cs typeface="Comic Sans MS"/>
                        </a:rPr>
                        <a:t>encourgaes</a:t>
                      </a:r>
                      <a:r>
                        <a:rPr lang="es-ES_tradnl" sz="1000" b="0" i="0" baseline="0" dirty="0" smtClean="0">
                          <a:latin typeface="Comic Sans MS"/>
                          <a:cs typeface="Comic Sans MS"/>
                        </a:rPr>
                        <a:t> active </a:t>
                      </a:r>
                      <a:r>
                        <a:rPr lang="es-ES_tradnl" sz="1000" b="0" i="0" baseline="0" dirty="0" err="1" smtClean="0">
                          <a:latin typeface="Comic Sans MS"/>
                          <a:cs typeface="Comic Sans MS"/>
                        </a:rPr>
                        <a:t>participation</a:t>
                      </a:r>
                      <a:r>
                        <a:rPr lang="es-ES_tradnl" sz="1000" b="0" i="0" baseline="0" dirty="0" smtClean="0">
                          <a:latin typeface="Comic Sans MS"/>
                          <a:cs typeface="Comic Sans MS"/>
                        </a:rPr>
                        <a:t>.</a:t>
                      </a:r>
                      <a:endParaRPr lang="es-ES_tradnl" sz="1000" b="0" i="0" dirty="0" smtClean="0">
                        <a:latin typeface="Comic Sans MS"/>
                        <a:cs typeface="Comic Sans MS"/>
                      </a:endParaRPr>
                    </a:p>
                    <a:p>
                      <a:endParaRPr lang="es-ES_tradnl" sz="1000" dirty="0">
                        <a:latin typeface="Comic Sans MS"/>
                        <a:cs typeface="Comic Sans M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s-ES_tradnl" sz="1000" dirty="0" err="1" smtClean="0">
                          <a:latin typeface="Comic Sans MS"/>
                          <a:cs typeface="Comic Sans MS"/>
                        </a:rPr>
                        <a:t>Able</a:t>
                      </a:r>
                      <a:r>
                        <a:rPr lang="es-ES_tradnl" sz="1000" dirty="0" smtClean="0">
                          <a:latin typeface="Comic Sans MS"/>
                          <a:cs typeface="Comic Sans MS"/>
                        </a:rPr>
                        <a:t> </a:t>
                      </a:r>
                      <a:r>
                        <a:rPr lang="es-ES_tradnl" sz="1000" dirty="0" err="1" smtClean="0">
                          <a:latin typeface="Comic Sans MS"/>
                          <a:cs typeface="Comic Sans MS"/>
                        </a:rPr>
                        <a:t>to</a:t>
                      </a:r>
                      <a:r>
                        <a:rPr lang="es-ES_tradnl" sz="1000" dirty="0" smtClean="0">
                          <a:latin typeface="Comic Sans MS"/>
                          <a:cs typeface="Comic Sans MS"/>
                        </a:rPr>
                        <a:t> use </a:t>
                      </a:r>
                      <a:r>
                        <a:rPr lang="es-ES_tradnl" sz="1000" dirty="0" err="1" smtClean="0">
                          <a:latin typeface="Comic Sans MS"/>
                          <a:cs typeface="Comic Sans MS"/>
                        </a:rPr>
                        <a:t>negatives</a:t>
                      </a:r>
                      <a:r>
                        <a:rPr lang="es-ES_tradnl" sz="1000" dirty="0" smtClean="0">
                          <a:latin typeface="Comic Sans MS"/>
                          <a:cs typeface="Comic Sans MS"/>
                        </a:rPr>
                        <a:t>, </a:t>
                      </a:r>
                      <a:r>
                        <a:rPr lang="es-ES_tradnl" sz="1000" dirty="0" err="1" smtClean="0">
                          <a:latin typeface="Comic Sans MS"/>
                          <a:cs typeface="Comic Sans MS"/>
                        </a:rPr>
                        <a:t>imperatives</a:t>
                      </a:r>
                      <a:r>
                        <a:rPr lang="es-ES_tradnl" sz="1000" dirty="0" smtClean="0">
                          <a:latin typeface="Comic Sans MS"/>
                          <a:cs typeface="Comic Sans MS"/>
                        </a:rPr>
                        <a:t>, </a:t>
                      </a:r>
                      <a:r>
                        <a:rPr lang="es-ES_tradnl" sz="1000" dirty="0" err="1" smtClean="0">
                          <a:latin typeface="Comic Sans MS"/>
                          <a:cs typeface="Comic Sans MS"/>
                        </a:rPr>
                        <a:t>intensifiers</a:t>
                      </a:r>
                      <a:r>
                        <a:rPr lang="es-ES_tradnl" sz="1000" dirty="0" smtClean="0">
                          <a:latin typeface="Comic Sans MS"/>
                          <a:cs typeface="Comic Sans MS"/>
                        </a:rPr>
                        <a:t> and time </a:t>
                      </a:r>
                      <a:r>
                        <a:rPr lang="es-ES_tradnl" sz="1000" dirty="0" err="1" smtClean="0">
                          <a:latin typeface="Comic Sans MS"/>
                          <a:cs typeface="Comic Sans MS"/>
                        </a:rPr>
                        <a:t>expressions</a:t>
                      </a:r>
                      <a:r>
                        <a:rPr lang="es-ES_tradnl" sz="1000" dirty="0" smtClean="0">
                          <a:latin typeface="Comic Sans MS"/>
                          <a:cs typeface="Comic Sans MS"/>
                        </a:rPr>
                        <a:t> in </a:t>
                      </a:r>
                      <a:r>
                        <a:rPr lang="es-ES_tradnl" sz="1000" dirty="0" err="1" smtClean="0">
                          <a:latin typeface="Comic Sans MS"/>
                          <a:cs typeface="Comic Sans MS"/>
                        </a:rPr>
                        <a:t>written</a:t>
                      </a:r>
                      <a:r>
                        <a:rPr lang="es-ES_tradnl" sz="1000" dirty="0" smtClean="0">
                          <a:latin typeface="Comic Sans MS"/>
                          <a:cs typeface="Comic Sans MS"/>
                        </a:rPr>
                        <a:t> and </a:t>
                      </a:r>
                      <a:r>
                        <a:rPr lang="es-ES_tradnl" sz="1000" dirty="0" err="1" smtClean="0">
                          <a:latin typeface="Comic Sans MS"/>
                          <a:cs typeface="Comic Sans MS"/>
                        </a:rPr>
                        <a:t>spoken</a:t>
                      </a:r>
                      <a:r>
                        <a:rPr lang="es-ES_tradnl" sz="1000" dirty="0" smtClean="0">
                          <a:latin typeface="Comic Sans MS"/>
                          <a:cs typeface="Comic Sans MS"/>
                        </a:rPr>
                        <a:t> </a:t>
                      </a:r>
                      <a:r>
                        <a:rPr lang="es-ES_tradnl" sz="1000" dirty="0" err="1" smtClean="0">
                          <a:latin typeface="Comic Sans MS"/>
                          <a:cs typeface="Comic Sans MS"/>
                        </a:rPr>
                        <a:t>text</a:t>
                      </a:r>
                      <a:r>
                        <a:rPr lang="es-ES_tradnl" sz="1000" dirty="0" smtClean="0">
                          <a:latin typeface="Comic Sans MS"/>
                          <a:cs typeface="Comic Sans MS"/>
                        </a:rPr>
                        <a:t>. </a:t>
                      </a:r>
                      <a:r>
                        <a:rPr lang="es-ES_tradnl" sz="1000" dirty="0" err="1" smtClean="0">
                          <a:latin typeface="Comic Sans MS"/>
                          <a:cs typeface="Comic Sans MS"/>
                        </a:rPr>
                        <a:t>Students</a:t>
                      </a:r>
                      <a:r>
                        <a:rPr lang="es-ES_tradnl" sz="1000" dirty="0" smtClean="0">
                          <a:latin typeface="Comic Sans MS"/>
                          <a:cs typeface="Comic Sans MS"/>
                        </a:rPr>
                        <a:t> can </a:t>
                      </a:r>
                      <a:r>
                        <a:rPr lang="es-ES_tradnl" sz="1000" dirty="0" err="1" smtClean="0">
                          <a:latin typeface="Comic Sans MS"/>
                          <a:cs typeface="Comic Sans MS"/>
                        </a:rPr>
                        <a:t>begin</a:t>
                      </a:r>
                      <a:r>
                        <a:rPr lang="es-ES_tradnl" sz="1000" dirty="0" smtClean="0">
                          <a:latin typeface="Comic Sans MS"/>
                          <a:cs typeface="Comic Sans MS"/>
                        </a:rPr>
                        <a:t> </a:t>
                      </a:r>
                      <a:r>
                        <a:rPr lang="es-ES_tradnl" sz="1000" dirty="0" err="1" smtClean="0">
                          <a:latin typeface="Comic Sans MS"/>
                          <a:cs typeface="Comic Sans MS"/>
                        </a:rPr>
                        <a:t>to</a:t>
                      </a:r>
                      <a:r>
                        <a:rPr lang="es-ES_tradnl" sz="1000" dirty="0" smtClean="0">
                          <a:latin typeface="Comic Sans MS"/>
                          <a:cs typeface="Comic Sans MS"/>
                        </a:rPr>
                        <a:t> </a:t>
                      </a:r>
                      <a:r>
                        <a:rPr lang="es-ES_tradnl" sz="1000" dirty="0" err="1" smtClean="0">
                          <a:latin typeface="Comic Sans MS"/>
                          <a:cs typeface="Comic Sans MS"/>
                        </a:rPr>
                        <a:t>form</a:t>
                      </a:r>
                      <a:r>
                        <a:rPr lang="es-ES_tradnl" sz="1000" dirty="0" smtClean="0">
                          <a:latin typeface="Comic Sans MS"/>
                          <a:cs typeface="Comic Sans MS"/>
                        </a:rPr>
                        <a:t> </a:t>
                      </a:r>
                      <a:r>
                        <a:rPr lang="es-ES_tradnl" sz="1000" dirty="0" err="1" smtClean="0">
                          <a:latin typeface="Comic Sans MS"/>
                          <a:cs typeface="Comic Sans MS"/>
                        </a:rPr>
                        <a:t>questions</a:t>
                      </a:r>
                      <a:r>
                        <a:rPr lang="es-ES_tradnl" sz="1000" dirty="0" smtClean="0">
                          <a:latin typeface="Comic Sans MS"/>
                          <a:cs typeface="Comic Sans MS"/>
                        </a:rPr>
                        <a:t> </a:t>
                      </a:r>
                      <a:r>
                        <a:rPr lang="es-ES_tradnl" sz="1000" dirty="0" err="1" smtClean="0">
                          <a:latin typeface="Comic Sans MS"/>
                          <a:cs typeface="Comic Sans MS"/>
                        </a:rPr>
                        <a:t>to</a:t>
                      </a:r>
                      <a:r>
                        <a:rPr lang="es-ES_tradnl" sz="1000" dirty="0" smtClean="0">
                          <a:latin typeface="Comic Sans MS"/>
                          <a:cs typeface="Comic Sans MS"/>
                        </a:rPr>
                        <a:t> </a:t>
                      </a:r>
                      <a:r>
                        <a:rPr lang="es-ES_tradnl" sz="1000" dirty="0" err="1" smtClean="0">
                          <a:latin typeface="Comic Sans MS"/>
                          <a:cs typeface="Comic Sans MS"/>
                        </a:rPr>
                        <a:t>somebody</a:t>
                      </a:r>
                      <a:r>
                        <a:rPr lang="es-ES_tradnl" sz="1000" dirty="0" smtClean="0">
                          <a:latin typeface="Comic Sans MS"/>
                          <a:cs typeface="Comic Sans MS"/>
                        </a:rPr>
                        <a:t> </a:t>
                      </a:r>
                      <a:r>
                        <a:rPr lang="es-ES_tradnl" sz="1000" dirty="0" err="1" smtClean="0">
                          <a:latin typeface="Comic Sans MS"/>
                          <a:cs typeface="Comic Sans MS"/>
                        </a:rPr>
                        <a:t>else</a:t>
                      </a:r>
                      <a:r>
                        <a:rPr lang="es-ES_tradnl" sz="1000" dirty="0" smtClean="0">
                          <a:latin typeface="Comic Sans MS"/>
                          <a:cs typeface="Comic Sans MS"/>
                        </a:rPr>
                        <a:t> </a:t>
                      </a:r>
                      <a:r>
                        <a:rPr lang="es-ES_tradnl" sz="1000" dirty="0" err="1" smtClean="0">
                          <a:latin typeface="Comic Sans MS"/>
                          <a:cs typeface="Comic Sans MS"/>
                        </a:rPr>
                        <a:t>on</a:t>
                      </a:r>
                      <a:r>
                        <a:rPr lang="es-ES_tradnl" sz="1000" dirty="0" smtClean="0">
                          <a:latin typeface="Comic Sans MS"/>
                          <a:cs typeface="Comic Sans MS"/>
                        </a:rPr>
                        <a:t> </a:t>
                      </a:r>
                      <a:r>
                        <a:rPr lang="es-ES_tradnl" sz="1000" dirty="0" err="1" smtClean="0">
                          <a:latin typeface="Comic Sans MS"/>
                          <a:cs typeface="Comic Sans MS"/>
                        </a:rPr>
                        <a:t>the</a:t>
                      </a:r>
                      <a:r>
                        <a:rPr lang="es-ES_tradnl" sz="1000" dirty="0" smtClean="0">
                          <a:latin typeface="Comic Sans MS"/>
                          <a:cs typeface="Comic Sans MS"/>
                        </a:rPr>
                        <a:t> </a:t>
                      </a:r>
                      <a:r>
                        <a:rPr lang="es-ES_tradnl" sz="1000" dirty="0" err="1" smtClean="0">
                          <a:latin typeface="Comic Sans MS"/>
                          <a:cs typeface="Comic Sans MS"/>
                        </a:rPr>
                        <a:t>topic</a:t>
                      </a:r>
                      <a:r>
                        <a:rPr lang="es-ES_tradnl" sz="1000" dirty="0" smtClean="0">
                          <a:latin typeface="Comic Sans MS"/>
                          <a:cs typeface="Comic Sans MS"/>
                        </a:rPr>
                        <a:t> </a:t>
                      </a:r>
                      <a:r>
                        <a:rPr lang="es-ES_tradnl" sz="1000" dirty="0" err="1" smtClean="0">
                          <a:latin typeface="Comic Sans MS"/>
                          <a:cs typeface="Comic Sans MS"/>
                        </a:rPr>
                        <a:t>being</a:t>
                      </a:r>
                      <a:r>
                        <a:rPr lang="es-ES_tradnl" sz="1000" dirty="0" smtClean="0">
                          <a:latin typeface="Comic Sans MS"/>
                          <a:cs typeface="Comic Sans MS"/>
                        </a:rPr>
                        <a:t> </a:t>
                      </a:r>
                      <a:r>
                        <a:rPr lang="es-ES_tradnl" sz="1000" dirty="0" err="1" smtClean="0">
                          <a:latin typeface="Comic Sans MS"/>
                          <a:cs typeface="Comic Sans MS"/>
                        </a:rPr>
                        <a:t>studied</a:t>
                      </a:r>
                      <a:r>
                        <a:rPr lang="es-ES_tradnl" sz="1000" dirty="0" smtClean="0">
                          <a:latin typeface="Comic Sans MS"/>
                          <a:cs typeface="Comic Sans MS"/>
                        </a:rPr>
                        <a:t>. </a:t>
                      </a:r>
                      <a:r>
                        <a:rPr lang="es-ES_tradnl" sz="1000" dirty="0" err="1" smtClean="0">
                          <a:latin typeface="Comic Sans MS"/>
                          <a:cs typeface="Comic Sans MS"/>
                        </a:rPr>
                        <a:t>Students</a:t>
                      </a:r>
                      <a:r>
                        <a:rPr lang="es-ES_tradnl" sz="1000" dirty="0" smtClean="0">
                          <a:latin typeface="Comic Sans MS"/>
                          <a:cs typeface="Comic Sans MS"/>
                        </a:rPr>
                        <a:t> are </a:t>
                      </a:r>
                      <a:r>
                        <a:rPr lang="es-ES_tradnl" sz="1000" dirty="0" err="1" smtClean="0">
                          <a:latin typeface="Comic Sans MS"/>
                          <a:cs typeface="Comic Sans MS"/>
                        </a:rPr>
                        <a:t>able</a:t>
                      </a:r>
                      <a:r>
                        <a:rPr lang="es-ES_tradnl" sz="1000" dirty="0" smtClean="0">
                          <a:latin typeface="Comic Sans MS"/>
                          <a:cs typeface="Comic Sans MS"/>
                        </a:rPr>
                        <a:t> </a:t>
                      </a:r>
                      <a:r>
                        <a:rPr lang="es-ES_tradnl" sz="1000" dirty="0" err="1" smtClean="0">
                          <a:latin typeface="Comic Sans MS"/>
                          <a:cs typeface="Comic Sans MS"/>
                        </a:rPr>
                        <a:t>to</a:t>
                      </a:r>
                      <a:r>
                        <a:rPr lang="es-ES_tradnl" sz="1000" dirty="0" smtClean="0">
                          <a:latin typeface="Comic Sans MS"/>
                          <a:cs typeface="Comic Sans MS"/>
                        </a:rPr>
                        <a:t> use </a:t>
                      </a:r>
                      <a:r>
                        <a:rPr lang="es-ES_tradnl" sz="1000" dirty="0" err="1" smtClean="0">
                          <a:latin typeface="Comic Sans MS"/>
                          <a:cs typeface="Comic Sans MS"/>
                        </a:rPr>
                        <a:t>an</a:t>
                      </a:r>
                      <a:r>
                        <a:rPr lang="es-ES_tradnl" sz="1000" dirty="0" smtClean="0">
                          <a:latin typeface="Comic Sans MS"/>
                          <a:cs typeface="Comic Sans MS"/>
                        </a:rPr>
                        <a:t> </a:t>
                      </a:r>
                      <a:r>
                        <a:rPr lang="es-ES_tradnl" sz="1000" dirty="0" err="1" smtClean="0">
                          <a:latin typeface="Comic Sans MS"/>
                          <a:cs typeface="Comic Sans MS"/>
                        </a:rPr>
                        <a:t>idiom</a:t>
                      </a:r>
                      <a:r>
                        <a:rPr lang="es-ES_tradnl" sz="1000" dirty="0" smtClean="0">
                          <a:latin typeface="Comic Sans MS"/>
                          <a:cs typeface="Comic Sans MS"/>
                        </a:rPr>
                        <a:t> </a:t>
                      </a:r>
                      <a:r>
                        <a:rPr lang="es-ES_tradnl" sz="1000" dirty="0" err="1" smtClean="0">
                          <a:latin typeface="Comic Sans MS"/>
                          <a:cs typeface="Comic Sans MS"/>
                        </a:rPr>
                        <a:t>or</a:t>
                      </a:r>
                      <a:r>
                        <a:rPr lang="es-ES_tradnl" sz="1000" dirty="0" smtClean="0">
                          <a:latin typeface="Comic Sans MS"/>
                          <a:cs typeface="Comic Sans MS"/>
                        </a:rPr>
                        <a:t> ‘grade 9’ </a:t>
                      </a:r>
                      <a:r>
                        <a:rPr lang="es-ES_tradnl" sz="1000" dirty="0" err="1" smtClean="0">
                          <a:latin typeface="Comic Sans MS"/>
                          <a:cs typeface="Comic Sans MS"/>
                        </a:rPr>
                        <a:t>language</a:t>
                      </a:r>
                      <a:r>
                        <a:rPr lang="es-ES_tradnl" sz="1000" dirty="0" smtClean="0">
                          <a:latin typeface="Comic Sans MS"/>
                          <a:cs typeface="Comic Sans MS"/>
                        </a:rPr>
                        <a:t>.</a:t>
                      </a:r>
                    </a:p>
                    <a:p>
                      <a:endParaRPr lang="es-ES_tradnl" sz="1000" dirty="0" smtClean="0">
                        <a:latin typeface="Comic Sans MS"/>
                        <a:cs typeface="Comic Sans M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000" i="0" kern="1200" dirty="0" smtClean="0">
                          <a:solidFill>
                            <a:schemeClr val="dk1"/>
                          </a:solidFill>
                          <a:effectLst/>
                          <a:latin typeface="Comic Sans MS"/>
                          <a:ea typeface="+mn-ea"/>
                          <a:cs typeface="Comic Sans MS"/>
                        </a:rPr>
                        <a:t>Are able to understand longer texts and extract meaning and identify the main points. Are able to understand when a text is written in the present, simple future, immediate future, conditional and past tense and who is writing the text and what is the purpose of the text. Are able to infer the meaning of some longer unseen phrases and can read these out loud with fluency and decode the sounds that certain words make.</a:t>
                      </a:r>
                      <a:endParaRPr lang="en-GB" sz="1000" i="1" kern="1200" dirty="0" smtClean="0">
                        <a:solidFill>
                          <a:schemeClr val="dk1"/>
                        </a:solidFill>
                        <a:effectLst/>
                        <a:latin typeface="Comic Sans MS"/>
                        <a:ea typeface="+mn-ea"/>
                        <a:cs typeface="Comic Sans MS"/>
                      </a:endParaRPr>
                    </a:p>
                    <a:p>
                      <a:endParaRPr lang="es-ES_tradnl" sz="1000" dirty="0">
                        <a:latin typeface="Comic Sans MS"/>
                        <a:cs typeface="Comic Sans M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s-ES_tradnl" sz="1000" dirty="0" err="1" smtClean="0">
                          <a:latin typeface="Comic Sans MS"/>
                          <a:cs typeface="Comic Sans MS"/>
                        </a:rPr>
                        <a:t>Students</a:t>
                      </a:r>
                      <a:r>
                        <a:rPr lang="es-ES_tradnl" sz="1000" baseline="0" dirty="0" smtClean="0">
                          <a:latin typeface="Comic Sans MS"/>
                          <a:cs typeface="Comic Sans MS"/>
                        </a:rPr>
                        <a:t> </a:t>
                      </a:r>
                      <a:r>
                        <a:rPr lang="es-ES_tradnl" sz="1000" baseline="0" dirty="0" err="1" smtClean="0">
                          <a:latin typeface="Comic Sans MS"/>
                          <a:cs typeface="Comic Sans MS"/>
                        </a:rPr>
                        <a:t>discuss</a:t>
                      </a:r>
                      <a:r>
                        <a:rPr lang="es-ES_tradnl" sz="1000" baseline="0" dirty="0" smtClean="0">
                          <a:latin typeface="Comic Sans MS"/>
                          <a:cs typeface="Comic Sans MS"/>
                        </a:rPr>
                        <a:t> </a:t>
                      </a:r>
                      <a:r>
                        <a:rPr lang="es-ES_tradnl" sz="1000" baseline="0" dirty="0" err="1" smtClean="0">
                          <a:latin typeface="Comic Sans MS"/>
                          <a:cs typeface="Comic Sans MS"/>
                        </a:rPr>
                        <a:t>explicily</a:t>
                      </a:r>
                      <a:r>
                        <a:rPr lang="es-ES_tradnl" sz="1000" baseline="0" dirty="0" smtClean="0">
                          <a:latin typeface="Comic Sans MS"/>
                          <a:cs typeface="Comic Sans MS"/>
                        </a:rPr>
                        <a:t> </a:t>
                      </a:r>
                      <a:r>
                        <a:rPr lang="es-ES_tradnl" sz="1000" baseline="0" dirty="0" err="1" smtClean="0">
                          <a:latin typeface="Comic Sans MS"/>
                          <a:cs typeface="Comic Sans MS"/>
                        </a:rPr>
                        <a:t>future</a:t>
                      </a:r>
                      <a:r>
                        <a:rPr lang="es-ES_tradnl" sz="1000" baseline="0" dirty="0" smtClean="0">
                          <a:latin typeface="Comic Sans MS"/>
                          <a:cs typeface="Comic Sans MS"/>
                        </a:rPr>
                        <a:t> </a:t>
                      </a:r>
                      <a:r>
                        <a:rPr lang="es-ES_tradnl" sz="1000" baseline="0" dirty="0" err="1" smtClean="0">
                          <a:latin typeface="Comic Sans MS"/>
                          <a:cs typeface="Comic Sans MS"/>
                        </a:rPr>
                        <a:t>career</a:t>
                      </a:r>
                      <a:r>
                        <a:rPr lang="es-ES_tradnl" sz="1000" baseline="0" dirty="0" smtClean="0">
                          <a:latin typeface="Comic Sans MS"/>
                          <a:cs typeface="Comic Sans MS"/>
                        </a:rPr>
                        <a:t>, </a:t>
                      </a:r>
                      <a:r>
                        <a:rPr lang="es-ES_tradnl" sz="1000" baseline="0" dirty="0" err="1" smtClean="0">
                          <a:latin typeface="Comic Sans MS"/>
                          <a:cs typeface="Comic Sans MS"/>
                        </a:rPr>
                        <a:t>aspirations</a:t>
                      </a:r>
                      <a:r>
                        <a:rPr lang="es-ES_tradnl" sz="1000" baseline="0" dirty="0" smtClean="0">
                          <a:latin typeface="Comic Sans MS"/>
                          <a:cs typeface="Comic Sans MS"/>
                        </a:rPr>
                        <a:t> and </a:t>
                      </a:r>
                      <a:r>
                        <a:rPr lang="es-ES_tradnl" sz="1000" baseline="0" dirty="0" err="1" smtClean="0">
                          <a:latin typeface="Comic Sans MS"/>
                          <a:cs typeface="Comic Sans MS"/>
                        </a:rPr>
                        <a:t>study</a:t>
                      </a:r>
                      <a:r>
                        <a:rPr lang="es-ES_tradnl" sz="1000" baseline="0" dirty="0" smtClean="0">
                          <a:latin typeface="Comic Sans MS"/>
                          <a:cs typeface="Comic Sans MS"/>
                        </a:rPr>
                        <a:t> </a:t>
                      </a:r>
                      <a:r>
                        <a:rPr lang="es-ES_tradnl" sz="1000" baseline="0" dirty="0" err="1" smtClean="0">
                          <a:latin typeface="Comic Sans MS"/>
                          <a:cs typeface="Comic Sans MS"/>
                        </a:rPr>
                        <a:t>within</a:t>
                      </a:r>
                      <a:r>
                        <a:rPr lang="es-ES_tradnl" sz="1000" baseline="0" dirty="0" smtClean="0">
                          <a:latin typeface="Comic Sans MS"/>
                          <a:cs typeface="Comic Sans MS"/>
                        </a:rPr>
                        <a:t> </a:t>
                      </a:r>
                      <a:r>
                        <a:rPr lang="es-ES_tradnl" sz="1000" baseline="0" dirty="0" err="1" smtClean="0">
                          <a:latin typeface="Comic Sans MS"/>
                          <a:cs typeface="Comic Sans MS"/>
                        </a:rPr>
                        <a:t>the</a:t>
                      </a:r>
                      <a:r>
                        <a:rPr lang="es-ES_tradnl" sz="1000" baseline="0" dirty="0" smtClean="0">
                          <a:latin typeface="Comic Sans MS"/>
                          <a:cs typeface="Comic Sans MS"/>
                        </a:rPr>
                        <a:t> </a:t>
                      </a:r>
                      <a:r>
                        <a:rPr lang="es-ES_tradnl" sz="1000" baseline="0" dirty="0" err="1" smtClean="0">
                          <a:latin typeface="Comic Sans MS"/>
                          <a:cs typeface="Comic Sans MS"/>
                        </a:rPr>
                        <a:t>first</a:t>
                      </a:r>
                      <a:r>
                        <a:rPr lang="es-ES_tradnl" sz="1000" baseline="0" dirty="0" smtClean="0">
                          <a:latin typeface="Comic Sans MS"/>
                          <a:cs typeface="Comic Sans MS"/>
                        </a:rPr>
                        <a:t> </a:t>
                      </a:r>
                      <a:r>
                        <a:rPr lang="es-ES_tradnl" sz="1000" baseline="0" dirty="0" err="1" smtClean="0">
                          <a:latin typeface="Comic Sans MS"/>
                          <a:cs typeface="Comic Sans MS"/>
                        </a:rPr>
                        <a:t>unit</a:t>
                      </a:r>
                      <a:r>
                        <a:rPr lang="es-ES_tradnl" sz="1000" baseline="0" dirty="0" smtClean="0">
                          <a:latin typeface="Comic Sans MS"/>
                          <a:cs typeface="Comic Sans MS"/>
                        </a:rPr>
                        <a:t> of </a:t>
                      </a:r>
                      <a:r>
                        <a:rPr lang="es-ES_tradnl" sz="1000" baseline="0" dirty="0" err="1" smtClean="0">
                          <a:latin typeface="Comic Sans MS"/>
                          <a:cs typeface="Comic Sans MS"/>
                        </a:rPr>
                        <a:t>work</a:t>
                      </a:r>
                      <a:r>
                        <a:rPr lang="es-ES_tradnl" sz="1000" baseline="0" dirty="0" smtClean="0">
                          <a:latin typeface="Comic Sans MS"/>
                          <a:cs typeface="Comic Sans MS"/>
                        </a:rPr>
                        <a:t>. </a:t>
                      </a:r>
                      <a:r>
                        <a:rPr lang="es-ES_tradnl" sz="1000" baseline="0" dirty="0" err="1" smtClean="0">
                          <a:latin typeface="Comic Sans MS"/>
                          <a:cs typeface="Comic Sans MS"/>
                        </a:rPr>
                        <a:t>Students</a:t>
                      </a:r>
                      <a:r>
                        <a:rPr lang="es-ES_tradnl" sz="1000" baseline="0" dirty="0" smtClean="0">
                          <a:latin typeface="Comic Sans MS"/>
                          <a:cs typeface="Comic Sans MS"/>
                        </a:rPr>
                        <a:t> </a:t>
                      </a:r>
                      <a:r>
                        <a:rPr lang="es-ES_tradnl" sz="1000" baseline="0" dirty="0" err="1" smtClean="0">
                          <a:latin typeface="Comic Sans MS"/>
                          <a:cs typeface="Comic Sans MS"/>
                        </a:rPr>
                        <a:t>beging</a:t>
                      </a:r>
                      <a:r>
                        <a:rPr lang="es-ES_tradnl" sz="1000" baseline="0" dirty="0" smtClean="0">
                          <a:latin typeface="Comic Sans MS"/>
                          <a:cs typeface="Comic Sans MS"/>
                        </a:rPr>
                        <a:t> </a:t>
                      </a:r>
                      <a:r>
                        <a:rPr lang="es-ES_tradnl" sz="1000" baseline="0" dirty="0" err="1" smtClean="0">
                          <a:latin typeface="Comic Sans MS"/>
                          <a:cs typeface="Comic Sans MS"/>
                        </a:rPr>
                        <a:t>to</a:t>
                      </a:r>
                      <a:r>
                        <a:rPr lang="es-ES_tradnl" sz="1000" baseline="0" dirty="0" smtClean="0">
                          <a:latin typeface="Comic Sans MS"/>
                          <a:cs typeface="Comic Sans MS"/>
                        </a:rPr>
                        <a:t> </a:t>
                      </a:r>
                      <a:r>
                        <a:rPr lang="es-ES_tradnl" sz="1000" baseline="0" dirty="0" err="1" smtClean="0">
                          <a:latin typeface="Comic Sans MS"/>
                          <a:cs typeface="Comic Sans MS"/>
                        </a:rPr>
                        <a:t>appreciate</a:t>
                      </a:r>
                      <a:r>
                        <a:rPr lang="es-ES_tradnl" sz="1000" baseline="0" dirty="0" smtClean="0">
                          <a:latin typeface="Comic Sans MS"/>
                          <a:cs typeface="Comic Sans MS"/>
                        </a:rPr>
                        <a:t> </a:t>
                      </a:r>
                      <a:r>
                        <a:rPr lang="es-ES_tradnl" sz="1000" baseline="0" dirty="0" err="1" smtClean="0">
                          <a:latin typeface="Comic Sans MS"/>
                          <a:cs typeface="Comic Sans MS"/>
                        </a:rPr>
                        <a:t>making</a:t>
                      </a:r>
                      <a:r>
                        <a:rPr lang="es-ES_tradnl" sz="1000" baseline="0" dirty="0" smtClean="0">
                          <a:latin typeface="Comic Sans MS"/>
                          <a:cs typeface="Comic Sans MS"/>
                        </a:rPr>
                        <a:t> </a:t>
                      </a:r>
                      <a:r>
                        <a:rPr lang="es-ES_tradnl" sz="1000" baseline="0" dirty="0" err="1" smtClean="0">
                          <a:latin typeface="Comic Sans MS"/>
                          <a:cs typeface="Comic Sans MS"/>
                        </a:rPr>
                        <a:t>good</a:t>
                      </a:r>
                      <a:r>
                        <a:rPr lang="es-ES_tradnl" sz="1000" baseline="0" dirty="0" smtClean="0">
                          <a:latin typeface="Comic Sans MS"/>
                          <a:cs typeface="Comic Sans MS"/>
                        </a:rPr>
                        <a:t> </a:t>
                      </a:r>
                      <a:r>
                        <a:rPr lang="es-ES_tradnl" sz="1000" baseline="0" dirty="0" err="1" smtClean="0">
                          <a:latin typeface="Comic Sans MS"/>
                          <a:cs typeface="Comic Sans MS"/>
                        </a:rPr>
                        <a:t>choices</a:t>
                      </a:r>
                      <a:r>
                        <a:rPr lang="es-ES_tradnl" sz="1000" baseline="0" dirty="0" smtClean="0">
                          <a:latin typeface="Comic Sans MS"/>
                          <a:cs typeface="Comic Sans MS"/>
                        </a:rPr>
                        <a:t> </a:t>
                      </a:r>
                      <a:r>
                        <a:rPr lang="es-ES_tradnl" sz="1000" baseline="0" dirty="0" err="1" smtClean="0">
                          <a:latin typeface="Comic Sans MS"/>
                          <a:cs typeface="Comic Sans MS"/>
                        </a:rPr>
                        <a:t>surrounding</a:t>
                      </a:r>
                      <a:r>
                        <a:rPr lang="es-ES_tradnl" sz="1000" baseline="0" dirty="0" smtClean="0">
                          <a:latin typeface="Comic Sans MS"/>
                          <a:cs typeface="Comic Sans MS"/>
                        </a:rPr>
                        <a:t> </a:t>
                      </a:r>
                      <a:r>
                        <a:rPr lang="es-ES_tradnl" sz="1000" baseline="0" dirty="0" err="1" smtClean="0">
                          <a:latin typeface="Comic Sans MS"/>
                          <a:cs typeface="Comic Sans MS"/>
                        </a:rPr>
                        <a:t>future</a:t>
                      </a:r>
                      <a:r>
                        <a:rPr lang="es-ES_tradnl" sz="1000" baseline="0" dirty="0" smtClean="0">
                          <a:latin typeface="Comic Sans MS"/>
                          <a:cs typeface="Comic Sans MS"/>
                        </a:rPr>
                        <a:t> </a:t>
                      </a:r>
                      <a:r>
                        <a:rPr lang="es-ES_tradnl" sz="1000" baseline="0" dirty="0" err="1" smtClean="0">
                          <a:latin typeface="Comic Sans MS"/>
                          <a:cs typeface="Comic Sans MS"/>
                        </a:rPr>
                        <a:t>study</a:t>
                      </a:r>
                      <a:r>
                        <a:rPr lang="es-ES_tradnl" sz="1000" baseline="0" dirty="0" smtClean="0">
                          <a:latin typeface="Comic Sans MS"/>
                          <a:cs typeface="Comic Sans MS"/>
                        </a:rPr>
                        <a:t> and </a:t>
                      </a:r>
                      <a:r>
                        <a:rPr lang="es-ES_tradnl" sz="1000" baseline="0" dirty="0" err="1" smtClean="0">
                          <a:latin typeface="Comic Sans MS"/>
                          <a:cs typeface="Comic Sans MS"/>
                        </a:rPr>
                        <a:t>how</a:t>
                      </a:r>
                      <a:r>
                        <a:rPr lang="es-ES_tradnl" sz="1000" baseline="0" dirty="0" smtClean="0">
                          <a:latin typeface="Comic Sans MS"/>
                          <a:cs typeface="Comic Sans MS"/>
                        </a:rPr>
                        <a:t> </a:t>
                      </a:r>
                      <a:r>
                        <a:rPr lang="es-ES_tradnl" sz="1000" baseline="0" dirty="0" err="1" smtClean="0">
                          <a:latin typeface="Comic Sans MS"/>
                          <a:cs typeface="Comic Sans MS"/>
                        </a:rPr>
                        <a:t>they</a:t>
                      </a:r>
                      <a:r>
                        <a:rPr lang="es-ES_tradnl" sz="1000" baseline="0" dirty="0" smtClean="0">
                          <a:latin typeface="Comic Sans MS"/>
                          <a:cs typeface="Comic Sans MS"/>
                        </a:rPr>
                        <a:t> </a:t>
                      </a:r>
                      <a:r>
                        <a:rPr lang="es-ES_tradnl" sz="1000" baseline="0" dirty="0" err="1" smtClean="0">
                          <a:latin typeface="Comic Sans MS"/>
                          <a:cs typeface="Comic Sans MS"/>
                        </a:rPr>
                        <a:t>want</a:t>
                      </a:r>
                      <a:r>
                        <a:rPr lang="es-ES_tradnl" sz="1000" baseline="0" dirty="0" smtClean="0">
                          <a:latin typeface="Comic Sans MS"/>
                          <a:cs typeface="Comic Sans MS"/>
                        </a:rPr>
                        <a:t> </a:t>
                      </a:r>
                      <a:r>
                        <a:rPr lang="es-ES_tradnl" sz="1000" baseline="0" dirty="0" err="1" smtClean="0">
                          <a:latin typeface="Comic Sans MS"/>
                          <a:cs typeface="Comic Sans MS"/>
                        </a:rPr>
                        <a:t>to</a:t>
                      </a:r>
                      <a:r>
                        <a:rPr lang="es-ES_tradnl" sz="1000" baseline="0" dirty="0" smtClean="0">
                          <a:latin typeface="Comic Sans MS"/>
                          <a:cs typeface="Comic Sans MS"/>
                        </a:rPr>
                        <a:t> </a:t>
                      </a:r>
                      <a:r>
                        <a:rPr lang="es-ES_tradnl" sz="1000" baseline="0" dirty="0" err="1" smtClean="0">
                          <a:latin typeface="Comic Sans MS"/>
                          <a:cs typeface="Comic Sans MS"/>
                        </a:rPr>
                        <a:t>succeed</a:t>
                      </a:r>
                      <a:r>
                        <a:rPr lang="es-ES_tradnl" sz="1000" baseline="0" dirty="0" smtClean="0">
                          <a:latin typeface="Comic Sans MS"/>
                          <a:cs typeface="Comic Sans MS"/>
                        </a:rPr>
                        <a:t> in </a:t>
                      </a:r>
                      <a:r>
                        <a:rPr lang="es-ES_tradnl" sz="1000" baseline="0" dirty="0" err="1" smtClean="0">
                          <a:latin typeface="Comic Sans MS"/>
                          <a:cs typeface="Comic Sans MS"/>
                        </a:rPr>
                        <a:t>the</a:t>
                      </a:r>
                      <a:r>
                        <a:rPr lang="es-ES_tradnl" sz="1000" baseline="0" dirty="0" smtClean="0">
                          <a:latin typeface="Comic Sans MS"/>
                          <a:cs typeface="Comic Sans MS"/>
                        </a:rPr>
                        <a:t> </a:t>
                      </a:r>
                      <a:r>
                        <a:rPr lang="es-ES_tradnl" sz="1000" baseline="0" dirty="0" err="1" smtClean="0">
                          <a:latin typeface="Comic Sans MS"/>
                          <a:cs typeface="Comic Sans MS"/>
                        </a:rPr>
                        <a:t>future</a:t>
                      </a:r>
                      <a:r>
                        <a:rPr lang="es-ES_tradnl" sz="1000" baseline="0" dirty="0" smtClean="0">
                          <a:latin typeface="Comic Sans MS"/>
                          <a:cs typeface="Comic Sans MS"/>
                        </a:rPr>
                        <a:t> </a:t>
                      </a:r>
                      <a:r>
                        <a:rPr lang="es-ES_tradnl" sz="1000" baseline="0" dirty="0" err="1" smtClean="0">
                          <a:latin typeface="Comic Sans MS"/>
                          <a:cs typeface="Comic Sans MS"/>
                        </a:rPr>
                        <a:t>caeer</a:t>
                      </a:r>
                      <a:r>
                        <a:rPr lang="es-ES_tradnl" sz="1000" baseline="0" dirty="0" smtClean="0">
                          <a:latin typeface="Comic Sans MS"/>
                          <a:cs typeface="Comic Sans MS"/>
                        </a:rPr>
                        <a:t> </a:t>
                      </a:r>
                      <a:r>
                        <a:rPr lang="es-ES_tradnl" sz="1000" baseline="0" dirty="0" err="1" smtClean="0">
                          <a:latin typeface="Comic Sans MS"/>
                          <a:cs typeface="Comic Sans MS"/>
                        </a:rPr>
                        <a:t>they</a:t>
                      </a:r>
                      <a:r>
                        <a:rPr lang="es-ES_tradnl" sz="1000" baseline="0" dirty="0" smtClean="0">
                          <a:latin typeface="Comic Sans MS"/>
                          <a:cs typeface="Comic Sans MS"/>
                        </a:rPr>
                        <a:t> </a:t>
                      </a:r>
                      <a:r>
                        <a:rPr lang="es-ES_tradnl" sz="1000" baseline="0" dirty="0" err="1" smtClean="0">
                          <a:latin typeface="Comic Sans MS"/>
                          <a:cs typeface="Comic Sans MS"/>
                        </a:rPr>
                        <a:t>wish</a:t>
                      </a:r>
                      <a:r>
                        <a:rPr lang="es-ES_tradnl" sz="1000" baseline="0" dirty="0" smtClean="0">
                          <a:latin typeface="Comic Sans MS"/>
                          <a:cs typeface="Comic Sans MS"/>
                        </a:rPr>
                        <a:t> </a:t>
                      </a:r>
                      <a:r>
                        <a:rPr lang="es-ES_tradnl" sz="1000" baseline="0" dirty="0" err="1" smtClean="0">
                          <a:latin typeface="Comic Sans MS"/>
                          <a:cs typeface="Comic Sans MS"/>
                        </a:rPr>
                        <a:t>to</a:t>
                      </a:r>
                      <a:r>
                        <a:rPr lang="es-ES_tradnl" sz="1000" baseline="0" dirty="0" smtClean="0">
                          <a:latin typeface="Comic Sans MS"/>
                          <a:cs typeface="Comic Sans MS"/>
                        </a:rPr>
                        <a:t> aspire. </a:t>
                      </a:r>
                      <a:endParaRPr lang="es-ES_tradnl" sz="1000" dirty="0">
                        <a:latin typeface="Comic Sans MS"/>
                        <a:cs typeface="Comic Sans M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11550656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xmlns="" id="{24ED0489-B8A5-1940-9BA9-8475238D7331}"/>
              </a:ext>
            </a:extLst>
          </p:cNvPr>
          <p:cNvGraphicFramePr>
            <a:graphicFrameLocks noGrp="1" noChangeAspect="1"/>
          </p:cNvGraphicFramePr>
          <p:nvPr>
            <p:extLst>
              <p:ext uri="{D42A27DB-BD31-4B8C-83A1-F6EECF244321}">
                <p14:modId xmlns:p14="http://schemas.microsoft.com/office/powerpoint/2010/main" val="3370368855"/>
              </p:ext>
            </p:extLst>
          </p:nvPr>
        </p:nvGraphicFramePr>
        <p:xfrm>
          <a:off x="275475" y="169810"/>
          <a:ext cx="8593050" cy="6305020"/>
        </p:xfrm>
        <a:graphic>
          <a:graphicData uri="http://schemas.openxmlformats.org/drawingml/2006/table">
            <a:tbl>
              <a:tblPr firstRow="1" firstCol="1" bandRow="1">
                <a:tableStyleId>{5C22544A-7EE6-4342-B048-85BDC9FD1C3A}</a:tableStyleId>
              </a:tblPr>
              <a:tblGrid>
                <a:gridCol w="320040">
                  <a:extLst>
                    <a:ext uri="{9D8B030D-6E8A-4147-A177-3AD203B41FA5}">
                      <a16:colId xmlns:a16="http://schemas.microsoft.com/office/drawing/2014/main" xmlns="" val="2118699837"/>
                    </a:ext>
                  </a:extLst>
                </a:gridCol>
                <a:gridCol w="1554506">
                  <a:extLst>
                    <a:ext uri="{9D8B030D-6E8A-4147-A177-3AD203B41FA5}">
                      <a16:colId xmlns:a16="http://schemas.microsoft.com/office/drawing/2014/main" xmlns="" val="1375767732"/>
                    </a:ext>
                  </a:extLst>
                </a:gridCol>
                <a:gridCol w="1917905">
                  <a:extLst>
                    <a:ext uri="{9D8B030D-6E8A-4147-A177-3AD203B41FA5}">
                      <a16:colId xmlns:a16="http://schemas.microsoft.com/office/drawing/2014/main" xmlns="" val="20002"/>
                    </a:ext>
                  </a:extLst>
                </a:gridCol>
                <a:gridCol w="1371600">
                  <a:extLst>
                    <a:ext uri="{9D8B030D-6E8A-4147-A177-3AD203B41FA5}">
                      <a16:colId xmlns:a16="http://schemas.microsoft.com/office/drawing/2014/main" xmlns="" val="20003"/>
                    </a:ext>
                  </a:extLst>
                </a:gridCol>
                <a:gridCol w="1624253">
                  <a:extLst>
                    <a:ext uri="{9D8B030D-6E8A-4147-A177-3AD203B41FA5}">
                      <a16:colId xmlns:a16="http://schemas.microsoft.com/office/drawing/2014/main" xmlns="" val="1481332327"/>
                    </a:ext>
                  </a:extLst>
                </a:gridCol>
                <a:gridCol w="1804746">
                  <a:extLst>
                    <a:ext uri="{9D8B030D-6E8A-4147-A177-3AD203B41FA5}">
                      <a16:colId xmlns:a16="http://schemas.microsoft.com/office/drawing/2014/main" xmlns="" val="20005"/>
                    </a:ext>
                  </a:extLst>
                </a:gridCol>
              </a:tblGrid>
              <a:tr h="1059668">
                <a:tc rowSpan="2">
                  <a:txBody>
                    <a:bodyPr/>
                    <a:lstStyle/>
                    <a:p>
                      <a:pPr algn="ctr">
                        <a:spcAft>
                          <a:spcPts val="0"/>
                        </a:spcAft>
                      </a:pPr>
                      <a:r>
                        <a:rPr lang="en-GB" sz="1800" dirty="0">
                          <a:effectLst/>
                          <a:latin typeface="+mn-lt"/>
                        </a:rPr>
                        <a:t> </a:t>
                      </a:r>
                      <a:endParaRPr lang="en-GB" sz="1200" dirty="0">
                        <a:effectLst/>
                        <a:latin typeface="+mn-lt"/>
                        <a:ea typeface="Calibri" panose="020F0502020204030204" pitchFamily="34" charset="0"/>
                        <a:cs typeface="Times New Roman" panose="02020603050405020304" pitchFamily="18" charset="0"/>
                      </a:endParaRPr>
                    </a:p>
                    <a:p>
                      <a:pPr>
                        <a:spcAft>
                          <a:spcPts val="0"/>
                        </a:spcAft>
                      </a:pPr>
                      <a:r>
                        <a:rPr lang="en-GB" sz="1200" dirty="0">
                          <a:effectLst/>
                          <a:latin typeface="+mn-lt"/>
                        </a:rPr>
                        <a:t> </a:t>
                      </a:r>
                      <a:endParaRPr lang="en-GB" sz="12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800" dirty="0">
                          <a:effectLst/>
                          <a:latin typeface="+mn-lt"/>
                        </a:rPr>
                        <a:t>YEAR 10 (Theme 1: Youth Culture)</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xmlns="" val="1019943783"/>
                  </a:ext>
                </a:extLst>
              </a:tr>
              <a:tr h="932431">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200" b="1" dirty="0">
                          <a:effectLst/>
                          <a:latin typeface="+mn-lt"/>
                        </a:rPr>
                        <a:t>KNOWLEDGE</a:t>
                      </a:r>
                      <a:endParaRPr lang="en-GB" sz="1200" b="1"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mn-lt"/>
                        </a:rPr>
                        <a:t>CONCEPTS</a:t>
                      </a:r>
                      <a:endParaRPr lang="en-GB" sz="1200" b="1"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mn-lt"/>
                        </a:rPr>
                        <a:t>SKILLS</a:t>
                      </a:r>
                      <a:endParaRPr lang="en-GB" sz="1200" b="1"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mn-lt"/>
                          <a:ea typeface="Calibri" panose="020F0502020204030204" pitchFamily="34" charset="0"/>
                          <a:cs typeface="Times New Roman" panose="02020603050405020304" pitchFamily="18" charset="0"/>
                        </a:rPr>
                        <a:t>RATIONALE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mn-lt"/>
                          <a:ea typeface="Calibri" panose="020F0502020204030204" pitchFamily="34" charset="0"/>
                          <a:cs typeface="Times New Roman" panose="02020603050405020304" pitchFamily="18" charset="0"/>
                        </a:rPr>
                        <a:t>FUTURE DEVELOPMENT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xmlns="" val="535213283"/>
                  </a:ext>
                </a:extLst>
              </a:tr>
              <a:tr h="4027703">
                <a:tc>
                  <a:txBody>
                    <a:bodyPr/>
                    <a:lstStyle/>
                    <a:p>
                      <a:pPr marL="71755" marR="71755" algn="ctr">
                        <a:spcAft>
                          <a:spcPts val="0"/>
                        </a:spcAft>
                      </a:pPr>
                      <a:r>
                        <a:rPr lang="en-GB" sz="1200" dirty="0">
                          <a:solidFill>
                            <a:schemeClr val="tx1"/>
                          </a:solidFill>
                          <a:effectLst/>
                          <a:latin typeface="+mn-lt"/>
                        </a:rPr>
                        <a:t>Half Term 1</a:t>
                      </a:r>
                      <a:endParaRPr lang="en-GB"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171450" indent="-171450">
                        <a:buFont typeface="Arial"/>
                        <a:buChar char="•"/>
                      </a:pPr>
                      <a:r>
                        <a:rPr lang="es-ES_tradnl" sz="900" i="1" dirty="0" err="1">
                          <a:latin typeface="+mn-lt"/>
                        </a:rPr>
                        <a:t>Describing</a:t>
                      </a:r>
                      <a:r>
                        <a:rPr lang="es-ES_tradnl" sz="900" i="1" dirty="0">
                          <a:latin typeface="+mn-lt"/>
                        </a:rPr>
                        <a:t> </a:t>
                      </a:r>
                      <a:r>
                        <a:rPr lang="es-ES_tradnl" sz="900" i="1" dirty="0" err="1">
                          <a:latin typeface="+mn-lt"/>
                        </a:rPr>
                        <a:t>your</a:t>
                      </a:r>
                      <a:r>
                        <a:rPr lang="es-ES_tradnl" sz="900" i="1" dirty="0">
                          <a:latin typeface="+mn-lt"/>
                        </a:rPr>
                        <a:t> </a:t>
                      </a:r>
                      <a:r>
                        <a:rPr lang="es-ES_tradnl" sz="900" i="1" dirty="0" err="1">
                          <a:latin typeface="+mn-lt"/>
                        </a:rPr>
                        <a:t>family</a:t>
                      </a:r>
                      <a:r>
                        <a:rPr lang="es-ES_tradnl" sz="900" i="1" dirty="0">
                          <a:latin typeface="+mn-lt"/>
                        </a:rPr>
                        <a:t>,</a:t>
                      </a:r>
                      <a:r>
                        <a:rPr lang="es-ES_tradnl" sz="900" i="1" baseline="0" dirty="0">
                          <a:latin typeface="+mn-lt"/>
                        </a:rPr>
                        <a:t> </a:t>
                      </a:r>
                      <a:r>
                        <a:rPr lang="es-ES_tradnl" sz="900" i="1" baseline="0" dirty="0" err="1">
                          <a:latin typeface="+mn-lt"/>
                        </a:rPr>
                        <a:t>close</a:t>
                      </a:r>
                      <a:r>
                        <a:rPr lang="es-ES_tradnl" sz="900" i="1" baseline="0" dirty="0">
                          <a:latin typeface="+mn-lt"/>
                        </a:rPr>
                        <a:t> and personal </a:t>
                      </a:r>
                      <a:r>
                        <a:rPr lang="es-ES_tradnl" sz="900" i="1" baseline="0" dirty="0" err="1">
                          <a:latin typeface="+mn-lt"/>
                        </a:rPr>
                        <a:t>relationships</a:t>
                      </a:r>
                      <a:r>
                        <a:rPr lang="es-ES_tradnl" sz="900" i="1" baseline="0" dirty="0">
                          <a:latin typeface="+mn-lt"/>
                        </a:rPr>
                        <a:t> </a:t>
                      </a:r>
                      <a:r>
                        <a:rPr lang="es-ES_tradnl" sz="900" i="1" baseline="0" dirty="0" err="1">
                          <a:latin typeface="+mn-lt"/>
                        </a:rPr>
                        <a:t>with</a:t>
                      </a:r>
                      <a:r>
                        <a:rPr lang="es-ES_tradnl" sz="900" i="1" baseline="0" dirty="0">
                          <a:latin typeface="+mn-lt"/>
                        </a:rPr>
                        <a:t> </a:t>
                      </a:r>
                      <a:r>
                        <a:rPr lang="es-ES_tradnl" sz="900" i="1" baseline="0" dirty="0" err="1">
                          <a:latin typeface="+mn-lt"/>
                        </a:rPr>
                        <a:t>family</a:t>
                      </a:r>
                      <a:r>
                        <a:rPr lang="es-ES_tradnl" sz="900" i="1" baseline="0" dirty="0">
                          <a:latin typeface="+mn-lt"/>
                        </a:rPr>
                        <a:t> </a:t>
                      </a:r>
                      <a:r>
                        <a:rPr lang="es-ES_tradnl" sz="900" i="1" baseline="0" dirty="0" err="1">
                          <a:latin typeface="+mn-lt"/>
                        </a:rPr>
                        <a:t>members</a:t>
                      </a:r>
                      <a:r>
                        <a:rPr lang="es-ES_tradnl" sz="900" i="1" baseline="0" dirty="0">
                          <a:latin typeface="+mn-lt"/>
                        </a:rPr>
                        <a:t>. </a:t>
                      </a:r>
                    </a:p>
                    <a:p>
                      <a:pPr marL="171450" indent="-171450">
                        <a:buFont typeface="Arial"/>
                        <a:buChar char="•"/>
                      </a:pPr>
                      <a:r>
                        <a:rPr lang="es-ES_tradnl" sz="900" i="1" baseline="0" dirty="0" err="1">
                          <a:latin typeface="+mn-lt"/>
                        </a:rPr>
                        <a:t>Talk</a:t>
                      </a:r>
                      <a:r>
                        <a:rPr lang="es-ES_tradnl" sz="900" i="1" baseline="0" dirty="0">
                          <a:latin typeface="+mn-lt"/>
                        </a:rPr>
                        <a:t> </a:t>
                      </a:r>
                      <a:r>
                        <a:rPr lang="es-ES_tradnl" sz="900" i="1" baseline="0" dirty="0" err="1">
                          <a:latin typeface="+mn-lt"/>
                        </a:rPr>
                        <a:t>about</a:t>
                      </a:r>
                      <a:r>
                        <a:rPr lang="es-ES_tradnl" sz="900" i="1" baseline="0" dirty="0">
                          <a:latin typeface="+mn-lt"/>
                        </a:rPr>
                        <a:t> </a:t>
                      </a:r>
                      <a:r>
                        <a:rPr lang="es-ES_tradnl" sz="900" i="1" baseline="0" dirty="0" err="1">
                          <a:latin typeface="+mn-lt"/>
                        </a:rPr>
                        <a:t>your</a:t>
                      </a:r>
                      <a:r>
                        <a:rPr lang="es-ES_tradnl" sz="900" i="1" baseline="0" dirty="0">
                          <a:latin typeface="+mn-lt"/>
                        </a:rPr>
                        <a:t> </a:t>
                      </a:r>
                      <a:r>
                        <a:rPr lang="es-ES_tradnl" sz="900" i="1" baseline="0" dirty="0" err="1">
                          <a:latin typeface="+mn-lt"/>
                        </a:rPr>
                        <a:t>friends</a:t>
                      </a:r>
                      <a:r>
                        <a:rPr lang="es-ES_tradnl" sz="900" i="1" baseline="0" dirty="0">
                          <a:latin typeface="+mn-lt"/>
                        </a:rPr>
                        <a:t>, </a:t>
                      </a:r>
                      <a:r>
                        <a:rPr lang="es-ES_tradnl" sz="900" i="1" baseline="0" dirty="0" err="1">
                          <a:latin typeface="+mn-lt"/>
                        </a:rPr>
                        <a:t>describing</a:t>
                      </a:r>
                      <a:r>
                        <a:rPr lang="es-ES_tradnl" sz="900" i="1" baseline="0" dirty="0">
                          <a:latin typeface="+mn-lt"/>
                        </a:rPr>
                        <a:t> </a:t>
                      </a:r>
                      <a:r>
                        <a:rPr lang="es-ES_tradnl" sz="900" i="1" baseline="0" dirty="0" err="1">
                          <a:latin typeface="+mn-lt"/>
                        </a:rPr>
                        <a:t>them</a:t>
                      </a:r>
                      <a:r>
                        <a:rPr lang="es-ES_tradnl" sz="900" i="1" baseline="0" dirty="0">
                          <a:latin typeface="+mn-lt"/>
                        </a:rPr>
                        <a:t> </a:t>
                      </a:r>
                      <a:r>
                        <a:rPr lang="es-ES_tradnl" sz="900" i="1" baseline="0" dirty="0" err="1">
                          <a:latin typeface="+mn-lt"/>
                        </a:rPr>
                        <a:t>physically</a:t>
                      </a:r>
                      <a:r>
                        <a:rPr lang="es-ES_tradnl" sz="900" i="1" baseline="0" dirty="0">
                          <a:latin typeface="+mn-lt"/>
                        </a:rPr>
                        <a:t> and </a:t>
                      </a:r>
                      <a:r>
                        <a:rPr lang="es-ES_tradnl" sz="900" i="1" baseline="0" dirty="0" err="1">
                          <a:latin typeface="+mn-lt"/>
                        </a:rPr>
                        <a:t>their</a:t>
                      </a:r>
                      <a:r>
                        <a:rPr lang="es-ES_tradnl" sz="900" i="1" baseline="0" dirty="0">
                          <a:latin typeface="+mn-lt"/>
                        </a:rPr>
                        <a:t> </a:t>
                      </a:r>
                      <a:r>
                        <a:rPr lang="es-ES_tradnl" sz="900" i="1" baseline="0" dirty="0" err="1">
                          <a:latin typeface="+mn-lt"/>
                        </a:rPr>
                        <a:t>personality</a:t>
                      </a:r>
                      <a:r>
                        <a:rPr lang="es-ES_tradnl" sz="900" i="1" baseline="0" dirty="0">
                          <a:latin typeface="+mn-lt"/>
                        </a:rPr>
                        <a:t>. </a:t>
                      </a:r>
                    </a:p>
                    <a:p>
                      <a:pPr marL="171450" indent="-171450">
                        <a:buFont typeface="Arial"/>
                        <a:buChar char="•"/>
                      </a:pPr>
                      <a:r>
                        <a:rPr lang="es-ES_tradnl" sz="900" i="1" baseline="0" dirty="0" err="1">
                          <a:latin typeface="+mn-lt"/>
                        </a:rPr>
                        <a:t>Talk</a:t>
                      </a:r>
                      <a:r>
                        <a:rPr lang="es-ES_tradnl" sz="900" i="1" baseline="0" dirty="0">
                          <a:latin typeface="+mn-lt"/>
                        </a:rPr>
                        <a:t> </a:t>
                      </a:r>
                      <a:r>
                        <a:rPr lang="es-ES_tradnl" sz="900" i="1" baseline="0" dirty="0" err="1">
                          <a:latin typeface="+mn-lt"/>
                        </a:rPr>
                        <a:t>about</a:t>
                      </a:r>
                      <a:r>
                        <a:rPr lang="es-ES_tradnl" sz="900" i="1" baseline="0" dirty="0">
                          <a:latin typeface="+mn-lt"/>
                        </a:rPr>
                        <a:t> </a:t>
                      </a:r>
                      <a:r>
                        <a:rPr lang="es-ES_tradnl" sz="900" i="1" baseline="0" dirty="0" err="1">
                          <a:latin typeface="+mn-lt"/>
                        </a:rPr>
                        <a:t>partners</a:t>
                      </a:r>
                      <a:r>
                        <a:rPr lang="es-ES_tradnl" sz="900" i="1" baseline="0" dirty="0">
                          <a:latin typeface="+mn-lt"/>
                        </a:rPr>
                        <a:t>, ideal </a:t>
                      </a:r>
                      <a:r>
                        <a:rPr lang="es-ES_tradnl" sz="900" i="1" baseline="0" dirty="0" err="1">
                          <a:latin typeface="+mn-lt"/>
                        </a:rPr>
                        <a:t>partners</a:t>
                      </a:r>
                      <a:r>
                        <a:rPr lang="es-ES_tradnl" sz="900" i="1" baseline="0" dirty="0">
                          <a:latin typeface="+mn-lt"/>
                        </a:rPr>
                        <a:t> and </a:t>
                      </a:r>
                      <a:r>
                        <a:rPr lang="es-ES_tradnl" sz="900" i="1" baseline="0" dirty="0" err="1">
                          <a:latin typeface="+mn-lt"/>
                        </a:rPr>
                        <a:t>express</a:t>
                      </a:r>
                      <a:r>
                        <a:rPr lang="es-ES_tradnl" sz="900" i="1" baseline="0" dirty="0">
                          <a:latin typeface="+mn-lt"/>
                        </a:rPr>
                        <a:t> </a:t>
                      </a:r>
                      <a:r>
                        <a:rPr lang="es-ES_tradnl" sz="900" i="1" baseline="0" dirty="0" err="1">
                          <a:latin typeface="+mn-lt"/>
                        </a:rPr>
                        <a:t>your</a:t>
                      </a:r>
                      <a:r>
                        <a:rPr lang="es-ES_tradnl" sz="900" i="1" baseline="0" dirty="0">
                          <a:latin typeface="+mn-lt"/>
                        </a:rPr>
                        <a:t> </a:t>
                      </a:r>
                      <a:r>
                        <a:rPr lang="es-ES_tradnl" sz="900" i="1" baseline="0" dirty="0" err="1">
                          <a:latin typeface="+mn-lt"/>
                        </a:rPr>
                        <a:t>opinion</a:t>
                      </a:r>
                      <a:r>
                        <a:rPr lang="es-ES_tradnl" sz="900" i="1" baseline="0" dirty="0">
                          <a:latin typeface="+mn-lt"/>
                        </a:rPr>
                        <a:t> </a:t>
                      </a:r>
                      <a:r>
                        <a:rPr lang="es-ES_tradnl" sz="900" i="1" baseline="0" dirty="0" err="1">
                          <a:latin typeface="+mn-lt"/>
                        </a:rPr>
                        <a:t>on</a:t>
                      </a:r>
                      <a:r>
                        <a:rPr lang="es-ES_tradnl" sz="900" i="1" baseline="0" dirty="0">
                          <a:latin typeface="+mn-lt"/>
                        </a:rPr>
                        <a:t> </a:t>
                      </a:r>
                      <a:r>
                        <a:rPr lang="es-ES_tradnl" sz="900" i="1" baseline="0" dirty="0" err="1">
                          <a:latin typeface="+mn-lt"/>
                        </a:rPr>
                        <a:t>marriage</a:t>
                      </a:r>
                      <a:r>
                        <a:rPr lang="es-ES_tradnl" sz="900" i="1" baseline="0" dirty="0">
                          <a:latin typeface="+mn-lt"/>
                        </a:rPr>
                        <a:t> and </a:t>
                      </a:r>
                      <a:r>
                        <a:rPr lang="es-ES_tradnl" sz="900" i="1" baseline="0" dirty="0" err="1">
                          <a:latin typeface="+mn-lt"/>
                        </a:rPr>
                        <a:t>weddings</a:t>
                      </a:r>
                      <a:r>
                        <a:rPr lang="es-ES_tradnl" sz="900" i="1" baseline="0" dirty="0">
                          <a:latin typeface="+mn-lt"/>
                        </a:rPr>
                        <a:t>. </a:t>
                      </a:r>
                    </a:p>
                    <a:p>
                      <a:pPr marL="171450" indent="-171450">
                        <a:buFont typeface="Arial"/>
                        <a:buChar char="•"/>
                      </a:pPr>
                      <a:r>
                        <a:rPr lang="es-ES_tradnl" sz="900" i="1" baseline="0" dirty="0" err="1">
                          <a:latin typeface="+mn-lt"/>
                        </a:rPr>
                        <a:t>Discuss</a:t>
                      </a:r>
                      <a:r>
                        <a:rPr lang="es-ES_tradnl" sz="900" i="1" baseline="0" dirty="0">
                          <a:latin typeface="+mn-lt"/>
                        </a:rPr>
                        <a:t> </a:t>
                      </a:r>
                      <a:r>
                        <a:rPr lang="es-ES_tradnl" sz="900" i="1" baseline="0" dirty="0" err="1">
                          <a:latin typeface="+mn-lt"/>
                        </a:rPr>
                        <a:t>plans</a:t>
                      </a:r>
                      <a:r>
                        <a:rPr lang="es-ES_tradnl" sz="900" i="1" baseline="0" dirty="0">
                          <a:latin typeface="+mn-lt"/>
                        </a:rPr>
                        <a:t> </a:t>
                      </a:r>
                      <a:r>
                        <a:rPr lang="es-ES_tradnl" sz="900" i="1" baseline="0" dirty="0" err="1">
                          <a:latin typeface="+mn-lt"/>
                        </a:rPr>
                        <a:t>for</a:t>
                      </a:r>
                      <a:r>
                        <a:rPr lang="es-ES_tradnl" sz="900" i="1" baseline="0" dirty="0">
                          <a:latin typeface="+mn-lt"/>
                        </a:rPr>
                        <a:t> </a:t>
                      </a:r>
                      <a:r>
                        <a:rPr lang="es-ES_tradnl" sz="900" i="1" baseline="0" dirty="0" err="1">
                          <a:latin typeface="+mn-lt"/>
                        </a:rPr>
                        <a:t>your</a:t>
                      </a:r>
                      <a:r>
                        <a:rPr lang="es-ES_tradnl" sz="900" i="1" baseline="0" dirty="0">
                          <a:latin typeface="+mn-lt"/>
                        </a:rPr>
                        <a:t> </a:t>
                      </a:r>
                      <a:r>
                        <a:rPr lang="es-ES_tradnl" sz="900" i="1" baseline="0" dirty="0" err="1">
                          <a:latin typeface="+mn-lt"/>
                        </a:rPr>
                        <a:t>future</a:t>
                      </a:r>
                      <a:r>
                        <a:rPr lang="es-ES_tradnl" sz="900" i="1" baseline="0" dirty="0">
                          <a:latin typeface="+mn-lt"/>
                        </a:rPr>
                        <a:t>, </a:t>
                      </a:r>
                      <a:r>
                        <a:rPr lang="es-ES_tradnl" sz="900" i="1" baseline="0" dirty="0" err="1">
                          <a:latin typeface="+mn-lt"/>
                        </a:rPr>
                        <a:t>explain</a:t>
                      </a:r>
                      <a:r>
                        <a:rPr lang="es-ES_tradnl" sz="900" i="1" baseline="0" dirty="0">
                          <a:latin typeface="+mn-lt"/>
                        </a:rPr>
                        <a:t> </a:t>
                      </a:r>
                      <a:r>
                        <a:rPr lang="es-ES_tradnl" sz="900" i="1" baseline="0" dirty="0" err="1">
                          <a:latin typeface="+mn-lt"/>
                        </a:rPr>
                        <a:t>future</a:t>
                      </a:r>
                      <a:r>
                        <a:rPr lang="es-ES_tradnl" sz="900" i="1" baseline="0" dirty="0">
                          <a:latin typeface="+mn-lt"/>
                        </a:rPr>
                        <a:t> ideas and </a:t>
                      </a:r>
                      <a:r>
                        <a:rPr lang="es-ES_tradnl" sz="900" i="1" baseline="0" dirty="0" err="1">
                          <a:latin typeface="+mn-lt"/>
                        </a:rPr>
                        <a:t>jobs</a:t>
                      </a:r>
                      <a:r>
                        <a:rPr lang="es-ES_tradnl" sz="900" i="1" baseline="0" dirty="0">
                          <a:latin typeface="+mn-lt"/>
                        </a:rPr>
                        <a:t>. </a:t>
                      </a:r>
                    </a:p>
                    <a:p>
                      <a:pPr marL="171450" indent="-171450">
                        <a:buFont typeface="Arial"/>
                        <a:buChar char="•"/>
                      </a:pPr>
                      <a:r>
                        <a:rPr lang="es-ES_tradnl" sz="900" i="0" baseline="0" dirty="0">
                          <a:latin typeface="+mn-lt"/>
                        </a:rPr>
                        <a:t> </a:t>
                      </a:r>
                      <a:r>
                        <a:rPr lang="es-ES_tradnl" sz="900" i="0" baseline="0" dirty="0" err="1">
                          <a:latin typeface="+mn-lt"/>
                        </a:rPr>
                        <a:t>Discuss</a:t>
                      </a:r>
                      <a:r>
                        <a:rPr lang="es-ES_tradnl" sz="900" i="0" baseline="0" dirty="0">
                          <a:latin typeface="+mn-lt"/>
                        </a:rPr>
                        <a:t> </a:t>
                      </a:r>
                      <a:r>
                        <a:rPr lang="es-ES_tradnl" sz="900" i="0" baseline="0" dirty="0" err="1">
                          <a:latin typeface="+mn-lt"/>
                        </a:rPr>
                        <a:t>the</a:t>
                      </a:r>
                      <a:r>
                        <a:rPr lang="es-ES_tradnl" sz="900" i="0" baseline="0" dirty="0">
                          <a:latin typeface="+mn-lt"/>
                        </a:rPr>
                        <a:t> </a:t>
                      </a:r>
                      <a:r>
                        <a:rPr lang="es-ES_tradnl" sz="900" i="0" baseline="0" dirty="0" err="1">
                          <a:latin typeface="+mn-lt"/>
                        </a:rPr>
                        <a:t>advantages</a:t>
                      </a:r>
                      <a:r>
                        <a:rPr lang="es-ES_tradnl" sz="900" i="0" baseline="0" dirty="0">
                          <a:latin typeface="+mn-lt"/>
                        </a:rPr>
                        <a:t> and </a:t>
                      </a:r>
                      <a:r>
                        <a:rPr lang="es-ES_tradnl" sz="900" i="0" baseline="0" dirty="0" err="1">
                          <a:latin typeface="+mn-lt"/>
                        </a:rPr>
                        <a:t>possible</a:t>
                      </a:r>
                      <a:r>
                        <a:rPr lang="es-ES_tradnl" sz="900" i="0" baseline="0" dirty="0">
                          <a:latin typeface="+mn-lt"/>
                        </a:rPr>
                        <a:t> </a:t>
                      </a:r>
                      <a:r>
                        <a:rPr lang="es-ES_tradnl" sz="900" i="0" baseline="0" dirty="0" err="1">
                          <a:latin typeface="+mn-lt"/>
                        </a:rPr>
                        <a:t>risks</a:t>
                      </a:r>
                      <a:r>
                        <a:rPr lang="es-ES_tradnl" sz="900" i="0" baseline="0" dirty="0">
                          <a:latin typeface="+mn-lt"/>
                        </a:rPr>
                        <a:t> of </a:t>
                      </a:r>
                      <a:r>
                        <a:rPr lang="es-ES_tradnl" sz="900" i="0" baseline="0" dirty="0" err="1">
                          <a:latin typeface="+mn-lt"/>
                        </a:rPr>
                        <a:t>using</a:t>
                      </a:r>
                      <a:r>
                        <a:rPr lang="es-ES_tradnl" sz="900" i="0" baseline="0" dirty="0">
                          <a:latin typeface="+mn-lt"/>
                        </a:rPr>
                        <a:t> </a:t>
                      </a:r>
                      <a:r>
                        <a:rPr lang="es-ES_tradnl" sz="900" i="0" baseline="0" dirty="0" err="1">
                          <a:latin typeface="+mn-lt"/>
                        </a:rPr>
                        <a:t>the</a:t>
                      </a:r>
                      <a:r>
                        <a:rPr lang="es-ES_tradnl" sz="900" i="0" baseline="0" dirty="0">
                          <a:latin typeface="+mn-lt"/>
                        </a:rPr>
                        <a:t> </a:t>
                      </a:r>
                      <a:r>
                        <a:rPr lang="es-ES_tradnl" sz="900" i="0" baseline="0" dirty="0" err="1">
                          <a:latin typeface="+mn-lt"/>
                        </a:rPr>
                        <a:t>interner</a:t>
                      </a:r>
                      <a:r>
                        <a:rPr lang="es-ES_tradnl" sz="900" i="0" baseline="0" dirty="0">
                          <a:latin typeface="+mn-lt"/>
                        </a:rPr>
                        <a:t> and </a:t>
                      </a:r>
                      <a:r>
                        <a:rPr lang="es-ES_tradnl" sz="900" i="0" baseline="0" dirty="0" err="1">
                          <a:latin typeface="+mn-lt"/>
                        </a:rPr>
                        <a:t>socal</a:t>
                      </a:r>
                      <a:r>
                        <a:rPr lang="es-ES_tradnl" sz="900" i="0" baseline="0" dirty="0">
                          <a:latin typeface="+mn-lt"/>
                        </a:rPr>
                        <a:t> media. </a:t>
                      </a:r>
                    </a:p>
                    <a:p>
                      <a:pPr marL="171450" indent="-171450">
                        <a:buFont typeface="Arial"/>
                        <a:buChar char="•"/>
                      </a:pPr>
                      <a:r>
                        <a:rPr lang="es-ES_tradnl" sz="900" i="0" baseline="0" dirty="0" err="1">
                          <a:latin typeface="+mn-lt"/>
                        </a:rPr>
                        <a:t>Talk</a:t>
                      </a:r>
                      <a:r>
                        <a:rPr lang="es-ES_tradnl" sz="900" i="0" baseline="0" dirty="0">
                          <a:latin typeface="+mn-lt"/>
                        </a:rPr>
                        <a:t> </a:t>
                      </a:r>
                      <a:r>
                        <a:rPr lang="es-ES_tradnl" sz="900" i="0" baseline="0" dirty="0" err="1">
                          <a:latin typeface="+mn-lt"/>
                        </a:rPr>
                        <a:t>about</a:t>
                      </a:r>
                      <a:r>
                        <a:rPr lang="es-ES_tradnl" sz="900" i="0" baseline="0" dirty="0">
                          <a:latin typeface="+mn-lt"/>
                        </a:rPr>
                        <a:t> </a:t>
                      </a:r>
                      <a:r>
                        <a:rPr lang="es-ES_tradnl" sz="900" i="0" baseline="0" dirty="0" err="1">
                          <a:latin typeface="+mn-lt"/>
                        </a:rPr>
                        <a:t>what</a:t>
                      </a:r>
                      <a:r>
                        <a:rPr lang="es-ES_tradnl" sz="900" i="0" baseline="0" dirty="0">
                          <a:latin typeface="+mn-lt"/>
                        </a:rPr>
                        <a:t> </a:t>
                      </a:r>
                      <a:r>
                        <a:rPr lang="es-ES_tradnl" sz="900" i="0" baseline="0" dirty="0" err="1">
                          <a:latin typeface="+mn-lt"/>
                        </a:rPr>
                        <a:t>you</a:t>
                      </a:r>
                      <a:r>
                        <a:rPr lang="es-ES_tradnl" sz="900" i="0" baseline="0" dirty="0">
                          <a:latin typeface="+mn-lt"/>
                        </a:rPr>
                        <a:t> use to </a:t>
                      </a:r>
                      <a:r>
                        <a:rPr lang="es-ES_tradnl" sz="900" i="0" baseline="0" dirty="0" err="1">
                          <a:latin typeface="+mn-lt"/>
                        </a:rPr>
                        <a:t>stay</a:t>
                      </a:r>
                      <a:r>
                        <a:rPr lang="es-ES_tradnl" sz="900" i="0" baseline="0" dirty="0">
                          <a:latin typeface="+mn-lt"/>
                        </a:rPr>
                        <a:t> in </a:t>
                      </a:r>
                      <a:r>
                        <a:rPr lang="es-ES_tradnl" sz="900" i="0" baseline="0" dirty="0" err="1">
                          <a:latin typeface="+mn-lt"/>
                        </a:rPr>
                        <a:t>contact</a:t>
                      </a:r>
                      <a:r>
                        <a:rPr lang="es-ES_tradnl" sz="900" i="0" baseline="0" dirty="0">
                          <a:latin typeface="+mn-lt"/>
                        </a:rPr>
                        <a:t>. </a:t>
                      </a:r>
                      <a:r>
                        <a:rPr lang="es-ES_tradnl" sz="900" i="0" baseline="0" dirty="0" err="1">
                          <a:latin typeface="+mn-lt"/>
                        </a:rPr>
                        <a:t>Discuss</a:t>
                      </a:r>
                      <a:r>
                        <a:rPr lang="es-ES_tradnl" sz="900" i="0" baseline="0" dirty="0">
                          <a:latin typeface="+mn-lt"/>
                        </a:rPr>
                        <a:t> </a:t>
                      </a:r>
                      <a:r>
                        <a:rPr lang="es-ES_tradnl" sz="900" i="0" baseline="0" dirty="0" err="1">
                          <a:latin typeface="+mn-lt"/>
                        </a:rPr>
                        <a:t>different</a:t>
                      </a:r>
                      <a:r>
                        <a:rPr lang="es-ES_tradnl" sz="900" i="0" baseline="0" dirty="0">
                          <a:latin typeface="+mn-lt"/>
                        </a:rPr>
                        <a:t> social media </a:t>
                      </a:r>
                      <a:r>
                        <a:rPr lang="es-ES_tradnl" sz="900" i="0" baseline="0" dirty="0" err="1">
                          <a:latin typeface="+mn-lt"/>
                        </a:rPr>
                        <a:t>platforms</a:t>
                      </a:r>
                      <a:r>
                        <a:rPr lang="es-ES_tradnl" sz="900" i="0" baseline="0" dirty="0">
                          <a:latin typeface="+mn-lt"/>
                        </a:rPr>
                        <a:t> and </a:t>
                      </a:r>
                      <a:r>
                        <a:rPr lang="es-ES_tradnl" sz="900" i="0" baseline="0" dirty="0" err="1">
                          <a:latin typeface="+mn-lt"/>
                        </a:rPr>
                        <a:t>ways</a:t>
                      </a:r>
                      <a:r>
                        <a:rPr lang="es-ES_tradnl" sz="900" i="0" baseline="0" dirty="0">
                          <a:latin typeface="+mn-lt"/>
                        </a:rPr>
                        <a:t> of </a:t>
                      </a:r>
                      <a:r>
                        <a:rPr lang="es-ES_tradnl" sz="900" i="0" baseline="0" dirty="0" err="1">
                          <a:latin typeface="+mn-lt"/>
                        </a:rPr>
                        <a:t>communications</a:t>
                      </a:r>
                      <a:r>
                        <a:rPr lang="es-ES_tradnl" sz="900" i="0" baseline="0" dirty="0">
                          <a:latin typeface="+mn-lt"/>
                        </a:rPr>
                        <a:t>. </a:t>
                      </a:r>
                    </a:p>
                    <a:p>
                      <a:pPr marL="171450" indent="-171450">
                        <a:buFont typeface="Arial"/>
                        <a:buChar char="•"/>
                      </a:pPr>
                      <a:r>
                        <a:rPr lang="es-ES_tradnl" sz="900" i="0" baseline="0" dirty="0" err="1">
                          <a:latin typeface="+mn-lt"/>
                        </a:rPr>
                        <a:t>Talk</a:t>
                      </a:r>
                      <a:r>
                        <a:rPr lang="es-ES_tradnl" sz="900" i="0" baseline="0" dirty="0">
                          <a:latin typeface="+mn-lt"/>
                        </a:rPr>
                        <a:t> </a:t>
                      </a:r>
                      <a:r>
                        <a:rPr lang="es-ES_tradnl" sz="900" i="0" baseline="0" dirty="0" err="1">
                          <a:latin typeface="+mn-lt"/>
                        </a:rPr>
                        <a:t>about</a:t>
                      </a:r>
                      <a:r>
                        <a:rPr lang="es-ES_tradnl" sz="900" i="0" baseline="0" dirty="0">
                          <a:latin typeface="+mn-lt"/>
                        </a:rPr>
                        <a:t> </a:t>
                      </a:r>
                      <a:r>
                        <a:rPr lang="es-ES_tradnl" sz="900" i="0" baseline="0" dirty="0" err="1">
                          <a:latin typeface="+mn-lt"/>
                        </a:rPr>
                        <a:t>using</a:t>
                      </a:r>
                      <a:r>
                        <a:rPr lang="es-ES_tradnl" sz="900" i="0" baseline="0" dirty="0">
                          <a:latin typeface="+mn-lt"/>
                        </a:rPr>
                        <a:t> </a:t>
                      </a:r>
                      <a:r>
                        <a:rPr lang="es-ES_tradnl" sz="900" i="0" baseline="0" dirty="0" err="1">
                          <a:latin typeface="+mn-lt"/>
                        </a:rPr>
                        <a:t>mobiles</a:t>
                      </a:r>
                      <a:r>
                        <a:rPr lang="es-ES_tradnl" sz="900" i="0" baseline="0" dirty="0">
                          <a:latin typeface="+mn-lt"/>
                        </a:rPr>
                        <a:t> and </a:t>
                      </a:r>
                      <a:r>
                        <a:rPr lang="es-ES_tradnl" sz="900" i="0" baseline="0" dirty="0" err="1">
                          <a:latin typeface="+mn-lt"/>
                        </a:rPr>
                        <a:t>risks</a:t>
                      </a:r>
                      <a:r>
                        <a:rPr lang="es-ES_tradnl" sz="900" i="0" baseline="0" dirty="0">
                          <a:latin typeface="+mn-lt"/>
                        </a:rPr>
                        <a:t> </a:t>
                      </a:r>
                      <a:r>
                        <a:rPr lang="es-ES_tradnl" sz="900" i="0" baseline="0" dirty="0" err="1">
                          <a:latin typeface="+mn-lt"/>
                        </a:rPr>
                        <a:t>asociated</a:t>
                      </a:r>
                      <a:r>
                        <a:rPr lang="es-ES_tradnl" sz="900" i="0" baseline="0" dirty="0">
                          <a:latin typeface="+mn-lt"/>
                        </a:rPr>
                        <a:t> </a:t>
                      </a:r>
                      <a:r>
                        <a:rPr lang="es-ES_tradnl" sz="900" i="0" baseline="0" dirty="0" err="1">
                          <a:latin typeface="+mn-lt"/>
                        </a:rPr>
                        <a:t>with</a:t>
                      </a:r>
                      <a:r>
                        <a:rPr lang="es-ES_tradnl" sz="900" i="0" baseline="0" dirty="0">
                          <a:latin typeface="+mn-lt"/>
                        </a:rPr>
                        <a:t> </a:t>
                      </a:r>
                      <a:r>
                        <a:rPr lang="es-ES_tradnl" sz="900" i="0" baseline="0" dirty="0" err="1">
                          <a:latin typeface="+mn-lt"/>
                        </a:rPr>
                        <a:t>mobile</a:t>
                      </a:r>
                      <a:r>
                        <a:rPr lang="es-ES_tradnl" sz="900" i="0" baseline="0" dirty="0">
                          <a:latin typeface="+mn-lt"/>
                        </a:rPr>
                        <a:t> </a:t>
                      </a:r>
                      <a:r>
                        <a:rPr lang="es-ES_tradnl" sz="900" i="0" baseline="0" dirty="0" err="1">
                          <a:latin typeface="+mn-lt"/>
                        </a:rPr>
                        <a:t>phones</a:t>
                      </a:r>
                      <a:r>
                        <a:rPr lang="es-ES_tradnl" sz="900" i="0" baseline="0" dirty="0">
                          <a:latin typeface="+mn-lt"/>
                        </a:rPr>
                        <a:t>. </a:t>
                      </a:r>
                    </a:p>
                    <a:p>
                      <a:pPr marL="171450" indent="-171450">
                        <a:buFont typeface="Arial"/>
                        <a:buChar char="•"/>
                      </a:pPr>
                      <a:endParaRPr lang="es-ES_tradnl" sz="1050" i="1" dirty="0">
                        <a:latin typeface="+mn-lt"/>
                      </a:endParaRPr>
                    </a:p>
                    <a:p>
                      <a:pPr marL="171450" lvl="0" indent="-171450" algn="l" defTabSz="3240085" rtl="0" eaLnBrk="1" latinLnBrk="0" hangingPunct="1">
                        <a:spcAft>
                          <a:spcPts val="0"/>
                        </a:spcAft>
                        <a:buFont typeface="Arial"/>
                        <a:buChar char="•"/>
                      </a:pPr>
                      <a:endParaRPr lang="en-GB" sz="1050" kern="1200" dirty="0">
                        <a:solidFill>
                          <a:srgbClr val="000000"/>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buFont typeface="Arial"/>
                        <a:buChar char="•"/>
                      </a:pPr>
                      <a:r>
                        <a:rPr lang="en-GB" sz="800" b="0" i="1" dirty="0">
                          <a:latin typeface="+mn-lt"/>
                        </a:rPr>
                        <a:t>Begin to acquire</a:t>
                      </a:r>
                      <a:r>
                        <a:rPr lang="en-GB" sz="800" b="0" i="1" baseline="0" dirty="0">
                          <a:latin typeface="+mn-lt"/>
                        </a:rPr>
                        <a:t> a variety of n</a:t>
                      </a:r>
                      <a:r>
                        <a:rPr lang="en-GB" sz="800" b="0" i="1" dirty="0">
                          <a:latin typeface="+mn-lt"/>
                        </a:rPr>
                        <a:t>ouns.</a:t>
                      </a:r>
                      <a:r>
                        <a:rPr lang="en-GB" sz="800" b="0" i="1" baseline="0" dirty="0">
                          <a:latin typeface="+mn-lt"/>
                        </a:rPr>
                        <a:t> </a:t>
                      </a:r>
                      <a:endParaRPr lang="en-GB" sz="800" b="0" i="1" dirty="0">
                        <a:latin typeface="+mn-lt"/>
                      </a:endParaRPr>
                    </a:p>
                    <a:p>
                      <a:pPr marL="171450" indent="-171450">
                        <a:buFont typeface="Arial"/>
                        <a:buChar char="•"/>
                      </a:pPr>
                      <a:r>
                        <a:rPr lang="en-GB" sz="800" b="0" i="1" dirty="0">
                          <a:latin typeface="+mn-lt"/>
                        </a:rPr>
                        <a:t>Articles</a:t>
                      </a:r>
                    </a:p>
                    <a:p>
                      <a:pPr marL="171450" indent="-171450">
                        <a:buFont typeface="Arial"/>
                        <a:buChar char="•"/>
                      </a:pPr>
                      <a:r>
                        <a:rPr lang="en-GB" sz="800" b="0" i="1" dirty="0">
                          <a:latin typeface="+mn-lt"/>
                        </a:rPr>
                        <a:t>Regular verbs in the present tense</a:t>
                      </a:r>
                    </a:p>
                    <a:p>
                      <a:pPr marL="171450" indent="-171450">
                        <a:buFont typeface="Arial"/>
                        <a:buChar char="•"/>
                      </a:pPr>
                      <a:r>
                        <a:rPr lang="en-GB" sz="800" b="0" i="1" dirty="0">
                          <a:latin typeface="+mn-lt"/>
                        </a:rPr>
                        <a:t>Use ser, </a:t>
                      </a:r>
                      <a:r>
                        <a:rPr lang="en-GB" sz="800" b="0" i="1" dirty="0" err="1">
                          <a:latin typeface="+mn-lt"/>
                        </a:rPr>
                        <a:t>estar</a:t>
                      </a:r>
                      <a:r>
                        <a:rPr lang="en-GB" sz="800" b="0" i="1" dirty="0">
                          <a:latin typeface="+mn-lt"/>
                        </a:rPr>
                        <a:t> and </a:t>
                      </a:r>
                      <a:r>
                        <a:rPr lang="en-GB" sz="800" b="0" i="1" dirty="0" err="1">
                          <a:latin typeface="+mn-lt"/>
                        </a:rPr>
                        <a:t>tener</a:t>
                      </a:r>
                      <a:endParaRPr lang="en-GB" sz="800" b="0" i="1" dirty="0">
                        <a:latin typeface="+mn-lt"/>
                      </a:endParaRPr>
                    </a:p>
                    <a:p>
                      <a:pPr marL="171450" indent="-171450">
                        <a:buFont typeface="Arial"/>
                        <a:buChar char="•"/>
                      </a:pPr>
                      <a:r>
                        <a:rPr lang="en-GB" sz="800" b="0" i="1" dirty="0">
                          <a:latin typeface="+mn-lt"/>
                        </a:rPr>
                        <a:t>Numbers, ages and times</a:t>
                      </a:r>
                    </a:p>
                    <a:p>
                      <a:pPr marL="171450" indent="-171450">
                        <a:buFont typeface="Arial"/>
                        <a:buChar char="•"/>
                      </a:pPr>
                      <a:r>
                        <a:rPr lang="en-GB" sz="800" b="0" i="1" dirty="0">
                          <a:latin typeface="+mn-lt"/>
                        </a:rPr>
                        <a:t>Days, months and dates </a:t>
                      </a:r>
                    </a:p>
                    <a:p>
                      <a:pPr marL="171450" indent="-171450">
                        <a:buFont typeface="Arial"/>
                        <a:buChar char="•"/>
                      </a:pPr>
                      <a:r>
                        <a:rPr lang="en-GB" sz="800" b="0" i="1" dirty="0">
                          <a:latin typeface="+mn-lt"/>
                        </a:rPr>
                        <a:t>Using </a:t>
                      </a:r>
                      <a:r>
                        <a:rPr lang="en-GB" sz="800" b="0" i="1" dirty="0" err="1">
                          <a:latin typeface="+mn-lt"/>
                        </a:rPr>
                        <a:t>tener</a:t>
                      </a:r>
                      <a:r>
                        <a:rPr lang="en-GB" sz="800" b="0" i="1" dirty="0">
                          <a:latin typeface="+mn-lt"/>
                        </a:rPr>
                        <a:t> and ser in the present tense</a:t>
                      </a:r>
                    </a:p>
                    <a:p>
                      <a:pPr marL="171450" indent="-171450">
                        <a:buFont typeface="Arial"/>
                        <a:buChar char="•"/>
                      </a:pPr>
                      <a:r>
                        <a:rPr lang="en-GB" sz="800" b="0" i="1" dirty="0">
                          <a:latin typeface="+mn-lt"/>
                        </a:rPr>
                        <a:t>Present tense of regular verbs</a:t>
                      </a:r>
                    </a:p>
                    <a:p>
                      <a:pPr marL="171450" indent="-171450">
                        <a:buFont typeface="Arial"/>
                        <a:buChar char="•"/>
                      </a:pPr>
                      <a:r>
                        <a:rPr lang="en-GB" sz="800" b="0" i="1" dirty="0">
                          <a:latin typeface="+mn-lt"/>
                        </a:rPr>
                        <a:t>Learning agreement and position of adjectives</a:t>
                      </a:r>
                    </a:p>
                    <a:p>
                      <a:pPr marL="171450" indent="-171450">
                        <a:buFont typeface="Arial"/>
                        <a:buChar char="•"/>
                      </a:pPr>
                      <a:r>
                        <a:rPr lang="en-GB" sz="800" b="0" i="1" dirty="0">
                          <a:latin typeface="+mn-lt"/>
                        </a:rPr>
                        <a:t>Reflexive verbs (present tense)</a:t>
                      </a:r>
                    </a:p>
                    <a:p>
                      <a:pPr marL="171450" indent="-171450">
                        <a:buFont typeface="Arial"/>
                        <a:buChar char="•"/>
                      </a:pPr>
                      <a:r>
                        <a:rPr lang="en-GB" sz="800" b="0" i="1" dirty="0">
                          <a:latin typeface="+mn-lt"/>
                        </a:rPr>
                        <a:t>Using possessive adjectives</a:t>
                      </a:r>
                    </a:p>
                    <a:p>
                      <a:pPr marL="171450" indent="-171450">
                        <a:buFont typeface="Arial"/>
                        <a:buChar char="•"/>
                      </a:pPr>
                      <a:r>
                        <a:rPr lang="en-GB" sz="800" b="0" i="1" dirty="0">
                          <a:latin typeface="+mn-lt"/>
                        </a:rPr>
                        <a:t>Subject pronouns</a:t>
                      </a:r>
                    </a:p>
                    <a:p>
                      <a:pPr marL="171450" indent="-171450">
                        <a:buFont typeface="Arial"/>
                        <a:buChar char="•"/>
                      </a:pPr>
                      <a:r>
                        <a:rPr lang="en-GB" sz="800" b="0" i="1" dirty="0">
                          <a:latin typeface="+mn-lt"/>
                        </a:rPr>
                        <a:t>Using the immediate future tense</a:t>
                      </a:r>
                    </a:p>
                    <a:p>
                      <a:pPr marL="171450" indent="-171450">
                        <a:buFont typeface="Arial"/>
                        <a:buChar char="•"/>
                      </a:pPr>
                      <a:r>
                        <a:rPr lang="en-GB" sz="800" b="0" i="1" dirty="0">
                          <a:latin typeface="+mn-lt"/>
                        </a:rPr>
                        <a:t>Direct and indirect object pronouns</a:t>
                      </a:r>
                    </a:p>
                    <a:p>
                      <a:pPr marL="171450" indent="-171450">
                        <a:buFont typeface="Arial"/>
                        <a:buChar char="•"/>
                      </a:pPr>
                      <a:r>
                        <a:rPr lang="en-GB" sz="800" b="0" dirty="0">
                          <a:latin typeface="+mn-lt"/>
                        </a:rPr>
                        <a:t>Making comparisons using </a:t>
                      </a:r>
                      <a:r>
                        <a:rPr lang="en-GB" sz="800" b="0" i="1" dirty="0" err="1">
                          <a:latin typeface="+mn-lt"/>
                        </a:rPr>
                        <a:t>más</a:t>
                      </a:r>
                      <a:r>
                        <a:rPr lang="en-GB" sz="800" b="0" i="1" dirty="0">
                          <a:latin typeface="+mn-lt"/>
                        </a:rPr>
                        <a:t> que</a:t>
                      </a:r>
                      <a:r>
                        <a:rPr lang="en-GB" sz="800" b="0" dirty="0">
                          <a:latin typeface="+mn-lt"/>
                        </a:rPr>
                        <a:t> and </a:t>
                      </a:r>
                      <a:r>
                        <a:rPr lang="en-GB" sz="800" b="0" i="1" dirty="0" err="1">
                          <a:latin typeface="+mn-lt"/>
                        </a:rPr>
                        <a:t>menos</a:t>
                      </a:r>
                      <a:r>
                        <a:rPr lang="en-GB" sz="800" b="0" i="1" dirty="0">
                          <a:latin typeface="+mn-lt"/>
                        </a:rPr>
                        <a:t> que</a:t>
                      </a:r>
                      <a:endParaRPr lang="en-GB" sz="800" b="0" dirty="0">
                        <a:latin typeface="+mn-lt"/>
                      </a:endParaRPr>
                    </a:p>
                    <a:p>
                      <a:pPr marL="171450" indent="-171450">
                        <a:buFont typeface="Arial"/>
                        <a:buChar char="•"/>
                      </a:pPr>
                      <a:r>
                        <a:rPr lang="en-GB" sz="800" b="0" dirty="0">
                          <a:latin typeface="+mn-lt"/>
                        </a:rPr>
                        <a:t>Question words</a:t>
                      </a:r>
                    </a:p>
                    <a:p>
                      <a:pPr marL="171450" indent="-171450">
                        <a:buFont typeface="Arial"/>
                        <a:buChar char="•"/>
                      </a:pPr>
                      <a:r>
                        <a:rPr lang="en-GB" sz="800" b="0" dirty="0">
                          <a:latin typeface="+mn-lt"/>
                        </a:rPr>
                        <a:t>Using the perfect tense of regular verbs</a:t>
                      </a:r>
                    </a:p>
                    <a:p>
                      <a:pPr marL="171450" indent="-171450">
                        <a:buFont typeface="Arial"/>
                        <a:buChar char="•"/>
                      </a:pPr>
                      <a:r>
                        <a:rPr lang="en-GB" sz="800" b="0" dirty="0" err="1">
                          <a:latin typeface="+mn-lt"/>
                        </a:rPr>
                        <a:t>Había</a:t>
                      </a:r>
                      <a:r>
                        <a:rPr lang="en-GB" sz="800" b="0" dirty="0">
                          <a:latin typeface="+mn-lt"/>
                        </a:rPr>
                        <a:t> and era and other regular</a:t>
                      </a:r>
                      <a:r>
                        <a:rPr lang="en-GB" sz="800" b="0" baseline="0" dirty="0">
                          <a:latin typeface="+mn-lt"/>
                        </a:rPr>
                        <a:t> imperfect verbs. </a:t>
                      </a:r>
                      <a:endParaRPr lang="en-GB" sz="800" b="0" dirty="0">
                        <a:latin typeface="+mn-lt"/>
                      </a:endParaRPr>
                    </a:p>
                    <a:p>
                      <a:pPr marL="171450" indent="-171450">
                        <a:buFont typeface="Arial"/>
                        <a:buChar char="•"/>
                      </a:pPr>
                      <a:r>
                        <a:rPr lang="en-GB" sz="800" b="0" dirty="0">
                          <a:latin typeface="+mn-lt"/>
                        </a:rPr>
                        <a:t>Using </a:t>
                      </a:r>
                      <a:r>
                        <a:rPr lang="en-GB" sz="800" b="0" i="1" dirty="0">
                          <a:latin typeface="+mn-lt"/>
                        </a:rPr>
                        <a:t>por </a:t>
                      </a:r>
                      <a:r>
                        <a:rPr lang="en-GB" sz="800" b="0" dirty="0">
                          <a:latin typeface="+mn-lt"/>
                        </a:rPr>
                        <a:t>and </a:t>
                      </a:r>
                      <a:r>
                        <a:rPr lang="en-GB" sz="800" b="0" i="1" dirty="0">
                          <a:latin typeface="+mn-lt"/>
                        </a:rPr>
                        <a:t>para and </a:t>
                      </a:r>
                      <a:r>
                        <a:rPr lang="en-GB" sz="800" b="0" i="1" dirty="0" err="1">
                          <a:latin typeface="+mn-lt"/>
                        </a:rPr>
                        <a:t>distingusing</a:t>
                      </a:r>
                      <a:r>
                        <a:rPr lang="en-GB" sz="800" b="0" i="1" dirty="0">
                          <a:latin typeface="+mn-lt"/>
                        </a:rPr>
                        <a:t> when</a:t>
                      </a:r>
                      <a:r>
                        <a:rPr lang="en-GB" sz="800" b="0" i="1" baseline="0" dirty="0">
                          <a:latin typeface="+mn-lt"/>
                        </a:rPr>
                        <a:t> to use them both. </a:t>
                      </a:r>
                      <a:endParaRPr lang="en-GB" sz="800" b="0" dirty="0">
                        <a:latin typeface="+mn-lt"/>
                      </a:endParaRPr>
                    </a:p>
                    <a:p>
                      <a:pPr marL="171450" indent="-171450">
                        <a:buFont typeface="Arial"/>
                        <a:buChar char="•"/>
                      </a:pPr>
                      <a:r>
                        <a:rPr lang="en-GB" sz="800" b="0" dirty="0">
                          <a:latin typeface="+mn-lt"/>
                        </a:rPr>
                        <a:t>Statements of possibility, </a:t>
                      </a:r>
                      <a:r>
                        <a:rPr lang="en-GB" sz="800" b="0" dirty="0" err="1">
                          <a:latin typeface="+mn-lt"/>
                        </a:rPr>
                        <a:t>eg.</a:t>
                      </a:r>
                      <a:r>
                        <a:rPr lang="en-GB" sz="800" b="0" dirty="0">
                          <a:latin typeface="+mn-lt"/>
                        </a:rPr>
                        <a:t> </a:t>
                      </a:r>
                      <a:r>
                        <a:rPr lang="en-GB" sz="800" b="0" i="1" dirty="0" err="1">
                          <a:latin typeface="+mn-lt"/>
                        </a:rPr>
                        <a:t>permitir</a:t>
                      </a:r>
                      <a:r>
                        <a:rPr lang="en-GB" sz="800" b="0" dirty="0">
                          <a:latin typeface="+mn-lt"/>
                        </a:rPr>
                        <a:t> / </a:t>
                      </a:r>
                      <a:r>
                        <a:rPr lang="en-GB" sz="800" b="0" i="1" dirty="0">
                          <a:latin typeface="+mn-lt"/>
                        </a:rPr>
                        <a:t>es </a:t>
                      </a:r>
                      <a:r>
                        <a:rPr lang="en-GB" sz="800" b="0" i="1" dirty="0" err="1">
                          <a:latin typeface="+mn-lt"/>
                        </a:rPr>
                        <a:t>posible</a:t>
                      </a:r>
                      <a:r>
                        <a:rPr lang="en-GB" sz="800" b="0" dirty="0">
                          <a:latin typeface="+mn-lt"/>
                        </a:rPr>
                        <a:t> + infinitive</a:t>
                      </a:r>
                    </a:p>
                    <a:p>
                      <a:pPr marL="171450" indent="-171450">
                        <a:buFont typeface="Arial"/>
                        <a:buChar char="•"/>
                      </a:pPr>
                      <a:r>
                        <a:rPr lang="en-GB" sz="800" b="0" dirty="0">
                          <a:latin typeface="+mn-lt"/>
                        </a:rPr>
                        <a:t>Using </a:t>
                      </a:r>
                      <a:r>
                        <a:rPr lang="en-GB" sz="800" b="0" i="1" dirty="0" err="1">
                          <a:latin typeface="+mn-lt"/>
                        </a:rPr>
                        <a:t>estar</a:t>
                      </a:r>
                      <a:r>
                        <a:rPr lang="en-GB" sz="800" b="0" dirty="0">
                          <a:latin typeface="+mn-lt"/>
                        </a:rPr>
                        <a:t> and the present continuous tense</a:t>
                      </a:r>
                    </a:p>
                    <a:p>
                      <a:pPr marL="171450" indent="-171450">
                        <a:buFont typeface="Arial"/>
                        <a:buChar char="•"/>
                      </a:pPr>
                      <a:r>
                        <a:rPr lang="en-GB" sz="800" b="0" dirty="0">
                          <a:latin typeface="+mn-lt"/>
                        </a:rPr>
                        <a:t>Formulating questions</a:t>
                      </a:r>
                    </a:p>
                    <a:p>
                      <a:pPr marL="171450" indent="-171450">
                        <a:buFont typeface="Arial"/>
                        <a:buChar char="•"/>
                      </a:pPr>
                      <a:endParaRPr lang="en-GB" sz="900" b="0" i="1" dirty="0">
                        <a:latin typeface="+mn-lt"/>
                      </a:endParaRPr>
                    </a:p>
                    <a:p>
                      <a:endParaRPr lang="es-ES_tradnl" dirty="0">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 typeface="Arial"/>
                        <a:buChar char="•"/>
                      </a:pPr>
                      <a:r>
                        <a:rPr lang="en-GB" sz="800" kern="1200" dirty="0">
                          <a:solidFill>
                            <a:srgbClr val="000000"/>
                          </a:solidFill>
                          <a:latin typeface="+mn-lt"/>
                          <a:ea typeface="+mn-ea"/>
                          <a:cs typeface="+mn-cs"/>
                        </a:rPr>
                        <a:t>Adapting models to input</a:t>
                      </a:r>
                      <a:r>
                        <a:rPr lang="en-GB" sz="800" kern="1200" baseline="0" dirty="0">
                          <a:solidFill>
                            <a:srgbClr val="000000"/>
                          </a:solidFill>
                          <a:latin typeface="+mn-lt"/>
                          <a:ea typeface="+mn-ea"/>
                          <a:cs typeface="+mn-cs"/>
                        </a:rPr>
                        <a:t> your own information. </a:t>
                      </a:r>
                    </a:p>
                    <a:p>
                      <a:pPr marL="171450" lvl="0" indent="-171450" algn="l" defTabSz="3240085" rtl="0" eaLnBrk="1" latinLnBrk="0" hangingPunct="1">
                        <a:spcAft>
                          <a:spcPts val="0"/>
                        </a:spcAft>
                        <a:buFont typeface="Arial"/>
                        <a:buChar char="•"/>
                      </a:pPr>
                      <a:r>
                        <a:rPr lang="en-GB" sz="800" kern="1200" baseline="0" dirty="0">
                          <a:solidFill>
                            <a:srgbClr val="000000"/>
                          </a:solidFill>
                          <a:latin typeface="+mn-lt"/>
                          <a:ea typeface="+mn-ea"/>
                          <a:cs typeface="+mn-cs"/>
                        </a:rPr>
                        <a:t>Give opinions in different ways. </a:t>
                      </a:r>
                    </a:p>
                    <a:p>
                      <a:pPr marL="171450" lvl="0" indent="-171450" algn="l" defTabSz="3240085" rtl="0" eaLnBrk="1" latinLnBrk="0" hangingPunct="1">
                        <a:spcAft>
                          <a:spcPts val="0"/>
                        </a:spcAft>
                        <a:buFont typeface="Arial"/>
                        <a:buChar char="•"/>
                      </a:pPr>
                      <a:r>
                        <a:rPr lang="en-GB" sz="800" kern="1200" baseline="0" dirty="0">
                          <a:solidFill>
                            <a:srgbClr val="000000"/>
                          </a:solidFill>
                          <a:latin typeface="+mn-lt"/>
                          <a:ea typeface="+mn-ea"/>
                          <a:cs typeface="+mn-cs"/>
                        </a:rPr>
                        <a:t>Offering extra information when speaking. </a:t>
                      </a:r>
                    </a:p>
                    <a:p>
                      <a:pPr marL="171450" lvl="0" indent="-171450" algn="l" defTabSz="3240085" rtl="0" eaLnBrk="1" latinLnBrk="0" hangingPunct="1">
                        <a:spcAft>
                          <a:spcPts val="0"/>
                        </a:spcAft>
                        <a:buFont typeface="Arial"/>
                        <a:buChar char="•"/>
                      </a:pPr>
                      <a:r>
                        <a:rPr lang="en-GB" sz="800" kern="1200" baseline="0" dirty="0">
                          <a:solidFill>
                            <a:srgbClr val="000000"/>
                          </a:solidFill>
                          <a:latin typeface="+mn-lt"/>
                          <a:ea typeface="+mn-ea"/>
                          <a:cs typeface="+mn-cs"/>
                        </a:rPr>
                        <a:t>Working out the meaning of unfamiliar words from context.</a:t>
                      </a:r>
                    </a:p>
                    <a:p>
                      <a:pPr marL="171450" lvl="0" indent="-171450" algn="l" defTabSz="3240085" rtl="0" eaLnBrk="1" latinLnBrk="0" hangingPunct="1">
                        <a:spcAft>
                          <a:spcPts val="0"/>
                        </a:spcAft>
                        <a:buFont typeface="Arial"/>
                        <a:buChar char="•"/>
                      </a:pPr>
                      <a:r>
                        <a:rPr lang="en-GB" sz="800" kern="1200" baseline="0" dirty="0">
                          <a:solidFill>
                            <a:srgbClr val="000000"/>
                          </a:solidFill>
                          <a:latin typeface="+mn-lt"/>
                          <a:ea typeface="+mn-ea"/>
                          <a:cs typeface="+mn-cs"/>
                        </a:rPr>
                        <a:t>Identifying false friends. </a:t>
                      </a:r>
                    </a:p>
                    <a:p>
                      <a:pPr marL="171450" lvl="0" indent="-171450" algn="l" defTabSz="3240085" rtl="0" eaLnBrk="1" latinLnBrk="0" hangingPunct="1">
                        <a:spcAft>
                          <a:spcPts val="0"/>
                        </a:spcAft>
                        <a:buFont typeface="Arial"/>
                        <a:buChar char="•"/>
                      </a:pPr>
                      <a:r>
                        <a:rPr lang="en-GB" sz="800" kern="1200" baseline="0" dirty="0">
                          <a:solidFill>
                            <a:srgbClr val="000000"/>
                          </a:solidFill>
                          <a:latin typeface="+mn-lt"/>
                          <a:ea typeface="+mn-ea"/>
                          <a:cs typeface="+mn-cs"/>
                        </a:rPr>
                        <a:t>Begin to conjugate verbs into a variety of tenses. </a:t>
                      </a:r>
                    </a:p>
                    <a:p>
                      <a:pPr marL="171450" lvl="0" indent="-171450" algn="l" defTabSz="3240085" rtl="0" eaLnBrk="1" latinLnBrk="0" hangingPunct="1">
                        <a:spcAft>
                          <a:spcPts val="0"/>
                        </a:spcAft>
                        <a:buFont typeface="Arial"/>
                        <a:buChar char="•"/>
                      </a:pPr>
                      <a:r>
                        <a:rPr lang="en-GB" sz="800" kern="1200" baseline="0" dirty="0">
                          <a:solidFill>
                            <a:srgbClr val="000000"/>
                          </a:solidFill>
                          <a:latin typeface="+mn-lt"/>
                          <a:ea typeface="+mn-ea"/>
                          <a:cs typeface="+mn-cs"/>
                        </a:rPr>
                        <a:t>Start to understand and respond to a piece of literary text. </a:t>
                      </a:r>
                    </a:p>
                    <a:p>
                      <a:pPr marL="171450" lvl="0" indent="-171450" algn="l" defTabSz="3240085" rtl="0" eaLnBrk="1" latinLnBrk="0" hangingPunct="1">
                        <a:spcAft>
                          <a:spcPts val="0"/>
                        </a:spcAft>
                        <a:buFont typeface="Arial"/>
                        <a:buChar char="•"/>
                      </a:pPr>
                      <a:r>
                        <a:rPr lang="en-GB" sz="800" kern="1200" baseline="0" dirty="0">
                          <a:solidFill>
                            <a:srgbClr val="000000"/>
                          </a:solidFill>
                          <a:latin typeface="+mn-lt"/>
                          <a:ea typeface="+mn-ea"/>
                          <a:cs typeface="+mn-cs"/>
                        </a:rPr>
                        <a:t>Recognise and respond to key information about themselves and their family. </a:t>
                      </a:r>
                    </a:p>
                    <a:p>
                      <a:pPr marL="171450" lvl="0" indent="-171450" algn="l" defTabSz="3240085" rtl="0" eaLnBrk="1" latinLnBrk="0" hangingPunct="1">
                        <a:spcAft>
                          <a:spcPts val="0"/>
                        </a:spcAft>
                        <a:buFont typeface="Arial"/>
                        <a:buChar char="•"/>
                      </a:pPr>
                      <a:r>
                        <a:rPr lang="en-GB" sz="800" kern="1200" baseline="0" dirty="0">
                          <a:solidFill>
                            <a:srgbClr val="000000"/>
                          </a:solidFill>
                          <a:latin typeface="+mn-lt"/>
                          <a:ea typeface="+mn-ea"/>
                          <a:cs typeface="+mn-cs"/>
                        </a:rPr>
                        <a:t>Developing complex translation skills. </a:t>
                      </a:r>
                    </a:p>
                    <a:p>
                      <a:pPr marL="171450" lvl="0" indent="-171450" algn="l" defTabSz="3240085" rtl="0" eaLnBrk="1" latinLnBrk="0" hangingPunct="1">
                        <a:spcAft>
                          <a:spcPts val="0"/>
                        </a:spcAft>
                        <a:buFont typeface="Arial"/>
                        <a:buChar char="•"/>
                      </a:pPr>
                      <a:r>
                        <a:rPr lang="en-GB" sz="800" kern="1200" baseline="0" dirty="0">
                          <a:solidFill>
                            <a:srgbClr val="000000"/>
                          </a:solidFill>
                          <a:latin typeface="+mn-lt"/>
                          <a:ea typeface="+mn-ea"/>
                          <a:cs typeface="+mn-cs"/>
                        </a:rPr>
                        <a:t>The ability to understand social media, its positive attributes and understand risks ad potential issues surrounding social media. </a:t>
                      </a:r>
                    </a:p>
                    <a:p>
                      <a:pPr marL="171450" lvl="0" indent="-171450" algn="l" defTabSz="3240085" rtl="0" eaLnBrk="1" latinLnBrk="0" hangingPunct="1">
                        <a:spcAft>
                          <a:spcPts val="0"/>
                        </a:spcAft>
                        <a:buFont typeface="Arial"/>
                        <a:buChar char="•"/>
                      </a:pPr>
                      <a:r>
                        <a:rPr lang="en-GB" sz="800" kern="1200" baseline="0" dirty="0">
                          <a:solidFill>
                            <a:srgbClr val="000000"/>
                          </a:solidFill>
                          <a:latin typeface="+mn-lt"/>
                          <a:ea typeface="+mn-ea"/>
                          <a:cs typeface="+mn-cs"/>
                        </a:rPr>
                        <a:t>Developed previous skills of forming questions, rephrasing and responding to questions being asked. </a:t>
                      </a:r>
                    </a:p>
                    <a:p>
                      <a:pPr marL="171450" lvl="0" indent="-171450" algn="l" defTabSz="3240085" rtl="0" eaLnBrk="1" latinLnBrk="0" hangingPunct="1">
                        <a:spcAft>
                          <a:spcPts val="0"/>
                        </a:spcAft>
                        <a:buFont typeface="Arial"/>
                        <a:buChar char="•"/>
                      </a:pPr>
                      <a:endParaRPr lang="en-GB" sz="800" kern="1200" baseline="0" dirty="0">
                        <a:solidFill>
                          <a:srgbClr val="000000"/>
                        </a:solidFill>
                        <a:latin typeface="+mn-lt"/>
                        <a:ea typeface="+mn-ea"/>
                        <a:cs typeface="+mn-cs"/>
                      </a:endParaRPr>
                    </a:p>
                    <a:p>
                      <a:pPr marL="0" lvl="0" indent="0" algn="l" defTabSz="3240085" rtl="0" eaLnBrk="1" latinLnBrk="0" hangingPunct="1">
                        <a:spcAft>
                          <a:spcPts val="0"/>
                        </a:spcAft>
                        <a:buFont typeface="Arial"/>
                        <a:buNone/>
                      </a:pPr>
                      <a:endParaRPr lang="en-GB" sz="1100" kern="1200" dirty="0">
                        <a:solidFill>
                          <a:srgbClr val="000000"/>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l" defTabSz="3240085" rtl="0" eaLnBrk="1" fontAlgn="auto" latinLnBrk="0" hangingPunct="1">
                        <a:lnSpc>
                          <a:spcPct val="100000"/>
                        </a:lnSpc>
                        <a:spcBef>
                          <a:spcPts val="0"/>
                        </a:spcBef>
                        <a:spcAft>
                          <a:spcPts val="0"/>
                        </a:spcAft>
                        <a:buClrTx/>
                        <a:buSzTx/>
                        <a:buFont typeface="Arial"/>
                        <a:buChar char="•"/>
                        <a:tabLst/>
                        <a:defRPr/>
                      </a:pPr>
                      <a:r>
                        <a:rPr lang="en-GB" sz="800" kern="1200" dirty="0">
                          <a:solidFill>
                            <a:srgbClr val="000000"/>
                          </a:solidFill>
                          <a:latin typeface="+mn-lt"/>
                          <a:ea typeface="+mn-ea"/>
                          <a:cs typeface="+mn-cs"/>
                        </a:rPr>
                        <a:t> </a:t>
                      </a:r>
                      <a:r>
                        <a:rPr lang="en-GB" sz="800" kern="1200" baseline="0" dirty="0">
                          <a:solidFill>
                            <a:srgbClr val="000000"/>
                          </a:solidFill>
                          <a:latin typeface="+mn-lt"/>
                          <a:ea typeface="+mn-ea"/>
                          <a:cs typeface="+mn-cs"/>
                        </a:rPr>
                        <a:t>Consolidates and builds on  knowledge, concepts and skills acquired at KS3.</a:t>
                      </a:r>
                    </a:p>
                    <a:p>
                      <a:pPr marL="171450" marR="0" lvl="0" indent="-171450" algn="l" defTabSz="3240085" rtl="0" eaLnBrk="1" fontAlgn="auto" latinLnBrk="0" hangingPunct="1">
                        <a:lnSpc>
                          <a:spcPct val="100000"/>
                        </a:lnSpc>
                        <a:spcBef>
                          <a:spcPts val="0"/>
                        </a:spcBef>
                        <a:spcAft>
                          <a:spcPts val="0"/>
                        </a:spcAft>
                        <a:buClrTx/>
                        <a:buSzTx/>
                        <a:buFont typeface="Arial"/>
                        <a:buChar char="•"/>
                        <a:tabLst/>
                        <a:defRPr/>
                      </a:pPr>
                      <a:r>
                        <a:rPr lang="en-GB" sz="800" kern="1200" baseline="0" dirty="0">
                          <a:solidFill>
                            <a:srgbClr val="000000"/>
                          </a:solidFill>
                          <a:latin typeface="+mn-lt"/>
                          <a:ea typeface="+mn-ea"/>
                          <a:cs typeface="+mn-cs"/>
                        </a:rPr>
                        <a:t>Students now trained to use more complex language in their  writing and speaking. </a:t>
                      </a:r>
                    </a:p>
                    <a:p>
                      <a:pPr marL="171450" marR="0" lvl="0" indent="-171450" algn="l" defTabSz="3240085" rtl="0" eaLnBrk="1" fontAlgn="auto" latinLnBrk="0" hangingPunct="1">
                        <a:lnSpc>
                          <a:spcPct val="100000"/>
                        </a:lnSpc>
                        <a:spcBef>
                          <a:spcPts val="0"/>
                        </a:spcBef>
                        <a:spcAft>
                          <a:spcPts val="0"/>
                        </a:spcAft>
                        <a:buClrTx/>
                        <a:buSzTx/>
                        <a:buFont typeface="Arial"/>
                        <a:buChar char="•"/>
                        <a:tabLst/>
                        <a:defRPr/>
                      </a:pPr>
                      <a:r>
                        <a:rPr lang="en-GB" sz="800" kern="1200" dirty="0">
                          <a:solidFill>
                            <a:srgbClr val="000000"/>
                          </a:solidFill>
                          <a:latin typeface="+mn-lt"/>
                          <a:ea typeface="+mn-ea"/>
                          <a:cs typeface="+mn-cs"/>
                        </a:rPr>
                        <a:t>Students</a:t>
                      </a:r>
                      <a:r>
                        <a:rPr lang="en-GB" sz="800" kern="1200" baseline="0" dirty="0">
                          <a:solidFill>
                            <a:srgbClr val="000000"/>
                          </a:solidFill>
                          <a:latin typeface="+mn-lt"/>
                          <a:ea typeface="+mn-ea"/>
                          <a:cs typeface="+mn-cs"/>
                        </a:rPr>
                        <a:t> should now be able to read and understand some literary texts. </a:t>
                      </a:r>
                    </a:p>
                    <a:p>
                      <a:pPr marL="171450" marR="0" lvl="0" indent="-171450" algn="l" defTabSz="3240085" rtl="0" eaLnBrk="1" fontAlgn="auto" latinLnBrk="0" hangingPunct="1">
                        <a:lnSpc>
                          <a:spcPct val="100000"/>
                        </a:lnSpc>
                        <a:spcBef>
                          <a:spcPts val="0"/>
                        </a:spcBef>
                        <a:spcAft>
                          <a:spcPts val="0"/>
                        </a:spcAft>
                        <a:buClrTx/>
                        <a:buSzTx/>
                        <a:buFont typeface="Arial"/>
                        <a:buChar char="•"/>
                        <a:tabLst/>
                        <a:defRPr/>
                      </a:pPr>
                      <a:r>
                        <a:rPr lang="en-GB" sz="800" kern="1200" baseline="0" dirty="0">
                          <a:solidFill>
                            <a:srgbClr val="000000"/>
                          </a:solidFill>
                          <a:latin typeface="+mn-lt"/>
                          <a:ea typeface="+mn-ea"/>
                          <a:cs typeface="+mn-cs"/>
                        </a:rPr>
                        <a:t>Students are now more skilled at recognising and using common irregular and regular verbs. They are growing in their ability to conjugate verbs in different tenses.</a:t>
                      </a:r>
                    </a:p>
                    <a:p>
                      <a:pPr marL="171450" marR="0" lvl="0" indent="-171450" algn="l" defTabSz="3240085" rtl="0" eaLnBrk="1" fontAlgn="auto" latinLnBrk="0" hangingPunct="1">
                        <a:lnSpc>
                          <a:spcPct val="100000"/>
                        </a:lnSpc>
                        <a:spcBef>
                          <a:spcPts val="0"/>
                        </a:spcBef>
                        <a:spcAft>
                          <a:spcPts val="0"/>
                        </a:spcAft>
                        <a:buClrTx/>
                        <a:buSzTx/>
                        <a:buFont typeface="Arial"/>
                        <a:buChar char="•"/>
                        <a:tabLst/>
                        <a:defRPr/>
                      </a:pPr>
                      <a:r>
                        <a:rPr lang="en-GB" sz="800" kern="1200" baseline="0" dirty="0">
                          <a:solidFill>
                            <a:srgbClr val="000000"/>
                          </a:solidFill>
                          <a:latin typeface="+mn-lt"/>
                          <a:ea typeface="+mn-ea"/>
                          <a:cs typeface="+mn-cs"/>
                        </a:rPr>
                        <a:t>Students should be able to express their opinions about marriage and their personal relationships.  </a:t>
                      </a:r>
                    </a:p>
                    <a:p>
                      <a:pPr marL="171450" marR="0" lvl="0" indent="-171450" algn="l" defTabSz="3240085" rtl="0" eaLnBrk="1" fontAlgn="auto" latinLnBrk="0" hangingPunct="1">
                        <a:lnSpc>
                          <a:spcPct val="100000"/>
                        </a:lnSpc>
                        <a:spcBef>
                          <a:spcPts val="0"/>
                        </a:spcBef>
                        <a:spcAft>
                          <a:spcPts val="0"/>
                        </a:spcAft>
                        <a:buClrTx/>
                        <a:buSzTx/>
                        <a:buFont typeface="Arial"/>
                        <a:buChar char="•"/>
                        <a:tabLst/>
                        <a:defRPr/>
                      </a:pPr>
                      <a:r>
                        <a:rPr lang="en-GB" sz="800" kern="1200" baseline="0" dirty="0">
                          <a:solidFill>
                            <a:srgbClr val="000000"/>
                          </a:solidFill>
                          <a:latin typeface="+mn-lt"/>
                          <a:ea typeface="+mn-ea"/>
                          <a:cs typeface="+mn-cs"/>
                        </a:rPr>
                        <a:t>Students can build on their ability to write descriptive sentences.</a:t>
                      </a:r>
                    </a:p>
                    <a:p>
                      <a:pPr marL="171450" marR="0" lvl="0" indent="-171450" algn="l" defTabSz="3240085" rtl="0" eaLnBrk="1" fontAlgn="auto" latinLnBrk="0" hangingPunct="1">
                        <a:lnSpc>
                          <a:spcPct val="100000"/>
                        </a:lnSpc>
                        <a:spcBef>
                          <a:spcPts val="0"/>
                        </a:spcBef>
                        <a:spcAft>
                          <a:spcPts val="0"/>
                        </a:spcAft>
                        <a:buClrTx/>
                        <a:buSzTx/>
                        <a:buFont typeface="Arial"/>
                        <a:buChar char="•"/>
                        <a:tabLst/>
                        <a:defRPr/>
                      </a:pPr>
                      <a:r>
                        <a:rPr lang="en-GB" sz="800" kern="1200" baseline="0" dirty="0">
                          <a:solidFill>
                            <a:srgbClr val="000000"/>
                          </a:solidFill>
                          <a:latin typeface="+mn-lt"/>
                          <a:ea typeface="+mn-ea"/>
                          <a:cs typeface="+mn-cs"/>
                        </a:rPr>
                        <a:t>Form and express ideas regarding technology within modern day life. </a:t>
                      </a:r>
                    </a:p>
                    <a:p>
                      <a:pPr marL="171450" marR="0" lvl="0" indent="-171450" algn="l" defTabSz="3240085" rtl="0" eaLnBrk="1" fontAlgn="auto" latinLnBrk="0" hangingPunct="1">
                        <a:lnSpc>
                          <a:spcPct val="100000"/>
                        </a:lnSpc>
                        <a:spcBef>
                          <a:spcPts val="0"/>
                        </a:spcBef>
                        <a:spcAft>
                          <a:spcPts val="0"/>
                        </a:spcAft>
                        <a:buClrTx/>
                        <a:buSzTx/>
                        <a:buFont typeface="Arial"/>
                        <a:buChar char="•"/>
                        <a:tabLst/>
                        <a:defRPr/>
                      </a:pPr>
                      <a:r>
                        <a:rPr lang="en-GB" sz="800" kern="1200" baseline="0" dirty="0">
                          <a:solidFill>
                            <a:srgbClr val="000000"/>
                          </a:solidFill>
                          <a:latin typeface="+mn-lt"/>
                          <a:ea typeface="+mn-ea"/>
                          <a:cs typeface="+mn-cs"/>
                        </a:rPr>
                        <a:t>Present, argue or persuade listeners to understand their opinions and justify why they have these opinions about social media and technology. </a:t>
                      </a:r>
                    </a:p>
                    <a:p>
                      <a:pPr marL="171450" marR="0" lvl="0" indent="-171450" algn="l" defTabSz="3240085" rtl="0" eaLnBrk="1" fontAlgn="auto" latinLnBrk="0" hangingPunct="1">
                        <a:lnSpc>
                          <a:spcPct val="100000"/>
                        </a:lnSpc>
                        <a:spcBef>
                          <a:spcPts val="0"/>
                        </a:spcBef>
                        <a:spcAft>
                          <a:spcPts val="0"/>
                        </a:spcAft>
                        <a:buClrTx/>
                        <a:buSzTx/>
                        <a:buFont typeface="Arial"/>
                        <a:buChar char="•"/>
                        <a:tabLst/>
                        <a:defRPr/>
                      </a:pPr>
                      <a:endParaRPr lang="en-GB" sz="1100" kern="1200" baseline="0" dirty="0">
                        <a:solidFill>
                          <a:srgbClr val="000000"/>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 typeface="Arial"/>
                        <a:buChar char="•"/>
                      </a:pPr>
                      <a:r>
                        <a:rPr lang="en-GB" sz="1100" i="0" kern="1200" baseline="0" dirty="0">
                          <a:solidFill>
                            <a:srgbClr val="000000"/>
                          </a:solidFill>
                          <a:latin typeface="+mn-lt"/>
                          <a:ea typeface="+mn-ea"/>
                          <a:cs typeface="+mn-cs"/>
                        </a:rPr>
                        <a:t>Realia used to engage students in the media topic. </a:t>
                      </a:r>
                    </a:p>
                    <a:p>
                      <a:pPr marL="171450" marR="0" lvl="0" indent="-171450" algn="l" defTabSz="3240085" rtl="0" eaLnBrk="1" fontAlgn="auto" latinLnBrk="0" hangingPunct="1">
                        <a:lnSpc>
                          <a:spcPct val="100000"/>
                        </a:lnSpc>
                        <a:spcBef>
                          <a:spcPts val="0"/>
                        </a:spcBef>
                        <a:spcAft>
                          <a:spcPts val="0"/>
                        </a:spcAft>
                        <a:buClrTx/>
                        <a:buSzTx/>
                        <a:buFont typeface="Arial"/>
                        <a:buChar char="•"/>
                        <a:tabLst/>
                        <a:defRPr/>
                      </a:pPr>
                      <a:r>
                        <a:rPr lang="en-GB" sz="1100" i="0" kern="1200" baseline="0" dirty="0">
                          <a:solidFill>
                            <a:srgbClr val="000000"/>
                          </a:solidFill>
                          <a:latin typeface="+mn-lt"/>
                          <a:ea typeface="+mn-ea"/>
                          <a:cs typeface="+mn-cs"/>
                        </a:rPr>
                        <a:t>Students should be able to express their own opinion regarding social media and online platforms coherently and accurately.</a:t>
                      </a:r>
                    </a:p>
                    <a:p>
                      <a:pPr marL="171450" marR="0" lvl="0" indent="-171450" algn="l" defTabSz="3240085" rtl="0" eaLnBrk="1" fontAlgn="auto" latinLnBrk="0" hangingPunct="1">
                        <a:lnSpc>
                          <a:spcPct val="100000"/>
                        </a:lnSpc>
                        <a:spcBef>
                          <a:spcPts val="0"/>
                        </a:spcBef>
                        <a:spcAft>
                          <a:spcPts val="0"/>
                        </a:spcAft>
                        <a:buClrTx/>
                        <a:buSzTx/>
                        <a:buFont typeface="Arial"/>
                        <a:buChar char="•"/>
                        <a:tabLst/>
                        <a:defRPr/>
                      </a:pPr>
                      <a:r>
                        <a:rPr lang="en-GB" sz="1100" i="0" kern="1200" baseline="0" dirty="0">
                          <a:solidFill>
                            <a:srgbClr val="000000"/>
                          </a:solidFill>
                          <a:latin typeface="+mn-lt"/>
                          <a:ea typeface="+mn-ea"/>
                          <a:cs typeface="+mn-cs"/>
                        </a:rPr>
                        <a:t>A greater understanding of technology benefits and potential risks. </a:t>
                      </a:r>
                    </a:p>
                    <a:p>
                      <a:pPr marL="171450" marR="0" lvl="0" indent="-171450" algn="l" defTabSz="3240085" rtl="0" eaLnBrk="1" fontAlgn="auto" latinLnBrk="0" hangingPunct="1">
                        <a:lnSpc>
                          <a:spcPct val="100000"/>
                        </a:lnSpc>
                        <a:spcBef>
                          <a:spcPts val="0"/>
                        </a:spcBef>
                        <a:spcAft>
                          <a:spcPts val="0"/>
                        </a:spcAft>
                        <a:buClrTx/>
                        <a:buSzTx/>
                        <a:buFont typeface="Arial"/>
                        <a:buChar char="•"/>
                        <a:tabLst/>
                        <a:defRPr/>
                      </a:pPr>
                      <a:r>
                        <a:rPr lang="en-GB" sz="1100" i="0" kern="1200" baseline="0" dirty="0">
                          <a:solidFill>
                            <a:srgbClr val="000000"/>
                          </a:solidFill>
                          <a:latin typeface="+mn-lt"/>
                          <a:ea typeface="+mn-ea"/>
                          <a:cs typeface="+mn-cs"/>
                        </a:rPr>
                        <a:t>Give more weight to speaking within lessons. Incorporate a debate. </a:t>
                      </a:r>
                    </a:p>
                    <a:p>
                      <a:pPr marL="171450" lvl="0" indent="-171450" algn="l" defTabSz="3240085" rtl="0" eaLnBrk="1" latinLnBrk="0" hangingPunct="1">
                        <a:spcAft>
                          <a:spcPts val="0"/>
                        </a:spcAft>
                        <a:buFont typeface="Arial"/>
                        <a:buChar char="•"/>
                      </a:pPr>
                      <a:endParaRPr lang="en-GB" sz="1100" i="0" kern="1200" baseline="0" dirty="0">
                        <a:solidFill>
                          <a:srgbClr val="000000"/>
                        </a:solidFill>
                        <a:latin typeface="+mn-lt"/>
                        <a:ea typeface="+mn-ea"/>
                        <a:cs typeface="+mn-cs"/>
                      </a:endParaRPr>
                    </a:p>
                    <a:p>
                      <a:pPr marL="171450" lvl="0" indent="-171450" algn="l" defTabSz="3240085" rtl="0" eaLnBrk="1" latinLnBrk="0" hangingPunct="1">
                        <a:spcAft>
                          <a:spcPts val="0"/>
                        </a:spcAft>
                        <a:buFont typeface="Arial"/>
                        <a:buChar char="•"/>
                      </a:pPr>
                      <a:endParaRPr lang="en-GB" sz="1100" kern="1200" dirty="0">
                        <a:solidFill>
                          <a:srgbClr val="000000"/>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928953482"/>
                  </a:ext>
                </a:extLst>
              </a:tr>
            </a:tbl>
          </a:graphicData>
        </a:graphic>
      </p:graphicFrame>
    </p:spTree>
    <p:extLst>
      <p:ext uri="{BB962C8B-B14F-4D97-AF65-F5344CB8AC3E}">
        <p14:creationId xmlns:p14="http://schemas.microsoft.com/office/powerpoint/2010/main" val="14447586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xmlns="" id="{24ED0489-B8A5-1940-9BA9-8475238D7331}"/>
              </a:ext>
            </a:extLst>
          </p:cNvPr>
          <p:cNvGraphicFramePr>
            <a:graphicFrameLocks noGrp="1" noChangeAspect="1"/>
          </p:cNvGraphicFramePr>
          <p:nvPr>
            <p:extLst>
              <p:ext uri="{D42A27DB-BD31-4B8C-83A1-F6EECF244321}">
                <p14:modId xmlns:p14="http://schemas.microsoft.com/office/powerpoint/2010/main" val="3471145090"/>
              </p:ext>
            </p:extLst>
          </p:nvPr>
        </p:nvGraphicFramePr>
        <p:xfrm>
          <a:off x="304800" y="228600"/>
          <a:ext cx="8593050" cy="6019802"/>
        </p:xfrm>
        <a:graphic>
          <a:graphicData uri="http://schemas.openxmlformats.org/drawingml/2006/table">
            <a:tbl>
              <a:tblPr firstRow="1" firstCol="1" bandRow="1">
                <a:tableStyleId>{5C22544A-7EE6-4342-B048-85BDC9FD1C3A}</a:tableStyleId>
              </a:tblPr>
              <a:tblGrid>
                <a:gridCol w="320040">
                  <a:extLst>
                    <a:ext uri="{9D8B030D-6E8A-4147-A177-3AD203B41FA5}">
                      <a16:colId xmlns:a16="http://schemas.microsoft.com/office/drawing/2014/main" xmlns="" val="2118699837"/>
                    </a:ext>
                  </a:extLst>
                </a:gridCol>
                <a:gridCol w="1554506">
                  <a:extLst>
                    <a:ext uri="{9D8B030D-6E8A-4147-A177-3AD203B41FA5}">
                      <a16:colId xmlns:a16="http://schemas.microsoft.com/office/drawing/2014/main" xmlns="" val="1375767732"/>
                    </a:ext>
                  </a:extLst>
                </a:gridCol>
                <a:gridCol w="1917905">
                  <a:extLst>
                    <a:ext uri="{9D8B030D-6E8A-4147-A177-3AD203B41FA5}">
                      <a16:colId xmlns:a16="http://schemas.microsoft.com/office/drawing/2014/main" xmlns="" val="20002"/>
                    </a:ext>
                  </a:extLst>
                </a:gridCol>
                <a:gridCol w="1371600">
                  <a:extLst>
                    <a:ext uri="{9D8B030D-6E8A-4147-A177-3AD203B41FA5}">
                      <a16:colId xmlns:a16="http://schemas.microsoft.com/office/drawing/2014/main" xmlns="" val="20003"/>
                    </a:ext>
                  </a:extLst>
                </a:gridCol>
                <a:gridCol w="1624253">
                  <a:extLst>
                    <a:ext uri="{9D8B030D-6E8A-4147-A177-3AD203B41FA5}">
                      <a16:colId xmlns:a16="http://schemas.microsoft.com/office/drawing/2014/main" xmlns="" val="1481332327"/>
                    </a:ext>
                  </a:extLst>
                </a:gridCol>
                <a:gridCol w="1804746">
                  <a:extLst>
                    <a:ext uri="{9D8B030D-6E8A-4147-A177-3AD203B41FA5}">
                      <a16:colId xmlns:a16="http://schemas.microsoft.com/office/drawing/2014/main" xmlns="" val="20005"/>
                    </a:ext>
                  </a:extLst>
                </a:gridCol>
              </a:tblGrid>
              <a:tr h="1059668">
                <a:tc rowSpan="2">
                  <a:txBody>
                    <a:bodyPr/>
                    <a:lstStyle/>
                    <a:p>
                      <a:pPr algn="ctr">
                        <a:spcAft>
                          <a:spcPts val="0"/>
                        </a:spcAft>
                      </a:pPr>
                      <a:r>
                        <a:rPr lang="en-GB" sz="1800" dirty="0">
                          <a:effectLst/>
                          <a:latin typeface="+mn-lt"/>
                        </a:rPr>
                        <a:t> </a:t>
                      </a:r>
                      <a:endParaRPr lang="en-GB" sz="1200" dirty="0">
                        <a:effectLst/>
                        <a:latin typeface="+mn-lt"/>
                        <a:ea typeface="Calibri" panose="020F0502020204030204" pitchFamily="34" charset="0"/>
                        <a:cs typeface="Times New Roman" panose="02020603050405020304" pitchFamily="18" charset="0"/>
                      </a:endParaRPr>
                    </a:p>
                    <a:p>
                      <a:pPr>
                        <a:spcAft>
                          <a:spcPts val="0"/>
                        </a:spcAft>
                      </a:pPr>
                      <a:r>
                        <a:rPr lang="en-GB" sz="1200" dirty="0">
                          <a:effectLst/>
                          <a:latin typeface="+mn-lt"/>
                        </a:rPr>
                        <a:t> </a:t>
                      </a:r>
                      <a:endParaRPr lang="en-GB" sz="12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800" dirty="0">
                          <a:effectLst/>
                          <a:latin typeface="+mn-lt"/>
                        </a:rPr>
                        <a:t>YEAR 10 (Theme 1: Lifestyle)</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xmlns="" val="1019943783"/>
                  </a:ext>
                </a:extLst>
              </a:tr>
              <a:tr h="932431">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200" b="1" dirty="0">
                          <a:effectLst/>
                          <a:latin typeface="+mn-lt"/>
                        </a:rPr>
                        <a:t>KNOWLEDGE</a:t>
                      </a:r>
                      <a:endParaRPr lang="en-GB" sz="1200" b="1"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mn-lt"/>
                        </a:rPr>
                        <a:t>CONCEPTS</a:t>
                      </a:r>
                      <a:endParaRPr lang="en-GB" sz="1200" b="1"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mn-lt"/>
                        </a:rPr>
                        <a:t>SKILLS</a:t>
                      </a:r>
                      <a:endParaRPr lang="en-GB" sz="1200" b="1"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mn-lt"/>
                          <a:ea typeface="Calibri" panose="020F0502020204030204" pitchFamily="34" charset="0"/>
                          <a:cs typeface="Times New Roman" panose="02020603050405020304" pitchFamily="18" charset="0"/>
                        </a:rPr>
                        <a:t>RATIONALE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mn-lt"/>
                          <a:ea typeface="Calibri" panose="020F0502020204030204" pitchFamily="34" charset="0"/>
                          <a:cs typeface="Times New Roman" panose="02020603050405020304" pitchFamily="18" charset="0"/>
                        </a:rPr>
                        <a:t>FUTURE DEVELOPMENT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xmlns="" val="535213283"/>
                  </a:ext>
                </a:extLst>
              </a:tr>
              <a:tr h="4027703">
                <a:tc>
                  <a:txBody>
                    <a:bodyPr/>
                    <a:lstStyle/>
                    <a:p>
                      <a:pPr marL="71755" marR="71755" algn="ctr">
                        <a:spcAft>
                          <a:spcPts val="0"/>
                        </a:spcAft>
                      </a:pPr>
                      <a:r>
                        <a:rPr lang="en-GB" sz="1200" dirty="0">
                          <a:solidFill>
                            <a:schemeClr val="tx1"/>
                          </a:solidFill>
                          <a:effectLst/>
                          <a:latin typeface="+mn-lt"/>
                        </a:rPr>
                        <a:t>Half Term 2</a:t>
                      </a:r>
                      <a:endParaRPr lang="en-GB"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171450" lvl="0" indent="-171450" algn="l" defTabSz="3240085" rtl="0" eaLnBrk="1" latinLnBrk="0" hangingPunct="1">
                        <a:spcAft>
                          <a:spcPts val="0"/>
                        </a:spcAft>
                        <a:buFont typeface="Arial"/>
                        <a:buChar char="•"/>
                      </a:pPr>
                      <a:r>
                        <a:rPr lang="en-GB" sz="1050" kern="1200" dirty="0">
                          <a:solidFill>
                            <a:srgbClr val="000000"/>
                          </a:solidFill>
                          <a:latin typeface="+mn-lt"/>
                          <a:ea typeface="+mn-ea"/>
                          <a:cs typeface="+mn-cs"/>
                        </a:rPr>
                        <a:t>Talk</a:t>
                      </a:r>
                      <a:r>
                        <a:rPr lang="en-GB" sz="1050" kern="1200" baseline="0" dirty="0">
                          <a:solidFill>
                            <a:srgbClr val="000000"/>
                          </a:solidFill>
                          <a:latin typeface="+mn-lt"/>
                          <a:ea typeface="+mn-ea"/>
                          <a:cs typeface="+mn-cs"/>
                        </a:rPr>
                        <a:t> about free time and what activities they like to do. </a:t>
                      </a:r>
                    </a:p>
                    <a:p>
                      <a:pPr marL="171450" lvl="0" indent="-171450" algn="l" defTabSz="3240085" rtl="0" eaLnBrk="1" latinLnBrk="0" hangingPunct="1">
                        <a:spcAft>
                          <a:spcPts val="0"/>
                        </a:spcAft>
                        <a:buFont typeface="Arial"/>
                        <a:buChar char="•"/>
                      </a:pPr>
                      <a:r>
                        <a:rPr lang="en-GB" sz="1050" kern="1200" baseline="0" dirty="0">
                          <a:solidFill>
                            <a:srgbClr val="000000"/>
                          </a:solidFill>
                          <a:latin typeface="+mn-lt"/>
                          <a:ea typeface="+mn-ea"/>
                          <a:cs typeface="+mn-cs"/>
                        </a:rPr>
                        <a:t>Say what sports  and activities they enjoy and would like to do in the future.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s-ES_tradnl" dirty="0">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a:buNone/>
                      </a:pPr>
                      <a:r>
                        <a:rPr lang="en-GB" sz="1100" kern="1200" dirty="0">
                          <a:solidFill>
                            <a:srgbClr val="000000"/>
                          </a:solidFill>
                          <a:latin typeface="+mn-lt"/>
                          <a:ea typeface="+mn-ea"/>
                          <a:cs typeface="+mn-cs"/>
                        </a:rPr>
                        <a:t>At</a:t>
                      </a:r>
                      <a:r>
                        <a:rPr lang="en-GB" sz="1100" kern="1200" baseline="0" dirty="0">
                          <a:solidFill>
                            <a:srgbClr val="000000"/>
                          </a:solidFill>
                          <a:latin typeface="+mn-lt"/>
                          <a:ea typeface="+mn-ea"/>
                          <a:cs typeface="+mn-cs"/>
                        </a:rPr>
                        <a:t> this stage, </a:t>
                      </a:r>
                      <a:r>
                        <a:rPr lang="en-GB" sz="1100" kern="1200" dirty="0">
                          <a:solidFill>
                            <a:srgbClr val="000000"/>
                          </a:solidFill>
                          <a:latin typeface="+mn-lt"/>
                          <a:ea typeface="+mn-ea"/>
                          <a:cs typeface="+mn-cs"/>
                        </a:rPr>
                        <a:t>students</a:t>
                      </a:r>
                      <a:r>
                        <a:rPr lang="en-GB" sz="1100" kern="1200" baseline="0" dirty="0">
                          <a:solidFill>
                            <a:srgbClr val="000000"/>
                          </a:solidFill>
                          <a:latin typeface="+mn-lt"/>
                          <a:ea typeface="+mn-ea"/>
                          <a:cs typeface="+mn-cs"/>
                        </a:rPr>
                        <a:t> should now be expected to:</a:t>
                      </a:r>
                    </a:p>
                    <a:p>
                      <a:pPr marL="171450" lvl="0" indent="-171450" algn="l" defTabSz="3240085" rtl="0" eaLnBrk="1" latinLnBrk="0" hangingPunct="1">
                        <a:spcAft>
                          <a:spcPts val="0"/>
                        </a:spcAft>
                        <a:buFont typeface="Arial"/>
                        <a:buChar char="•"/>
                      </a:pPr>
                      <a:r>
                        <a:rPr lang="en-GB" sz="1100" kern="1200" dirty="0">
                          <a:solidFill>
                            <a:srgbClr val="000000"/>
                          </a:solidFill>
                          <a:latin typeface="+mn-lt"/>
                          <a:ea typeface="+mn-ea"/>
                          <a:cs typeface="+mn-cs"/>
                        </a:rPr>
                        <a:t>Understand more in listening</a:t>
                      </a:r>
                      <a:r>
                        <a:rPr lang="en-GB" sz="1100" kern="1200" baseline="0" dirty="0">
                          <a:solidFill>
                            <a:srgbClr val="000000"/>
                          </a:solidFill>
                          <a:latin typeface="+mn-lt"/>
                          <a:ea typeface="+mn-ea"/>
                          <a:cs typeface="+mn-cs"/>
                        </a:rPr>
                        <a:t> activities including listening for positive and negative opinions.</a:t>
                      </a:r>
                    </a:p>
                    <a:p>
                      <a:pPr marL="171450" lvl="0" indent="-171450" algn="l" defTabSz="3240085" rtl="0" eaLnBrk="1" latinLnBrk="0" hangingPunct="1">
                        <a:spcAft>
                          <a:spcPts val="0"/>
                        </a:spcAft>
                        <a:buFont typeface="Arial"/>
                        <a:buChar char="•"/>
                      </a:pPr>
                      <a:r>
                        <a:rPr lang="en-GB" sz="1100" kern="1200" baseline="0" dirty="0">
                          <a:solidFill>
                            <a:srgbClr val="000000"/>
                          </a:solidFill>
                          <a:latin typeface="+mn-lt"/>
                          <a:ea typeface="+mn-ea"/>
                          <a:cs typeface="+mn-cs"/>
                        </a:rPr>
                        <a:t>Extend and improve sentences when speaking Spanish. </a:t>
                      </a:r>
                    </a:p>
                    <a:p>
                      <a:pPr marL="171450" lvl="0" indent="-171450" algn="l" defTabSz="3240085" rtl="0" eaLnBrk="1" latinLnBrk="0" hangingPunct="1">
                        <a:spcAft>
                          <a:spcPts val="0"/>
                        </a:spcAft>
                        <a:buFont typeface="Arial"/>
                        <a:buChar char="•"/>
                      </a:pPr>
                      <a:r>
                        <a:rPr lang="en-GB" sz="1100" kern="1200" baseline="0" dirty="0">
                          <a:solidFill>
                            <a:srgbClr val="000000"/>
                          </a:solidFill>
                          <a:latin typeface="+mn-lt"/>
                          <a:ea typeface="+mn-ea"/>
                          <a:cs typeface="+mn-cs"/>
                        </a:rPr>
                        <a:t>Skim read information and pick out key pieces of information</a:t>
                      </a:r>
                    </a:p>
                    <a:p>
                      <a:pPr marL="171450" lvl="0" indent="-171450" algn="l" defTabSz="3240085" rtl="0" eaLnBrk="1" latinLnBrk="0" hangingPunct="1">
                        <a:spcAft>
                          <a:spcPts val="0"/>
                        </a:spcAft>
                        <a:buFont typeface="Arial"/>
                        <a:buChar char="•"/>
                      </a:pPr>
                      <a:r>
                        <a:rPr lang="en-GB" sz="1100" kern="1200" baseline="0" dirty="0">
                          <a:solidFill>
                            <a:srgbClr val="000000"/>
                          </a:solidFill>
                          <a:latin typeface="+mn-lt"/>
                          <a:ea typeface="+mn-ea"/>
                          <a:cs typeface="+mn-cs"/>
                        </a:rPr>
                        <a:t>Be using multiple time expressions when speaking and writing. </a:t>
                      </a:r>
                      <a:endParaRPr lang="en-GB" sz="1100" kern="1200" dirty="0">
                        <a:solidFill>
                          <a:srgbClr val="000000"/>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l" defTabSz="3240085" rtl="0" eaLnBrk="1" fontAlgn="auto" latinLnBrk="0" hangingPunct="1">
                        <a:lnSpc>
                          <a:spcPct val="100000"/>
                        </a:lnSpc>
                        <a:spcBef>
                          <a:spcPts val="0"/>
                        </a:spcBef>
                        <a:spcAft>
                          <a:spcPts val="0"/>
                        </a:spcAft>
                        <a:buClrTx/>
                        <a:buSzTx/>
                        <a:buFont typeface="Arial"/>
                        <a:buChar char="•"/>
                        <a:tabLst/>
                        <a:defRPr/>
                      </a:pPr>
                      <a:r>
                        <a:rPr lang="en-GB" sz="1100" kern="1200" baseline="0" dirty="0">
                          <a:solidFill>
                            <a:srgbClr val="000000"/>
                          </a:solidFill>
                          <a:latin typeface="+mn-lt"/>
                          <a:ea typeface="+mn-ea"/>
                          <a:cs typeface="+mn-cs"/>
                        </a:rPr>
                        <a:t>Giving more detailed and complex answers to questions in both writing and speaking. </a:t>
                      </a:r>
                    </a:p>
                    <a:p>
                      <a:pPr marL="171450" marR="0" lvl="0" indent="-171450" algn="l" defTabSz="3240085" rtl="0" eaLnBrk="1" fontAlgn="auto" latinLnBrk="0" hangingPunct="1">
                        <a:lnSpc>
                          <a:spcPct val="100000"/>
                        </a:lnSpc>
                        <a:spcBef>
                          <a:spcPts val="0"/>
                        </a:spcBef>
                        <a:spcAft>
                          <a:spcPts val="0"/>
                        </a:spcAft>
                        <a:buClrTx/>
                        <a:buSzTx/>
                        <a:buFont typeface="Arial"/>
                        <a:buChar char="•"/>
                        <a:tabLst/>
                        <a:defRPr/>
                      </a:pPr>
                      <a:r>
                        <a:rPr lang="en-GB" sz="1100" kern="1200" baseline="0" dirty="0">
                          <a:solidFill>
                            <a:srgbClr val="000000"/>
                          </a:solidFill>
                          <a:latin typeface="+mn-lt"/>
                          <a:ea typeface="+mn-ea"/>
                          <a:cs typeface="+mn-cs"/>
                        </a:rPr>
                        <a:t>Learn different ways of structuring sentences by building in more complex sentences that can include idioms.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 typeface="Arial"/>
                        <a:buChar char="•"/>
                      </a:pPr>
                      <a:r>
                        <a:rPr lang="en-GB" sz="1100" kern="1200" baseline="0" dirty="0">
                          <a:solidFill>
                            <a:srgbClr val="000000"/>
                          </a:solidFill>
                          <a:latin typeface="+mn-lt"/>
                          <a:ea typeface="+mn-ea"/>
                          <a:cs typeface="+mn-cs"/>
                        </a:rPr>
                        <a:t>Popular sports in Spain.</a:t>
                      </a:r>
                    </a:p>
                    <a:p>
                      <a:pPr marL="171450" lvl="0" indent="-171450" algn="l" defTabSz="3240085" rtl="0" eaLnBrk="1" latinLnBrk="0" hangingPunct="1">
                        <a:spcAft>
                          <a:spcPts val="0"/>
                        </a:spcAft>
                        <a:buFont typeface="Arial"/>
                        <a:buChar char="•"/>
                      </a:pPr>
                      <a:r>
                        <a:rPr lang="en-GB" sz="1100" kern="1200" baseline="0" dirty="0">
                          <a:solidFill>
                            <a:srgbClr val="000000"/>
                          </a:solidFill>
                          <a:latin typeface="+mn-lt"/>
                          <a:ea typeface="+mn-ea"/>
                          <a:cs typeface="+mn-cs"/>
                        </a:rPr>
                        <a:t>Bullfighting in Spain.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928953482"/>
                  </a:ext>
                </a:extLst>
              </a:tr>
            </a:tbl>
          </a:graphicData>
        </a:graphic>
      </p:graphicFrame>
      <p:sp>
        <p:nvSpPr>
          <p:cNvPr id="6" name="TextBox 5"/>
          <p:cNvSpPr txBox="1"/>
          <p:nvPr/>
        </p:nvSpPr>
        <p:spPr>
          <a:xfrm>
            <a:off x="2133600" y="2286000"/>
            <a:ext cx="1981200" cy="3416320"/>
          </a:xfrm>
          <a:prstGeom prst="rect">
            <a:avLst/>
          </a:prstGeom>
          <a:noFill/>
        </p:spPr>
        <p:txBody>
          <a:bodyPr wrap="square" rtlCol="0">
            <a:spAutoFit/>
          </a:bodyPr>
          <a:lstStyle/>
          <a:p>
            <a:pPr marL="171450" indent="-171450">
              <a:buFont typeface="Arial"/>
              <a:buChar char="•"/>
            </a:pPr>
            <a:r>
              <a:rPr lang="en-GB" sz="900" dirty="0"/>
              <a:t>Using </a:t>
            </a:r>
            <a:r>
              <a:rPr lang="en-GB" sz="900" dirty="0" err="1"/>
              <a:t>gustar</a:t>
            </a:r>
            <a:r>
              <a:rPr lang="en-GB" sz="900" dirty="0"/>
              <a:t> and </a:t>
            </a:r>
            <a:r>
              <a:rPr lang="en-GB" sz="900" dirty="0" err="1"/>
              <a:t>encantar</a:t>
            </a:r>
            <a:endParaRPr lang="en-GB" sz="900" dirty="0"/>
          </a:p>
          <a:p>
            <a:pPr marL="171450" indent="-171450">
              <a:buFont typeface="Arial"/>
              <a:buChar char="•"/>
            </a:pPr>
            <a:r>
              <a:rPr lang="en-GB" sz="900" i="1" dirty="0" err="1"/>
              <a:t>Gustar</a:t>
            </a:r>
            <a:r>
              <a:rPr lang="en-GB" sz="900" dirty="0"/>
              <a:t> + plural nouns</a:t>
            </a:r>
          </a:p>
          <a:p>
            <a:pPr marL="171450" indent="-171450">
              <a:buFont typeface="Arial"/>
              <a:buChar char="•"/>
            </a:pPr>
            <a:r>
              <a:rPr lang="en-GB" sz="900" dirty="0"/>
              <a:t>Using  the regular present tense</a:t>
            </a:r>
          </a:p>
          <a:p>
            <a:pPr marL="171450" indent="-171450">
              <a:buFont typeface="Arial"/>
              <a:buChar char="•"/>
            </a:pPr>
            <a:r>
              <a:rPr lang="en-GB" sz="900" dirty="0"/>
              <a:t>Some common irregular verbs in the present tense</a:t>
            </a:r>
          </a:p>
          <a:p>
            <a:pPr marL="171450" indent="-171450">
              <a:buFont typeface="Arial"/>
              <a:buChar char="•"/>
            </a:pPr>
            <a:r>
              <a:rPr lang="en-GB" sz="900" dirty="0"/>
              <a:t>Recognising irregular verbs in the imperfect</a:t>
            </a:r>
          </a:p>
          <a:p>
            <a:pPr marL="171450" indent="-171450">
              <a:buFont typeface="Arial"/>
              <a:buChar char="•"/>
            </a:pPr>
            <a:r>
              <a:rPr lang="en-GB" sz="900" dirty="0"/>
              <a:t>Learning about radical changing verbs (</a:t>
            </a:r>
            <a:r>
              <a:rPr lang="en-GB" sz="900" i="1" dirty="0"/>
              <a:t>e-</a:t>
            </a:r>
            <a:r>
              <a:rPr lang="en-GB" sz="900" i="1" dirty="0" err="1"/>
              <a:t>ie</a:t>
            </a:r>
            <a:r>
              <a:rPr lang="en-GB" sz="900" dirty="0"/>
              <a:t>)</a:t>
            </a:r>
          </a:p>
          <a:p>
            <a:pPr marL="171450" indent="-171450">
              <a:buFont typeface="Arial"/>
              <a:buChar char="•"/>
            </a:pPr>
            <a:r>
              <a:rPr lang="en-GB" sz="900" dirty="0"/>
              <a:t>Forming regular adverbs</a:t>
            </a:r>
          </a:p>
          <a:p>
            <a:pPr marL="171450" indent="-171450">
              <a:buFont typeface="Arial"/>
              <a:buChar char="•"/>
            </a:pPr>
            <a:r>
              <a:rPr lang="en-GB" sz="900" dirty="0"/>
              <a:t>Using </a:t>
            </a:r>
            <a:r>
              <a:rPr lang="en-GB" sz="900" i="1" dirty="0" err="1"/>
              <a:t>hacer</a:t>
            </a:r>
            <a:r>
              <a:rPr lang="en-GB" sz="900" dirty="0"/>
              <a:t> and </a:t>
            </a:r>
            <a:r>
              <a:rPr lang="en-GB" sz="900" i="1" dirty="0" err="1"/>
              <a:t>jugar</a:t>
            </a:r>
            <a:r>
              <a:rPr lang="en-GB" sz="900" i="1" dirty="0"/>
              <a:t> </a:t>
            </a:r>
            <a:r>
              <a:rPr lang="en-GB" sz="900" dirty="0"/>
              <a:t>in the present</a:t>
            </a:r>
          </a:p>
          <a:p>
            <a:pPr marL="171450" indent="-171450">
              <a:buFont typeface="Arial"/>
              <a:buChar char="•"/>
            </a:pPr>
            <a:r>
              <a:rPr lang="en-GB" sz="900" dirty="0"/>
              <a:t>Further uses of </a:t>
            </a:r>
            <a:r>
              <a:rPr lang="en-GB" sz="900" i="1" dirty="0" err="1"/>
              <a:t>gustar</a:t>
            </a:r>
            <a:endParaRPr lang="en-GB" sz="900" dirty="0"/>
          </a:p>
          <a:p>
            <a:pPr marL="171450" indent="-171450">
              <a:buFont typeface="Arial"/>
              <a:buChar char="•"/>
            </a:pPr>
            <a:r>
              <a:rPr lang="en-GB" sz="900" dirty="0"/>
              <a:t>Using the future tense</a:t>
            </a:r>
          </a:p>
          <a:p>
            <a:pPr marL="171450" indent="-171450">
              <a:buFont typeface="Arial"/>
              <a:buChar char="•"/>
            </a:pPr>
            <a:r>
              <a:rPr lang="en-GB" sz="900" i="1" dirty="0" err="1"/>
              <a:t>Hacer</a:t>
            </a:r>
            <a:r>
              <a:rPr lang="en-GB" sz="900" dirty="0"/>
              <a:t>, </a:t>
            </a:r>
            <a:r>
              <a:rPr lang="en-GB" sz="900" i="1" dirty="0" err="1"/>
              <a:t>haber</a:t>
            </a:r>
            <a:r>
              <a:rPr lang="en-GB" sz="900" dirty="0"/>
              <a:t>, </a:t>
            </a:r>
            <a:r>
              <a:rPr lang="en-GB" sz="900" i="1" dirty="0" err="1"/>
              <a:t>salir</a:t>
            </a:r>
            <a:r>
              <a:rPr lang="en-GB" sz="900" dirty="0"/>
              <a:t> and </a:t>
            </a:r>
            <a:r>
              <a:rPr lang="en-GB" sz="900" i="1" dirty="0" err="1"/>
              <a:t>tener</a:t>
            </a:r>
            <a:r>
              <a:rPr lang="en-GB" sz="900" i="1" dirty="0"/>
              <a:t> </a:t>
            </a:r>
            <a:r>
              <a:rPr lang="en-GB" sz="900" dirty="0"/>
              <a:t>in the future</a:t>
            </a:r>
          </a:p>
          <a:p>
            <a:pPr marL="171450" indent="-171450">
              <a:buFont typeface="Arial"/>
              <a:buChar char="•"/>
            </a:pPr>
            <a:r>
              <a:rPr lang="en-GB" sz="900" dirty="0"/>
              <a:t>Learning the regular </a:t>
            </a:r>
            <a:r>
              <a:rPr lang="en-GB" sz="900" dirty="0" err="1"/>
              <a:t>preterite</a:t>
            </a:r>
            <a:r>
              <a:rPr lang="en-GB" sz="900" dirty="0"/>
              <a:t> tense</a:t>
            </a:r>
          </a:p>
          <a:p>
            <a:pPr marL="171450" indent="-171450">
              <a:buFont typeface="Arial"/>
              <a:buChar char="•"/>
            </a:pPr>
            <a:r>
              <a:rPr lang="en-GB" sz="900" dirty="0"/>
              <a:t>Reflexive verbs in the </a:t>
            </a:r>
            <a:r>
              <a:rPr lang="en-GB" sz="900" dirty="0" err="1"/>
              <a:t>preterite</a:t>
            </a:r>
            <a:r>
              <a:rPr lang="en-GB" sz="900" dirty="0"/>
              <a:t> tense</a:t>
            </a:r>
          </a:p>
          <a:p>
            <a:pPr marL="171450" indent="-171450">
              <a:buFont typeface="Arial"/>
              <a:buChar char="•"/>
            </a:pPr>
            <a:r>
              <a:rPr lang="en-GB" sz="900" dirty="0"/>
              <a:t>Using </a:t>
            </a:r>
            <a:r>
              <a:rPr lang="en-GB" sz="900" i="1" dirty="0" err="1"/>
              <a:t>ser</a:t>
            </a:r>
            <a:r>
              <a:rPr lang="en-GB" sz="900" i="1" dirty="0"/>
              <a:t> </a:t>
            </a:r>
            <a:r>
              <a:rPr lang="en-GB" sz="900" dirty="0"/>
              <a:t>and </a:t>
            </a:r>
            <a:r>
              <a:rPr lang="en-GB" sz="900" i="1" dirty="0" err="1"/>
              <a:t>ir</a:t>
            </a:r>
            <a:r>
              <a:rPr lang="en-GB" sz="900" i="1" dirty="0"/>
              <a:t> </a:t>
            </a:r>
            <a:r>
              <a:rPr lang="en-GB" sz="900" dirty="0"/>
              <a:t>in the </a:t>
            </a:r>
            <a:r>
              <a:rPr lang="en-GB" sz="900" dirty="0" err="1"/>
              <a:t>preterite</a:t>
            </a:r>
            <a:endParaRPr lang="en-GB" sz="900" dirty="0"/>
          </a:p>
          <a:p>
            <a:pPr marL="171450" indent="-171450">
              <a:buFont typeface="Arial"/>
              <a:buChar char="•"/>
            </a:pPr>
            <a:r>
              <a:rPr lang="en-GB" sz="900" dirty="0"/>
              <a:t>Expressing actions and opinions</a:t>
            </a:r>
          </a:p>
          <a:p>
            <a:pPr marL="171450" indent="-171450">
              <a:buFont typeface="Arial"/>
              <a:buChar char="•"/>
            </a:pPr>
            <a:r>
              <a:rPr lang="en-GB" sz="900" dirty="0"/>
              <a:t>Revising numbers</a:t>
            </a:r>
          </a:p>
          <a:p>
            <a:endParaRPr lang="en-GB" sz="900" b="1" dirty="0"/>
          </a:p>
        </p:txBody>
      </p:sp>
    </p:spTree>
    <p:extLst>
      <p:ext uri="{BB962C8B-B14F-4D97-AF65-F5344CB8AC3E}">
        <p14:creationId xmlns:p14="http://schemas.microsoft.com/office/powerpoint/2010/main" val="20569417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xmlns="" id="{24ED0489-B8A5-1940-9BA9-8475238D7331}"/>
              </a:ext>
            </a:extLst>
          </p:cNvPr>
          <p:cNvGraphicFramePr>
            <a:graphicFrameLocks noGrp="1" noChangeAspect="1"/>
          </p:cNvGraphicFramePr>
          <p:nvPr>
            <p:extLst>
              <p:ext uri="{D42A27DB-BD31-4B8C-83A1-F6EECF244321}">
                <p14:modId xmlns:p14="http://schemas.microsoft.com/office/powerpoint/2010/main" val="3859075606"/>
              </p:ext>
            </p:extLst>
          </p:nvPr>
        </p:nvGraphicFramePr>
        <p:xfrm>
          <a:off x="304800" y="228600"/>
          <a:ext cx="8593050" cy="6019802"/>
        </p:xfrm>
        <a:graphic>
          <a:graphicData uri="http://schemas.openxmlformats.org/drawingml/2006/table">
            <a:tbl>
              <a:tblPr firstRow="1" firstCol="1" bandRow="1">
                <a:tableStyleId>{5C22544A-7EE6-4342-B048-85BDC9FD1C3A}</a:tableStyleId>
              </a:tblPr>
              <a:tblGrid>
                <a:gridCol w="320040">
                  <a:extLst>
                    <a:ext uri="{9D8B030D-6E8A-4147-A177-3AD203B41FA5}">
                      <a16:colId xmlns:a16="http://schemas.microsoft.com/office/drawing/2014/main" xmlns="" val="2118699837"/>
                    </a:ext>
                  </a:extLst>
                </a:gridCol>
                <a:gridCol w="1554506">
                  <a:extLst>
                    <a:ext uri="{9D8B030D-6E8A-4147-A177-3AD203B41FA5}">
                      <a16:colId xmlns:a16="http://schemas.microsoft.com/office/drawing/2014/main" xmlns="" val="1375767732"/>
                    </a:ext>
                  </a:extLst>
                </a:gridCol>
                <a:gridCol w="1917905">
                  <a:extLst>
                    <a:ext uri="{9D8B030D-6E8A-4147-A177-3AD203B41FA5}">
                      <a16:colId xmlns:a16="http://schemas.microsoft.com/office/drawing/2014/main" xmlns="" val="20002"/>
                    </a:ext>
                  </a:extLst>
                </a:gridCol>
                <a:gridCol w="1371600">
                  <a:extLst>
                    <a:ext uri="{9D8B030D-6E8A-4147-A177-3AD203B41FA5}">
                      <a16:colId xmlns:a16="http://schemas.microsoft.com/office/drawing/2014/main" xmlns="" val="20003"/>
                    </a:ext>
                  </a:extLst>
                </a:gridCol>
                <a:gridCol w="1624253">
                  <a:extLst>
                    <a:ext uri="{9D8B030D-6E8A-4147-A177-3AD203B41FA5}">
                      <a16:colId xmlns:a16="http://schemas.microsoft.com/office/drawing/2014/main" xmlns="" val="1481332327"/>
                    </a:ext>
                  </a:extLst>
                </a:gridCol>
                <a:gridCol w="1804746">
                  <a:extLst>
                    <a:ext uri="{9D8B030D-6E8A-4147-A177-3AD203B41FA5}">
                      <a16:colId xmlns:a16="http://schemas.microsoft.com/office/drawing/2014/main" xmlns="" val="20005"/>
                    </a:ext>
                  </a:extLst>
                </a:gridCol>
              </a:tblGrid>
              <a:tr h="1059668">
                <a:tc rowSpan="2">
                  <a:txBody>
                    <a:bodyPr/>
                    <a:lstStyle/>
                    <a:p>
                      <a:pPr algn="ctr">
                        <a:spcAft>
                          <a:spcPts val="0"/>
                        </a:spcAft>
                      </a:pPr>
                      <a:r>
                        <a:rPr lang="en-GB" sz="1800" dirty="0">
                          <a:effectLst/>
                          <a:latin typeface="+mn-lt"/>
                        </a:rPr>
                        <a:t> </a:t>
                      </a:r>
                      <a:endParaRPr lang="en-GB" sz="1200" dirty="0">
                        <a:effectLst/>
                        <a:latin typeface="+mn-lt"/>
                        <a:ea typeface="Calibri" panose="020F0502020204030204" pitchFamily="34" charset="0"/>
                        <a:cs typeface="Times New Roman" panose="02020603050405020304" pitchFamily="18" charset="0"/>
                      </a:endParaRPr>
                    </a:p>
                    <a:p>
                      <a:pPr>
                        <a:spcAft>
                          <a:spcPts val="0"/>
                        </a:spcAft>
                      </a:pPr>
                      <a:r>
                        <a:rPr lang="en-GB" sz="1200" dirty="0">
                          <a:effectLst/>
                          <a:latin typeface="+mn-lt"/>
                        </a:rPr>
                        <a:t> </a:t>
                      </a:r>
                      <a:endParaRPr lang="en-GB" sz="12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800" dirty="0">
                          <a:effectLst/>
                          <a:latin typeface="+mn-lt"/>
                        </a:rPr>
                        <a:t>YEAR 10 (Theme 1: Customs and traditions)</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xmlns="" val="1019943783"/>
                  </a:ext>
                </a:extLst>
              </a:tr>
              <a:tr h="932431">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200" b="1" dirty="0">
                          <a:effectLst/>
                          <a:latin typeface="+mn-lt"/>
                        </a:rPr>
                        <a:t>KNOWLEDGE</a:t>
                      </a:r>
                      <a:endParaRPr lang="en-GB" sz="1200" b="1"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mn-lt"/>
                        </a:rPr>
                        <a:t>CONCEPTS</a:t>
                      </a:r>
                      <a:endParaRPr lang="en-GB" sz="1200" b="1"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mn-lt"/>
                        </a:rPr>
                        <a:t>SKILLS</a:t>
                      </a:r>
                      <a:endParaRPr lang="en-GB" sz="1200" b="1"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mn-lt"/>
                          <a:ea typeface="Calibri" panose="020F0502020204030204" pitchFamily="34" charset="0"/>
                          <a:cs typeface="Times New Roman" panose="02020603050405020304" pitchFamily="18" charset="0"/>
                        </a:rPr>
                        <a:t>RATIONALE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mn-lt"/>
                          <a:ea typeface="Calibri" panose="020F0502020204030204" pitchFamily="34" charset="0"/>
                          <a:cs typeface="Times New Roman" panose="02020603050405020304" pitchFamily="18" charset="0"/>
                        </a:rPr>
                        <a:t>FUTURE DEVELOPMENT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xmlns="" val="535213283"/>
                  </a:ext>
                </a:extLst>
              </a:tr>
              <a:tr h="4027703">
                <a:tc>
                  <a:txBody>
                    <a:bodyPr/>
                    <a:lstStyle/>
                    <a:p>
                      <a:pPr marL="71755" marR="71755" algn="ctr">
                        <a:spcAft>
                          <a:spcPts val="0"/>
                        </a:spcAft>
                      </a:pPr>
                      <a:r>
                        <a:rPr lang="en-GB" sz="1200" dirty="0">
                          <a:solidFill>
                            <a:schemeClr val="tx1"/>
                          </a:solidFill>
                          <a:effectLst/>
                          <a:latin typeface="+mn-lt"/>
                        </a:rPr>
                        <a:t>Half Term 3</a:t>
                      </a:r>
                      <a:endParaRPr lang="en-GB"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171450" lvl="0" indent="-171450" algn="l" defTabSz="3240085" rtl="0" eaLnBrk="1" latinLnBrk="0" hangingPunct="1">
                        <a:spcAft>
                          <a:spcPts val="0"/>
                        </a:spcAft>
                        <a:buFont typeface="Arial"/>
                        <a:buChar char="•"/>
                      </a:pPr>
                      <a:r>
                        <a:rPr lang="en-GB" sz="1050" kern="1200" baseline="0" dirty="0">
                          <a:solidFill>
                            <a:srgbClr val="000000"/>
                          </a:solidFill>
                          <a:latin typeface="+mn-lt"/>
                          <a:ea typeface="+mn-ea"/>
                          <a:cs typeface="+mn-cs"/>
                        </a:rPr>
                        <a:t>Discuss what foods they like to eat and explore the importance of eating a healthy and balanced diet. </a:t>
                      </a:r>
                    </a:p>
                    <a:p>
                      <a:pPr marL="171450" lvl="0" indent="-171450" algn="l" defTabSz="3240085" rtl="0" eaLnBrk="1" latinLnBrk="0" hangingPunct="1">
                        <a:spcAft>
                          <a:spcPts val="0"/>
                        </a:spcAft>
                        <a:buFont typeface="Arial"/>
                        <a:buChar char="•"/>
                      </a:pPr>
                      <a:r>
                        <a:rPr lang="en-GB" sz="1050" kern="1200" baseline="0" dirty="0">
                          <a:solidFill>
                            <a:srgbClr val="000000"/>
                          </a:solidFill>
                          <a:latin typeface="+mn-lt"/>
                          <a:ea typeface="+mn-ea"/>
                          <a:cs typeface="+mn-cs"/>
                        </a:rPr>
                        <a:t>Be able to order a restaurant for themselves and others. </a:t>
                      </a:r>
                    </a:p>
                    <a:p>
                      <a:pPr marL="171450" lvl="0" indent="-171450" algn="l" defTabSz="3240085" rtl="0" eaLnBrk="1" latinLnBrk="0" hangingPunct="1">
                        <a:spcAft>
                          <a:spcPts val="0"/>
                        </a:spcAft>
                        <a:buFont typeface="Arial"/>
                        <a:buChar char="•"/>
                      </a:pPr>
                      <a:r>
                        <a:rPr lang="en-GB" sz="1050" kern="1200" baseline="0" dirty="0">
                          <a:solidFill>
                            <a:srgbClr val="000000"/>
                          </a:solidFill>
                          <a:latin typeface="+mn-lt"/>
                          <a:ea typeface="+mn-ea"/>
                          <a:cs typeface="+mn-cs"/>
                        </a:rPr>
                        <a:t>Learn about cultural events and customs in Spain and across Latin America. </a:t>
                      </a:r>
                    </a:p>
                    <a:p>
                      <a:pPr marL="171450" lvl="0" indent="-171450" algn="l" defTabSz="3240085" rtl="0" eaLnBrk="1" latinLnBrk="0" hangingPunct="1">
                        <a:spcAft>
                          <a:spcPts val="0"/>
                        </a:spcAft>
                        <a:buFont typeface="Arial"/>
                        <a:buChar char="•"/>
                      </a:pPr>
                      <a:r>
                        <a:rPr lang="en-GB" sz="1050" kern="1200" baseline="0" dirty="0">
                          <a:solidFill>
                            <a:srgbClr val="000000"/>
                          </a:solidFill>
                          <a:latin typeface="+mn-lt"/>
                          <a:ea typeface="+mn-ea"/>
                          <a:cs typeface="+mn-cs"/>
                        </a:rPr>
                        <a:t>Recognise the key important cultural festivities in Spain, when they take place and what happens. </a:t>
                      </a:r>
                      <a:endParaRPr lang="en-GB" sz="1050" kern="1200" dirty="0">
                        <a:solidFill>
                          <a:srgbClr val="000000"/>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s-ES_tradnl" dirty="0">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a:buNone/>
                      </a:pPr>
                      <a:r>
                        <a:rPr lang="en-GB" sz="1100" kern="1200" dirty="0">
                          <a:solidFill>
                            <a:srgbClr val="000000"/>
                          </a:solidFill>
                          <a:latin typeface="+mn-lt"/>
                          <a:ea typeface="+mn-ea"/>
                          <a:cs typeface="+mn-cs"/>
                        </a:rPr>
                        <a:t>At</a:t>
                      </a:r>
                      <a:r>
                        <a:rPr lang="en-GB" sz="1100" kern="1200" baseline="0" dirty="0">
                          <a:solidFill>
                            <a:srgbClr val="000000"/>
                          </a:solidFill>
                          <a:latin typeface="+mn-lt"/>
                          <a:ea typeface="+mn-ea"/>
                          <a:cs typeface="+mn-cs"/>
                        </a:rPr>
                        <a:t> this stage, </a:t>
                      </a:r>
                      <a:r>
                        <a:rPr lang="en-GB" sz="1100" kern="1200" dirty="0">
                          <a:solidFill>
                            <a:srgbClr val="000000"/>
                          </a:solidFill>
                          <a:latin typeface="+mn-lt"/>
                          <a:ea typeface="+mn-ea"/>
                          <a:cs typeface="+mn-cs"/>
                        </a:rPr>
                        <a:t>students</a:t>
                      </a:r>
                      <a:r>
                        <a:rPr lang="en-GB" sz="1100" kern="1200" baseline="0" dirty="0">
                          <a:solidFill>
                            <a:srgbClr val="000000"/>
                          </a:solidFill>
                          <a:latin typeface="+mn-lt"/>
                          <a:ea typeface="+mn-ea"/>
                          <a:cs typeface="+mn-cs"/>
                        </a:rPr>
                        <a:t> should now be expected to:</a:t>
                      </a:r>
                    </a:p>
                    <a:p>
                      <a:pPr marL="171450" lvl="0" indent="-171450" algn="l" defTabSz="3240085" rtl="0" eaLnBrk="1" latinLnBrk="0" hangingPunct="1">
                        <a:spcAft>
                          <a:spcPts val="0"/>
                        </a:spcAft>
                        <a:buFont typeface="Arial"/>
                        <a:buChar char="•"/>
                      </a:pPr>
                      <a:r>
                        <a:rPr lang="en-GB" sz="1100" kern="1200" dirty="0">
                          <a:solidFill>
                            <a:srgbClr val="000000"/>
                          </a:solidFill>
                          <a:latin typeface="+mn-lt"/>
                          <a:ea typeface="+mn-ea"/>
                          <a:cs typeface="+mn-cs"/>
                        </a:rPr>
                        <a:t>Understand more in listening</a:t>
                      </a:r>
                      <a:r>
                        <a:rPr lang="en-GB" sz="1100" kern="1200" baseline="0" dirty="0">
                          <a:solidFill>
                            <a:srgbClr val="000000"/>
                          </a:solidFill>
                          <a:latin typeface="+mn-lt"/>
                          <a:ea typeface="+mn-ea"/>
                          <a:cs typeface="+mn-cs"/>
                        </a:rPr>
                        <a:t> activities.</a:t>
                      </a:r>
                    </a:p>
                    <a:p>
                      <a:pPr marL="171450" lvl="0" indent="-171450" algn="l" defTabSz="3240085" rtl="0" eaLnBrk="1" latinLnBrk="0" hangingPunct="1">
                        <a:spcAft>
                          <a:spcPts val="0"/>
                        </a:spcAft>
                        <a:buFont typeface="Arial"/>
                        <a:buChar char="•"/>
                      </a:pPr>
                      <a:r>
                        <a:rPr lang="en-GB" sz="1100" kern="1200" baseline="0" dirty="0">
                          <a:solidFill>
                            <a:srgbClr val="000000"/>
                          </a:solidFill>
                          <a:latin typeface="+mn-lt"/>
                          <a:ea typeface="+mn-ea"/>
                          <a:cs typeface="+mn-cs"/>
                        </a:rPr>
                        <a:t>Extend and improve sentences when speaking Spanish. </a:t>
                      </a:r>
                    </a:p>
                    <a:p>
                      <a:pPr marL="171450" lvl="0" indent="-171450" algn="l" defTabSz="3240085" rtl="0" eaLnBrk="1" latinLnBrk="0" hangingPunct="1">
                        <a:spcAft>
                          <a:spcPts val="0"/>
                        </a:spcAft>
                        <a:buFont typeface="Arial"/>
                        <a:buChar char="•"/>
                      </a:pPr>
                      <a:r>
                        <a:rPr lang="en-GB" sz="1100" kern="1200" baseline="0" dirty="0">
                          <a:solidFill>
                            <a:srgbClr val="000000"/>
                          </a:solidFill>
                          <a:latin typeface="+mn-lt"/>
                          <a:ea typeface="+mn-ea"/>
                          <a:cs typeface="+mn-cs"/>
                        </a:rPr>
                        <a:t>Skim read information and pick out key pieces of information</a:t>
                      </a:r>
                    </a:p>
                    <a:p>
                      <a:pPr marL="171450" lvl="0" indent="-171450" algn="l" defTabSz="3240085" rtl="0" eaLnBrk="1" latinLnBrk="0" hangingPunct="1">
                        <a:spcAft>
                          <a:spcPts val="0"/>
                        </a:spcAft>
                        <a:buFont typeface="Arial"/>
                        <a:buChar char="•"/>
                      </a:pPr>
                      <a:r>
                        <a:rPr lang="en-GB" sz="1100" kern="1200" baseline="0" dirty="0">
                          <a:solidFill>
                            <a:srgbClr val="000000"/>
                          </a:solidFill>
                          <a:latin typeface="+mn-lt"/>
                          <a:ea typeface="+mn-ea"/>
                          <a:cs typeface="+mn-cs"/>
                        </a:rPr>
                        <a:t>Be using multiple time expressions when speaking and writing. </a:t>
                      </a:r>
                      <a:endParaRPr lang="en-GB" sz="1100" kern="1200" dirty="0">
                        <a:solidFill>
                          <a:srgbClr val="000000"/>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l" defTabSz="3240085" rtl="0" eaLnBrk="1" fontAlgn="auto" latinLnBrk="0" hangingPunct="1">
                        <a:lnSpc>
                          <a:spcPct val="100000"/>
                        </a:lnSpc>
                        <a:spcBef>
                          <a:spcPts val="0"/>
                        </a:spcBef>
                        <a:spcAft>
                          <a:spcPts val="0"/>
                        </a:spcAft>
                        <a:buClrTx/>
                        <a:buSzTx/>
                        <a:buFont typeface="Arial"/>
                        <a:buChar char="•"/>
                        <a:tabLst/>
                        <a:defRPr/>
                      </a:pPr>
                      <a:r>
                        <a:rPr lang="en-GB" sz="1100" kern="1200" dirty="0">
                          <a:solidFill>
                            <a:srgbClr val="000000"/>
                          </a:solidFill>
                          <a:latin typeface="+mn-lt"/>
                          <a:ea typeface="+mn-ea"/>
                          <a:cs typeface="+mn-cs"/>
                        </a:rPr>
                        <a:t>We want</a:t>
                      </a:r>
                      <a:r>
                        <a:rPr lang="en-GB" sz="1100" kern="1200" baseline="0" dirty="0">
                          <a:solidFill>
                            <a:srgbClr val="000000"/>
                          </a:solidFill>
                          <a:latin typeface="+mn-lt"/>
                          <a:ea typeface="+mn-ea"/>
                          <a:cs typeface="+mn-cs"/>
                        </a:rPr>
                        <a:t> students to </a:t>
                      </a:r>
                      <a:r>
                        <a:rPr lang="en-GB" sz="1100" kern="1200" dirty="0">
                          <a:solidFill>
                            <a:srgbClr val="000000"/>
                          </a:solidFill>
                          <a:latin typeface="+mn-lt"/>
                          <a:ea typeface="+mn-ea"/>
                          <a:cs typeface="+mn-cs"/>
                        </a:rPr>
                        <a:t>now have a deeper understanding of cultural</a:t>
                      </a:r>
                      <a:r>
                        <a:rPr lang="en-GB" sz="1100" kern="1200" baseline="0" dirty="0">
                          <a:solidFill>
                            <a:srgbClr val="000000"/>
                          </a:solidFill>
                          <a:latin typeface="+mn-lt"/>
                          <a:ea typeface="+mn-ea"/>
                          <a:cs typeface="+mn-cs"/>
                        </a:rPr>
                        <a:t> importance. We would expect students to explore different cultural events from across the Hispanic world with interest and engagement. 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 typeface="Arial"/>
                        <a:buChar char="•"/>
                      </a:pPr>
                      <a:r>
                        <a:rPr lang="en-GB" sz="1100" kern="1200" dirty="0">
                          <a:solidFill>
                            <a:srgbClr val="000000"/>
                          </a:solidFill>
                          <a:latin typeface="+mn-lt"/>
                          <a:ea typeface="+mn-ea"/>
                          <a:cs typeface="+mn-cs"/>
                        </a:rPr>
                        <a:t>Students should</a:t>
                      </a:r>
                      <a:r>
                        <a:rPr lang="en-GB" sz="1100" kern="1200" baseline="0" dirty="0">
                          <a:solidFill>
                            <a:srgbClr val="000000"/>
                          </a:solidFill>
                          <a:latin typeface="+mn-lt"/>
                          <a:ea typeface="+mn-ea"/>
                          <a:cs typeface="+mn-cs"/>
                        </a:rPr>
                        <a:t> watch a video about the different types of cultural festivities and Spanish events. </a:t>
                      </a:r>
                    </a:p>
                    <a:p>
                      <a:pPr marL="171450" lvl="0" indent="-171450" algn="l" defTabSz="3240085" rtl="0" eaLnBrk="1" latinLnBrk="0" hangingPunct="1">
                        <a:spcAft>
                          <a:spcPts val="0"/>
                        </a:spcAft>
                        <a:buFont typeface="Arial"/>
                        <a:buChar char="•"/>
                      </a:pPr>
                      <a:r>
                        <a:rPr lang="en-GB" sz="1100" kern="1200" baseline="0" dirty="0">
                          <a:solidFill>
                            <a:srgbClr val="000000"/>
                          </a:solidFill>
                          <a:latin typeface="+mn-lt"/>
                          <a:ea typeface="+mn-ea"/>
                          <a:cs typeface="+mn-cs"/>
                        </a:rPr>
                        <a:t>A Spanish tapas meal in Manchester, for students to use their ability to speak Spanish and order themselves a meal in Spanish. </a:t>
                      </a:r>
                      <a:endParaRPr lang="en-GB" sz="1100" kern="1200" dirty="0">
                        <a:solidFill>
                          <a:srgbClr val="000000"/>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928953482"/>
                  </a:ext>
                </a:extLst>
              </a:tr>
            </a:tbl>
          </a:graphicData>
        </a:graphic>
      </p:graphicFrame>
      <p:sp>
        <p:nvSpPr>
          <p:cNvPr id="6" name="TextBox 5"/>
          <p:cNvSpPr txBox="1"/>
          <p:nvPr/>
        </p:nvSpPr>
        <p:spPr>
          <a:xfrm>
            <a:off x="2133600" y="2286000"/>
            <a:ext cx="1981200" cy="3277820"/>
          </a:xfrm>
          <a:prstGeom prst="rect">
            <a:avLst/>
          </a:prstGeom>
          <a:noFill/>
        </p:spPr>
        <p:txBody>
          <a:bodyPr wrap="square" rtlCol="0">
            <a:spAutoFit/>
          </a:bodyPr>
          <a:lstStyle/>
          <a:p>
            <a:pPr marL="171450" indent="-171450">
              <a:buFont typeface="Arial"/>
              <a:buChar char="•"/>
            </a:pPr>
            <a:r>
              <a:rPr lang="en-GB" sz="900" b="1" dirty="0"/>
              <a:t>Learning about radical changing verbs (</a:t>
            </a:r>
            <a:r>
              <a:rPr lang="en-GB" sz="900" b="1" i="1" dirty="0"/>
              <a:t>e-</a:t>
            </a:r>
            <a:r>
              <a:rPr lang="en-GB" sz="900" b="1" i="1" dirty="0" err="1"/>
              <a:t>ie</a:t>
            </a:r>
            <a:r>
              <a:rPr lang="en-GB" sz="900" b="1" dirty="0"/>
              <a:t>)</a:t>
            </a:r>
          </a:p>
          <a:p>
            <a:pPr marL="171450" indent="-171450">
              <a:buFont typeface="Arial"/>
              <a:buChar char="•"/>
            </a:pPr>
            <a:r>
              <a:rPr lang="en-GB" sz="900" b="1" dirty="0"/>
              <a:t>Pronouns after </a:t>
            </a:r>
            <a:r>
              <a:rPr lang="en-GB" sz="900" b="1" i="1" dirty="0"/>
              <a:t>con</a:t>
            </a:r>
            <a:endParaRPr lang="en-GB" sz="900" b="1" dirty="0"/>
          </a:p>
          <a:p>
            <a:pPr marL="171450" indent="-171450">
              <a:buFont typeface="Arial"/>
              <a:buChar char="•"/>
            </a:pPr>
            <a:r>
              <a:rPr lang="en-GB" sz="900" b="1" dirty="0"/>
              <a:t>Forming regular adverbs</a:t>
            </a:r>
          </a:p>
          <a:p>
            <a:pPr marL="171450" indent="-171450">
              <a:buFont typeface="Arial"/>
              <a:buChar char="•"/>
            </a:pPr>
            <a:r>
              <a:rPr lang="en-GB" sz="900" b="1" dirty="0"/>
              <a:t>Using pronouns after </a:t>
            </a:r>
            <a:r>
              <a:rPr lang="en-GB" sz="900" b="1" i="1" dirty="0" err="1"/>
              <a:t>para</a:t>
            </a:r>
            <a:endParaRPr lang="en-GB" sz="900" b="1" dirty="0"/>
          </a:p>
          <a:p>
            <a:pPr marL="171450" indent="-171450">
              <a:buFont typeface="Arial"/>
              <a:buChar char="•"/>
            </a:pPr>
            <a:r>
              <a:rPr lang="en-GB" sz="900" b="1" dirty="0"/>
              <a:t>Using </a:t>
            </a:r>
            <a:r>
              <a:rPr lang="en-GB" sz="900" b="1" i="1" dirty="0" err="1"/>
              <a:t>hacer</a:t>
            </a:r>
            <a:r>
              <a:rPr lang="en-GB" sz="900" b="1" dirty="0"/>
              <a:t> and </a:t>
            </a:r>
            <a:r>
              <a:rPr lang="en-GB" sz="900" b="1" i="1" dirty="0" err="1"/>
              <a:t>jugar</a:t>
            </a:r>
            <a:r>
              <a:rPr lang="en-GB" sz="900" b="1" i="1" dirty="0"/>
              <a:t> </a:t>
            </a:r>
            <a:r>
              <a:rPr lang="en-GB" sz="900" b="1" dirty="0"/>
              <a:t>in the present</a:t>
            </a:r>
          </a:p>
          <a:p>
            <a:pPr marL="171450" indent="-171450">
              <a:buFont typeface="Arial"/>
              <a:buChar char="•"/>
            </a:pPr>
            <a:r>
              <a:rPr lang="en-GB" sz="900" b="1" dirty="0"/>
              <a:t>Further uses of </a:t>
            </a:r>
            <a:r>
              <a:rPr lang="en-GB" sz="900" b="1" i="1" dirty="0" err="1"/>
              <a:t>gustar</a:t>
            </a:r>
            <a:endParaRPr lang="en-GB" sz="900" b="1" dirty="0"/>
          </a:p>
          <a:p>
            <a:pPr marL="171450" indent="-171450">
              <a:buFont typeface="Arial"/>
              <a:buChar char="•"/>
            </a:pPr>
            <a:r>
              <a:rPr lang="en-GB" sz="900" b="1" dirty="0"/>
              <a:t>Using the future tense</a:t>
            </a:r>
          </a:p>
          <a:p>
            <a:pPr marL="171450" indent="-171450">
              <a:buFont typeface="Arial"/>
              <a:buChar char="•"/>
            </a:pPr>
            <a:r>
              <a:rPr lang="en-GB" sz="900" b="1" i="1" dirty="0" err="1"/>
              <a:t>Hacer</a:t>
            </a:r>
            <a:r>
              <a:rPr lang="en-GB" sz="900" b="1" dirty="0"/>
              <a:t>, </a:t>
            </a:r>
            <a:r>
              <a:rPr lang="en-GB" sz="900" b="1" i="1" dirty="0" err="1"/>
              <a:t>haber</a:t>
            </a:r>
            <a:r>
              <a:rPr lang="en-GB" sz="900" b="1" dirty="0"/>
              <a:t>, </a:t>
            </a:r>
            <a:r>
              <a:rPr lang="en-GB" sz="900" b="1" i="1" dirty="0" err="1"/>
              <a:t>salir</a:t>
            </a:r>
            <a:r>
              <a:rPr lang="en-GB" sz="900" b="1" dirty="0"/>
              <a:t> and </a:t>
            </a:r>
            <a:r>
              <a:rPr lang="en-GB" sz="900" b="1" i="1" dirty="0" err="1"/>
              <a:t>tener</a:t>
            </a:r>
            <a:r>
              <a:rPr lang="en-GB" sz="900" b="1" i="1" dirty="0"/>
              <a:t> </a:t>
            </a:r>
            <a:r>
              <a:rPr lang="en-GB" sz="900" b="1" dirty="0"/>
              <a:t>in the future</a:t>
            </a:r>
          </a:p>
          <a:p>
            <a:pPr marL="171450" indent="-171450">
              <a:buFont typeface="Arial"/>
              <a:buChar char="•"/>
            </a:pPr>
            <a:r>
              <a:rPr lang="en-GB" sz="900" b="1" dirty="0"/>
              <a:t>Learning the regular </a:t>
            </a:r>
            <a:r>
              <a:rPr lang="en-GB" sz="900" b="1" dirty="0" err="1"/>
              <a:t>preterite</a:t>
            </a:r>
            <a:r>
              <a:rPr lang="en-GB" sz="900" b="1" dirty="0"/>
              <a:t> tense</a:t>
            </a:r>
          </a:p>
          <a:p>
            <a:pPr marL="171450" indent="-171450">
              <a:buFont typeface="Arial"/>
              <a:buChar char="•"/>
            </a:pPr>
            <a:r>
              <a:rPr lang="en-GB" sz="900" b="1" dirty="0"/>
              <a:t>Reflexive verbs in the </a:t>
            </a:r>
            <a:r>
              <a:rPr lang="en-GB" sz="900" b="1" dirty="0" err="1"/>
              <a:t>preterite</a:t>
            </a:r>
            <a:r>
              <a:rPr lang="en-GB" sz="900" b="1" dirty="0"/>
              <a:t> tense</a:t>
            </a:r>
          </a:p>
          <a:p>
            <a:pPr marL="171450" indent="-171450">
              <a:buFont typeface="Arial"/>
              <a:buChar char="•"/>
            </a:pPr>
            <a:r>
              <a:rPr lang="en-GB" sz="900" b="1" dirty="0"/>
              <a:t>Using </a:t>
            </a:r>
            <a:r>
              <a:rPr lang="en-GB" sz="900" b="1" i="1" dirty="0" err="1"/>
              <a:t>ser</a:t>
            </a:r>
            <a:r>
              <a:rPr lang="en-GB" sz="900" b="1" i="1" dirty="0"/>
              <a:t> </a:t>
            </a:r>
            <a:r>
              <a:rPr lang="en-GB" sz="900" b="1" dirty="0"/>
              <a:t>and </a:t>
            </a:r>
            <a:r>
              <a:rPr lang="en-GB" sz="900" b="1" i="1" dirty="0" err="1"/>
              <a:t>ir</a:t>
            </a:r>
            <a:r>
              <a:rPr lang="en-GB" sz="900" b="1" i="1" dirty="0"/>
              <a:t> </a:t>
            </a:r>
            <a:r>
              <a:rPr lang="en-GB" sz="900" b="1" dirty="0"/>
              <a:t>in the </a:t>
            </a:r>
            <a:r>
              <a:rPr lang="en-GB" sz="900" b="1" dirty="0" err="1"/>
              <a:t>preterite</a:t>
            </a:r>
            <a:endParaRPr lang="en-GB" sz="900" b="1" dirty="0"/>
          </a:p>
          <a:p>
            <a:pPr marL="171450" indent="-171450">
              <a:buFont typeface="Arial"/>
              <a:buChar char="•"/>
            </a:pPr>
            <a:r>
              <a:rPr lang="en-GB" sz="900" b="1" dirty="0"/>
              <a:t>Expressing actions and opinions</a:t>
            </a:r>
          </a:p>
          <a:p>
            <a:pPr marL="171450" indent="-171450">
              <a:buFont typeface="Arial"/>
              <a:buChar char="•"/>
            </a:pPr>
            <a:r>
              <a:rPr lang="en-GB" sz="900" b="1" dirty="0"/>
              <a:t>Recognising the imperfect tense</a:t>
            </a:r>
          </a:p>
          <a:p>
            <a:pPr marL="171450" indent="-171450">
              <a:buFont typeface="Arial"/>
              <a:buChar char="•"/>
            </a:pPr>
            <a:r>
              <a:rPr lang="en-GB" sz="900" b="1" dirty="0"/>
              <a:t>Hay and </a:t>
            </a:r>
            <a:r>
              <a:rPr lang="en-GB" sz="900" b="1" dirty="0" err="1"/>
              <a:t>había</a:t>
            </a:r>
            <a:endParaRPr lang="en-GB" sz="900" b="1" dirty="0"/>
          </a:p>
          <a:p>
            <a:pPr marL="171450" indent="-171450">
              <a:buFont typeface="Arial"/>
              <a:buChar char="•"/>
            </a:pPr>
            <a:r>
              <a:rPr lang="en-GB" sz="900" b="1" dirty="0"/>
              <a:t>Recognising irregular verbs in the imperfect</a:t>
            </a:r>
          </a:p>
          <a:p>
            <a:pPr marL="171450" indent="-171450">
              <a:buFont typeface="Arial"/>
              <a:buChar char="•"/>
            </a:pPr>
            <a:r>
              <a:rPr lang="en-GB" sz="900" b="1" dirty="0"/>
              <a:t>Revising numbers</a:t>
            </a:r>
          </a:p>
          <a:p>
            <a:endParaRPr lang="en-GB" sz="900" b="1" dirty="0"/>
          </a:p>
        </p:txBody>
      </p:sp>
    </p:spTree>
    <p:extLst>
      <p:ext uri="{BB962C8B-B14F-4D97-AF65-F5344CB8AC3E}">
        <p14:creationId xmlns:p14="http://schemas.microsoft.com/office/powerpoint/2010/main" val="14144372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xmlns="" id="{24ED0489-B8A5-1940-9BA9-8475238D7331}"/>
              </a:ext>
            </a:extLst>
          </p:cNvPr>
          <p:cNvGraphicFramePr>
            <a:graphicFrameLocks noGrp="1" noChangeAspect="1"/>
          </p:cNvGraphicFramePr>
          <p:nvPr>
            <p:extLst>
              <p:ext uri="{D42A27DB-BD31-4B8C-83A1-F6EECF244321}">
                <p14:modId xmlns:p14="http://schemas.microsoft.com/office/powerpoint/2010/main" val="1152995061"/>
              </p:ext>
            </p:extLst>
          </p:nvPr>
        </p:nvGraphicFramePr>
        <p:xfrm>
          <a:off x="275475" y="304800"/>
          <a:ext cx="8593050" cy="6019802"/>
        </p:xfrm>
        <a:graphic>
          <a:graphicData uri="http://schemas.openxmlformats.org/drawingml/2006/table">
            <a:tbl>
              <a:tblPr firstRow="1" firstCol="1" bandRow="1">
                <a:tableStyleId>{5C22544A-7EE6-4342-B048-85BDC9FD1C3A}</a:tableStyleId>
              </a:tblPr>
              <a:tblGrid>
                <a:gridCol w="320040">
                  <a:extLst>
                    <a:ext uri="{9D8B030D-6E8A-4147-A177-3AD203B41FA5}">
                      <a16:colId xmlns:a16="http://schemas.microsoft.com/office/drawing/2014/main" xmlns="" val="2118699837"/>
                    </a:ext>
                  </a:extLst>
                </a:gridCol>
                <a:gridCol w="1554506">
                  <a:extLst>
                    <a:ext uri="{9D8B030D-6E8A-4147-A177-3AD203B41FA5}">
                      <a16:colId xmlns:a16="http://schemas.microsoft.com/office/drawing/2014/main" xmlns="" val="1375767732"/>
                    </a:ext>
                  </a:extLst>
                </a:gridCol>
                <a:gridCol w="1917905">
                  <a:extLst>
                    <a:ext uri="{9D8B030D-6E8A-4147-A177-3AD203B41FA5}">
                      <a16:colId xmlns:a16="http://schemas.microsoft.com/office/drawing/2014/main" xmlns="" val="20002"/>
                    </a:ext>
                  </a:extLst>
                </a:gridCol>
                <a:gridCol w="1371600">
                  <a:extLst>
                    <a:ext uri="{9D8B030D-6E8A-4147-A177-3AD203B41FA5}">
                      <a16:colId xmlns:a16="http://schemas.microsoft.com/office/drawing/2014/main" xmlns="" val="20003"/>
                    </a:ext>
                  </a:extLst>
                </a:gridCol>
                <a:gridCol w="1624253">
                  <a:extLst>
                    <a:ext uri="{9D8B030D-6E8A-4147-A177-3AD203B41FA5}">
                      <a16:colId xmlns:a16="http://schemas.microsoft.com/office/drawing/2014/main" xmlns="" val="1481332327"/>
                    </a:ext>
                  </a:extLst>
                </a:gridCol>
                <a:gridCol w="1804746">
                  <a:extLst>
                    <a:ext uri="{9D8B030D-6E8A-4147-A177-3AD203B41FA5}">
                      <a16:colId xmlns:a16="http://schemas.microsoft.com/office/drawing/2014/main" xmlns="" val="20005"/>
                    </a:ext>
                  </a:extLst>
                </a:gridCol>
              </a:tblGrid>
              <a:tr h="1059668">
                <a:tc rowSpan="2">
                  <a:txBody>
                    <a:bodyPr/>
                    <a:lstStyle/>
                    <a:p>
                      <a:pPr algn="ctr">
                        <a:spcAft>
                          <a:spcPts val="0"/>
                        </a:spcAft>
                      </a:pPr>
                      <a:r>
                        <a:rPr lang="en-GB" sz="1800" dirty="0">
                          <a:effectLst/>
                          <a:latin typeface="+mn-lt"/>
                        </a:rPr>
                        <a:t> </a:t>
                      </a:r>
                      <a:endParaRPr lang="en-GB" sz="1200" dirty="0">
                        <a:effectLst/>
                        <a:latin typeface="+mn-lt"/>
                        <a:ea typeface="Calibri" panose="020F0502020204030204" pitchFamily="34" charset="0"/>
                        <a:cs typeface="Times New Roman" panose="02020603050405020304" pitchFamily="18" charset="0"/>
                      </a:endParaRPr>
                    </a:p>
                    <a:p>
                      <a:pPr>
                        <a:spcAft>
                          <a:spcPts val="0"/>
                        </a:spcAft>
                      </a:pPr>
                      <a:r>
                        <a:rPr lang="en-GB" sz="1200" dirty="0">
                          <a:effectLst/>
                          <a:latin typeface="+mn-lt"/>
                        </a:rPr>
                        <a:t> </a:t>
                      </a:r>
                      <a:endParaRPr lang="en-GB" sz="12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800" dirty="0">
                          <a:effectLst/>
                          <a:latin typeface="+mn-lt"/>
                        </a:rPr>
                        <a:t>YEAR 10 (Theme 2: Home and Locality)</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xmlns="" val="1019943783"/>
                  </a:ext>
                </a:extLst>
              </a:tr>
              <a:tr h="932431">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200" b="1" dirty="0">
                          <a:effectLst/>
                          <a:latin typeface="+mn-lt"/>
                        </a:rPr>
                        <a:t>KNOWLEDGE</a:t>
                      </a:r>
                      <a:endParaRPr lang="en-GB" sz="1200" b="1"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mn-lt"/>
                        </a:rPr>
                        <a:t>CONCEPTS</a:t>
                      </a:r>
                      <a:endParaRPr lang="en-GB" sz="1200" b="1"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mn-lt"/>
                        </a:rPr>
                        <a:t>SKILLS</a:t>
                      </a:r>
                      <a:endParaRPr lang="en-GB" sz="1200" b="1"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mn-lt"/>
                          <a:ea typeface="Calibri" panose="020F0502020204030204" pitchFamily="34" charset="0"/>
                          <a:cs typeface="Times New Roman" panose="02020603050405020304" pitchFamily="18" charset="0"/>
                        </a:rPr>
                        <a:t>RATIONALE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mn-lt"/>
                          <a:ea typeface="Calibri" panose="020F0502020204030204" pitchFamily="34" charset="0"/>
                          <a:cs typeface="Times New Roman" panose="02020603050405020304" pitchFamily="18" charset="0"/>
                        </a:rPr>
                        <a:t>FUTURE DEVELOPMENT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xmlns="" val="535213283"/>
                  </a:ext>
                </a:extLst>
              </a:tr>
              <a:tr h="4027703">
                <a:tc>
                  <a:txBody>
                    <a:bodyPr/>
                    <a:lstStyle/>
                    <a:p>
                      <a:pPr marL="71755" marR="71755" algn="ctr">
                        <a:spcAft>
                          <a:spcPts val="0"/>
                        </a:spcAft>
                      </a:pPr>
                      <a:r>
                        <a:rPr lang="en-GB" sz="1200" dirty="0">
                          <a:solidFill>
                            <a:schemeClr val="tx1"/>
                          </a:solidFill>
                          <a:effectLst/>
                          <a:latin typeface="+mn-lt"/>
                        </a:rPr>
                        <a:t>Half Term 4</a:t>
                      </a:r>
                      <a:endParaRPr lang="en-GB"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171450" lvl="0" indent="-171450" algn="l" defTabSz="3240085" rtl="0" eaLnBrk="1" latinLnBrk="0" hangingPunct="1">
                        <a:spcAft>
                          <a:spcPts val="0"/>
                        </a:spcAft>
                        <a:buFont typeface="Arial"/>
                        <a:buChar char="•"/>
                      </a:pPr>
                      <a:r>
                        <a:rPr lang="en-GB" sz="1050" kern="1200" dirty="0">
                          <a:solidFill>
                            <a:srgbClr val="000000"/>
                          </a:solidFill>
                          <a:latin typeface="+mn-lt"/>
                          <a:ea typeface="+mn-ea"/>
                          <a:cs typeface="+mn-cs"/>
                        </a:rPr>
                        <a:t>Describe the house that you live in, discuss the</a:t>
                      </a:r>
                      <a:r>
                        <a:rPr lang="en-GB" sz="1050" kern="1200" baseline="0" dirty="0">
                          <a:solidFill>
                            <a:srgbClr val="000000"/>
                          </a:solidFill>
                          <a:latin typeface="+mn-lt"/>
                          <a:ea typeface="+mn-ea"/>
                          <a:cs typeface="+mn-cs"/>
                        </a:rPr>
                        <a:t> locations and what rooms and furniture there is in your house. </a:t>
                      </a:r>
                    </a:p>
                    <a:p>
                      <a:pPr marL="171450" lvl="0" indent="-171450" algn="l" defTabSz="3240085" rtl="0" eaLnBrk="1" latinLnBrk="0" hangingPunct="1">
                        <a:spcAft>
                          <a:spcPts val="0"/>
                        </a:spcAft>
                        <a:buFont typeface="Arial"/>
                        <a:buChar char="•"/>
                      </a:pPr>
                      <a:r>
                        <a:rPr lang="en-GB" sz="1050" kern="1200" baseline="0" dirty="0">
                          <a:solidFill>
                            <a:srgbClr val="000000"/>
                          </a:solidFill>
                          <a:latin typeface="+mn-lt"/>
                          <a:ea typeface="+mn-ea"/>
                          <a:cs typeface="+mn-cs"/>
                        </a:rPr>
                        <a:t>Talk about what your can do in your region, in terms of activities and amenities.</a:t>
                      </a:r>
                    </a:p>
                    <a:p>
                      <a:pPr marL="171450" lvl="0" indent="-171450" algn="l" defTabSz="3240085" rtl="0" eaLnBrk="1" latinLnBrk="0" hangingPunct="1">
                        <a:spcAft>
                          <a:spcPts val="0"/>
                        </a:spcAft>
                        <a:buFont typeface="Arial"/>
                        <a:buChar char="•"/>
                      </a:pPr>
                      <a:r>
                        <a:rPr lang="en-GB" sz="1050" kern="1200" baseline="0" dirty="0">
                          <a:solidFill>
                            <a:srgbClr val="000000"/>
                          </a:solidFill>
                          <a:latin typeface="+mn-lt"/>
                          <a:ea typeface="+mn-ea"/>
                          <a:cs typeface="+mn-cs"/>
                        </a:rPr>
                        <a:t>Discussing the advantages of la </a:t>
                      </a:r>
                      <a:r>
                        <a:rPr lang="en-GB" sz="1050" kern="1200" baseline="0" dirty="0" err="1">
                          <a:solidFill>
                            <a:srgbClr val="000000"/>
                          </a:solidFill>
                          <a:latin typeface="+mn-lt"/>
                          <a:ea typeface="+mn-ea"/>
                          <a:cs typeface="+mn-cs"/>
                        </a:rPr>
                        <a:t>cuidad</a:t>
                      </a:r>
                      <a:r>
                        <a:rPr lang="en-GB" sz="1050" kern="1200" baseline="0" dirty="0">
                          <a:solidFill>
                            <a:srgbClr val="000000"/>
                          </a:solidFill>
                          <a:latin typeface="+mn-lt"/>
                          <a:ea typeface="+mn-ea"/>
                          <a:cs typeface="+mn-cs"/>
                        </a:rPr>
                        <a:t> y el campo.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s-ES_tradnl" dirty="0">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 typeface="Arial"/>
                        <a:buChar char="•"/>
                      </a:pPr>
                      <a:r>
                        <a:rPr lang="en-GB" sz="1000" kern="1200" dirty="0">
                          <a:solidFill>
                            <a:srgbClr val="000000"/>
                          </a:solidFill>
                          <a:latin typeface="+mn-lt"/>
                          <a:ea typeface="+mn-ea"/>
                          <a:cs typeface="+mn-cs"/>
                        </a:rPr>
                        <a:t>Deal</a:t>
                      </a:r>
                      <a:r>
                        <a:rPr lang="en-GB" sz="1000" kern="1200" baseline="0" dirty="0">
                          <a:solidFill>
                            <a:srgbClr val="000000"/>
                          </a:solidFill>
                          <a:latin typeface="+mn-lt"/>
                          <a:ea typeface="+mn-ea"/>
                          <a:cs typeface="+mn-cs"/>
                        </a:rPr>
                        <a:t> and respond to future, present and past questions in their writing or speaking.</a:t>
                      </a:r>
                    </a:p>
                    <a:p>
                      <a:pPr marL="171450" lvl="0" indent="-171450" algn="l" defTabSz="3240085" rtl="0" eaLnBrk="1" latinLnBrk="0" hangingPunct="1">
                        <a:spcAft>
                          <a:spcPts val="0"/>
                        </a:spcAft>
                        <a:buFont typeface="Arial"/>
                        <a:buChar char="•"/>
                      </a:pPr>
                      <a:r>
                        <a:rPr lang="en-GB" sz="1000" kern="1200" baseline="0" dirty="0">
                          <a:solidFill>
                            <a:srgbClr val="000000"/>
                          </a:solidFill>
                          <a:latin typeface="+mn-lt"/>
                          <a:ea typeface="+mn-ea"/>
                          <a:cs typeface="+mn-cs"/>
                        </a:rPr>
                        <a:t>Use a wider range of connectives to string their sentences together, to extend their opinions in their writing or speaking.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l" defTabSz="3240085" rtl="0" eaLnBrk="1" fontAlgn="auto" latinLnBrk="0" hangingPunct="1">
                        <a:lnSpc>
                          <a:spcPct val="100000"/>
                        </a:lnSpc>
                        <a:spcBef>
                          <a:spcPts val="0"/>
                        </a:spcBef>
                        <a:spcAft>
                          <a:spcPts val="0"/>
                        </a:spcAft>
                        <a:buClrTx/>
                        <a:buSzTx/>
                        <a:buFont typeface="Arial"/>
                        <a:buChar char="•"/>
                        <a:tabLst/>
                        <a:defRPr/>
                      </a:pPr>
                      <a:r>
                        <a:rPr lang="en-GB" sz="1000" kern="1200" baseline="0" dirty="0">
                          <a:solidFill>
                            <a:srgbClr val="000000"/>
                          </a:solidFill>
                          <a:latin typeface="+mn-lt"/>
                          <a:ea typeface="+mn-ea"/>
                          <a:cs typeface="+mn-cs"/>
                        </a:rPr>
                        <a:t>We endeavour to enable students to speak fluently within conversation, to respond to different questions and be able to answer within the correct tense in a timely and natural way.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 typeface="Arial"/>
                        <a:buChar char="•"/>
                      </a:pPr>
                      <a:r>
                        <a:rPr lang="en-GB" sz="1100" kern="1200" dirty="0">
                          <a:solidFill>
                            <a:srgbClr val="000000"/>
                          </a:solidFill>
                          <a:latin typeface="+mn-lt"/>
                          <a:ea typeface="+mn-ea"/>
                          <a:cs typeface="+mn-cs"/>
                        </a:rPr>
                        <a:t>Students are able to converse with their eTwinning partners on their respective local areas.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928953482"/>
                  </a:ext>
                </a:extLst>
              </a:tr>
            </a:tbl>
          </a:graphicData>
        </a:graphic>
      </p:graphicFrame>
      <p:sp>
        <p:nvSpPr>
          <p:cNvPr id="3" name="TextBox 2"/>
          <p:cNvSpPr txBox="1"/>
          <p:nvPr/>
        </p:nvSpPr>
        <p:spPr>
          <a:xfrm>
            <a:off x="2133600" y="2133600"/>
            <a:ext cx="1905000" cy="1892826"/>
          </a:xfrm>
          <a:prstGeom prst="rect">
            <a:avLst/>
          </a:prstGeom>
          <a:noFill/>
        </p:spPr>
        <p:txBody>
          <a:bodyPr wrap="square" rtlCol="0">
            <a:spAutoFit/>
          </a:bodyPr>
          <a:lstStyle/>
          <a:p>
            <a:endParaRPr lang="en-GB" sz="900" b="1" dirty="0"/>
          </a:p>
          <a:p>
            <a:pPr marL="171450" indent="-171450">
              <a:buFont typeface="Arial"/>
              <a:buChar char="•"/>
            </a:pPr>
            <a:r>
              <a:rPr lang="en-GB" sz="900" b="1" dirty="0"/>
              <a:t>Using </a:t>
            </a:r>
            <a:r>
              <a:rPr lang="en-GB" sz="900" b="1" i="1" dirty="0"/>
              <a:t>hay</a:t>
            </a:r>
            <a:r>
              <a:rPr lang="en-GB" sz="900" b="1" dirty="0"/>
              <a:t>, </a:t>
            </a:r>
            <a:r>
              <a:rPr lang="en-GB" sz="900" b="1" i="1" dirty="0" err="1"/>
              <a:t>ser</a:t>
            </a:r>
            <a:r>
              <a:rPr lang="en-GB" sz="900" b="1" dirty="0"/>
              <a:t> and </a:t>
            </a:r>
            <a:r>
              <a:rPr lang="en-GB" sz="900" b="1" i="1" dirty="0" err="1"/>
              <a:t>estar</a:t>
            </a:r>
            <a:endParaRPr lang="en-GB" sz="900" b="1" dirty="0"/>
          </a:p>
          <a:p>
            <a:pPr marL="171450" indent="-171450">
              <a:buFont typeface="Arial"/>
              <a:buChar char="•"/>
            </a:pPr>
            <a:r>
              <a:rPr lang="en-GB" sz="900" b="1" dirty="0"/>
              <a:t>Expressions of quantity</a:t>
            </a:r>
          </a:p>
          <a:p>
            <a:pPr marL="171450" indent="-171450">
              <a:buFont typeface="Arial"/>
              <a:buChar char="•"/>
            </a:pPr>
            <a:r>
              <a:rPr lang="en-GB" sz="900" b="1" dirty="0"/>
              <a:t>Using prepositions to say where things are</a:t>
            </a:r>
          </a:p>
          <a:p>
            <a:pPr marL="171450" indent="-171450">
              <a:buFont typeface="Arial"/>
              <a:buChar char="•"/>
            </a:pPr>
            <a:r>
              <a:rPr lang="en-GB" sz="900" b="1" dirty="0"/>
              <a:t>Further prepositions of place</a:t>
            </a:r>
          </a:p>
          <a:p>
            <a:pPr marL="171450" indent="-171450">
              <a:buFont typeface="Arial"/>
              <a:buChar char="•"/>
            </a:pPr>
            <a:r>
              <a:rPr lang="en-GB" sz="900" b="1" dirty="0"/>
              <a:t>Using </a:t>
            </a:r>
            <a:r>
              <a:rPr lang="en-GB" sz="900" b="1" dirty="0" err="1"/>
              <a:t>puedo</a:t>
            </a:r>
            <a:r>
              <a:rPr lang="en-GB" sz="900" b="1" dirty="0"/>
              <a:t> and se </a:t>
            </a:r>
            <a:r>
              <a:rPr lang="en-GB" sz="900" b="1" dirty="0" err="1"/>
              <a:t>puede</a:t>
            </a:r>
            <a:endParaRPr lang="en-GB" sz="900" b="1" dirty="0"/>
          </a:p>
          <a:p>
            <a:pPr marL="171450" indent="-171450">
              <a:buFont typeface="Arial"/>
              <a:buChar char="•"/>
            </a:pPr>
            <a:r>
              <a:rPr lang="en-GB" sz="900" b="1" dirty="0"/>
              <a:t>Use </a:t>
            </a:r>
            <a:r>
              <a:rPr lang="en-GB" sz="900" b="1" i="1" dirty="0" err="1"/>
              <a:t>estar</a:t>
            </a:r>
            <a:r>
              <a:rPr lang="en-GB" sz="900" b="1" i="1" dirty="0"/>
              <a:t> </a:t>
            </a:r>
            <a:r>
              <a:rPr lang="en-GB" sz="900" b="1" dirty="0"/>
              <a:t>to say where things are</a:t>
            </a:r>
          </a:p>
          <a:p>
            <a:pPr marL="171450" indent="-171450">
              <a:buFont typeface="Arial"/>
              <a:buChar char="•"/>
            </a:pPr>
            <a:r>
              <a:rPr lang="en-GB" sz="900" b="1" dirty="0"/>
              <a:t>Using demonstrative adjectives and pronouns</a:t>
            </a:r>
          </a:p>
          <a:p>
            <a:endParaRPr lang="es-ES_tradnl" dirty="0"/>
          </a:p>
        </p:txBody>
      </p:sp>
    </p:spTree>
    <p:extLst>
      <p:ext uri="{BB962C8B-B14F-4D97-AF65-F5344CB8AC3E}">
        <p14:creationId xmlns:p14="http://schemas.microsoft.com/office/powerpoint/2010/main" val="25747446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xmlns="" id="{24ED0489-B8A5-1940-9BA9-8475238D7331}"/>
              </a:ext>
            </a:extLst>
          </p:cNvPr>
          <p:cNvGraphicFramePr>
            <a:graphicFrameLocks noGrp="1" noChangeAspect="1"/>
          </p:cNvGraphicFramePr>
          <p:nvPr>
            <p:extLst>
              <p:ext uri="{D42A27DB-BD31-4B8C-83A1-F6EECF244321}">
                <p14:modId xmlns:p14="http://schemas.microsoft.com/office/powerpoint/2010/main" val="179638833"/>
              </p:ext>
            </p:extLst>
          </p:nvPr>
        </p:nvGraphicFramePr>
        <p:xfrm>
          <a:off x="304800" y="228600"/>
          <a:ext cx="8593050" cy="6019802"/>
        </p:xfrm>
        <a:graphic>
          <a:graphicData uri="http://schemas.openxmlformats.org/drawingml/2006/table">
            <a:tbl>
              <a:tblPr firstRow="1" firstCol="1" bandRow="1">
                <a:tableStyleId>{5C22544A-7EE6-4342-B048-85BDC9FD1C3A}</a:tableStyleId>
              </a:tblPr>
              <a:tblGrid>
                <a:gridCol w="320040">
                  <a:extLst>
                    <a:ext uri="{9D8B030D-6E8A-4147-A177-3AD203B41FA5}">
                      <a16:colId xmlns:a16="http://schemas.microsoft.com/office/drawing/2014/main" xmlns="" val="2118699837"/>
                    </a:ext>
                  </a:extLst>
                </a:gridCol>
                <a:gridCol w="1554506">
                  <a:extLst>
                    <a:ext uri="{9D8B030D-6E8A-4147-A177-3AD203B41FA5}">
                      <a16:colId xmlns:a16="http://schemas.microsoft.com/office/drawing/2014/main" xmlns="" val="1375767732"/>
                    </a:ext>
                  </a:extLst>
                </a:gridCol>
                <a:gridCol w="1917905">
                  <a:extLst>
                    <a:ext uri="{9D8B030D-6E8A-4147-A177-3AD203B41FA5}">
                      <a16:colId xmlns:a16="http://schemas.microsoft.com/office/drawing/2014/main" xmlns="" val="20002"/>
                    </a:ext>
                  </a:extLst>
                </a:gridCol>
                <a:gridCol w="1371600">
                  <a:extLst>
                    <a:ext uri="{9D8B030D-6E8A-4147-A177-3AD203B41FA5}">
                      <a16:colId xmlns:a16="http://schemas.microsoft.com/office/drawing/2014/main" xmlns="" val="20003"/>
                    </a:ext>
                  </a:extLst>
                </a:gridCol>
                <a:gridCol w="1624253">
                  <a:extLst>
                    <a:ext uri="{9D8B030D-6E8A-4147-A177-3AD203B41FA5}">
                      <a16:colId xmlns:a16="http://schemas.microsoft.com/office/drawing/2014/main" xmlns="" val="1481332327"/>
                    </a:ext>
                  </a:extLst>
                </a:gridCol>
                <a:gridCol w="1804746">
                  <a:extLst>
                    <a:ext uri="{9D8B030D-6E8A-4147-A177-3AD203B41FA5}">
                      <a16:colId xmlns:a16="http://schemas.microsoft.com/office/drawing/2014/main" xmlns="" val="20005"/>
                    </a:ext>
                  </a:extLst>
                </a:gridCol>
              </a:tblGrid>
              <a:tr h="1059668">
                <a:tc rowSpan="2">
                  <a:txBody>
                    <a:bodyPr/>
                    <a:lstStyle/>
                    <a:p>
                      <a:pPr algn="ctr">
                        <a:spcAft>
                          <a:spcPts val="0"/>
                        </a:spcAft>
                      </a:pPr>
                      <a:r>
                        <a:rPr lang="en-GB" sz="1800" dirty="0">
                          <a:effectLst/>
                          <a:latin typeface="+mn-lt"/>
                        </a:rPr>
                        <a:t> </a:t>
                      </a:r>
                      <a:endParaRPr lang="en-GB" sz="1200" dirty="0">
                        <a:effectLst/>
                        <a:latin typeface="+mn-lt"/>
                        <a:ea typeface="Calibri" panose="020F0502020204030204" pitchFamily="34" charset="0"/>
                        <a:cs typeface="Times New Roman" panose="02020603050405020304" pitchFamily="18" charset="0"/>
                      </a:endParaRPr>
                    </a:p>
                    <a:p>
                      <a:pPr>
                        <a:spcAft>
                          <a:spcPts val="0"/>
                        </a:spcAft>
                      </a:pPr>
                      <a:r>
                        <a:rPr lang="en-GB" sz="1200" dirty="0">
                          <a:effectLst/>
                          <a:latin typeface="+mn-lt"/>
                        </a:rPr>
                        <a:t> </a:t>
                      </a:r>
                      <a:endParaRPr lang="en-GB" sz="12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800" dirty="0">
                          <a:effectLst/>
                          <a:latin typeface="+mn-lt"/>
                        </a:rPr>
                        <a:t>YEAR 10 (Theme 2: Spain and Spanish speaking countries)</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xmlns="" val="1019943783"/>
                  </a:ext>
                </a:extLst>
              </a:tr>
              <a:tr h="932431">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200" b="1" dirty="0">
                          <a:effectLst/>
                          <a:latin typeface="+mn-lt"/>
                        </a:rPr>
                        <a:t>KNOWLEDGE</a:t>
                      </a:r>
                      <a:endParaRPr lang="en-GB" sz="1200" b="1"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mn-lt"/>
                        </a:rPr>
                        <a:t>CONCEPTS</a:t>
                      </a:r>
                      <a:endParaRPr lang="en-GB" sz="1200" b="1"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mn-lt"/>
                        </a:rPr>
                        <a:t>SKILLS</a:t>
                      </a:r>
                      <a:endParaRPr lang="en-GB" sz="1200" b="1"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mn-lt"/>
                          <a:ea typeface="Calibri" panose="020F0502020204030204" pitchFamily="34" charset="0"/>
                          <a:cs typeface="Times New Roman" panose="02020603050405020304" pitchFamily="18" charset="0"/>
                        </a:rPr>
                        <a:t>RATIONALE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mn-lt"/>
                          <a:ea typeface="Calibri" panose="020F0502020204030204" pitchFamily="34" charset="0"/>
                          <a:cs typeface="Times New Roman" panose="02020603050405020304" pitchFamily="18" charset="0"/>
                        </a:rPr>
                        <a:t>FUTURE DEVELOPMENT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xmlns="" val="535213283"/>
                  </a:ext>
                </a:extLst>
              </a:tr>
              <a:tr h="4027703">
                <a:tc>
                  <a:txBody>
                    <a:bodyPr/>
                    <a:lstStyle/>
                    <a:p>
                      <a:pPr marL="71755" marR="71755" algn="ctr">
                        <a:spcAft>
                          <a:spcPts val="0"/>
                        </a:spcAft>
                      </a:pPr>
                      <a:r>
                        <a:rPr lang="en-GB" sz="1200" dirty="0">
                          <a:solidFill>
                            <a:schemeClr val="tx1"/>
                          </a:solidFill>
                          <a:effectLst/>
                          <a:latin typeface="+mn-lt"/>
                        </a:rPr>
                        <a:t>Half Term 5</a:t>
                      </a:r>
                      <a:endParaRPr lang="en-GB"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171450" lvl="0" indent="-171450" algn="l" defTabSz="3240085" rtl="0" eaLnBrk="1" latinLnBrk="0" hangingPunct="1">
                        <a:spcAft>
                          <a:spcPts val="0"/>
                        </a:spcAft>
                        <a:buFont typeface="Arial"/>
                        <a:buChar char="•"/>
                      </a:pPr>
                      <a:r>
                        <a:rPr lang="en-GB" sz="1050" kern="1200" dirty="0">
                          <a:solidFill>
                            <a:srgbClr val="000000"/>
                          </a:solidFill>
                          <a:latin typeface="+mn-lt"/>
                          <a:ea typeface="+mn-ea"/>
                          <a:cs typeface="+mn-cs"/>
                        </a:rPr>
                        <a:t>Students talk about holiday accommodation.</a:t>
                      </a:r>
                    </a:p>
                    <a:p>
                      <a:pPr marL="171450" lvl="0" indent="-171450" algn="l" defTabSz="3240085" rtl="0" eaLnBrk="1" latinLnBrk="0" hangingPunct="1">
                        <a:spcAft>
                          <a:spcPts val="0"/>
                        </a:spcAft>
                        <a:buFont typeface="Arial"/>
                        <a:buChar char="•"/>
                      </a:pPr>
                      <a:r>
                        <a:rPr lang="en-GB" sz="1050" kern="1200" dirty="0">
                          <a:solidFill>
                            <a:srgbClr val="000000"/>
                          </a:solidFill>
                          <a:latin typeface="+mn-lt"/>
                          <a:ea typeface="+mn-ea"/>
                          <a:cs typeface="+mn-cs"/>
                        </a:rPr>
                        <a:t>Students can talk about holidays they have taken in the past and would like to take in the future.</a:t>
                      </a:r>
                    </a:p>
                    <a:p>
                      <a:pPr marL="171450" lvl="0" indent="-171450" algn="l" defTabSz="3240085" rtl="0" eaLnBrk="1" latinLnBrk="0" hangingPunct="1">
                        <a:spcAft>
                          <a:spcPts val="0"/>
                        </a:spcAft>
                        <a:buFont typeface="Arial"/>
                        <a:buChar char="•"/>
                      </a:pPr>
                      <a:r>
                        <a:rPr lang="en-GB" sz="1050" kern="1200" dirty="0">
                          <a:solidFill>
                            <a:srgbClr val="000000"/>
                          </a:solidFill>
                          <a:latin typeface="+mn-lt"/>
                          <a:ea typeface="+mn-ea"/>
                          <a:cs typeface="+mn-cs"/>
                        </a:rPr>
                        <a:t>Students can understand tourist brochures and websites.</a:t>
                      </a:r>
                    </a:p>
                    <a:p>
                      <a:pPr marL="171450" lvl="0" indent="-171450" algn="l" defTabSz="3240085" rtl="0" eaLnBrk="1" latinLnBrk="0" hangingPunct="1">
                        <a:spcAft>
                          <a:spcPts val="0"/>
                        </a:spcAft>
                        <a:buFont typeface="Arial"/>
                        <a:buChar char="•"/>
                      </a:pPr>
                      <a:r>
                        <a:rPr lang="en-GB" sz="1050" kern="1200" dirty="0">
                          <a:solidFill>
                            <a:srgbClr val="000000"/>
                          </a:solidFill>
                          <a:latin typeface="+mn-lt"/>
                          <a:ea typeface="+mn-ea"/>
                          <a:cs typeface="+mn-cs"/>
                        </a:rPr>
                        <a:t>Students can describe regions in Spain and tourist areas in Spain and other Spanish speaking countries.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50" indent="-285750">
                        <a:buFont typeface="Arial" panose="020B0604020202020204" pitchFamily="34" charset="0"/>
                        <a:buChar char="•"/>
                      </a:pPr>
                      <a:r>
                        <a:rPr lang="es-ES_tradnl" sz="1200" dirty="0">
                          <a:latin typeface="+mn-lt"/>
                        </a:rPr>
                        <a:t>Use </a:t>
                      </a:r>
                      <a:r>
                        <a:rPr lang="es-ES_tradnl" sz="1200" dirty="0" err="1">
                          <a:latin typeface="+mn-lt"/>
                        </a:rPr>
                        <a:t>expressions</a:t>
                      </a:r>
                      <a:r>
                        <a:rPr lang="es-ES_tradnl" sz="1200" dirty="0">
                          <a:latin typeface="+mn-lt"/>
                        </a:rPr>
                        <a:t> of </a:t>
                      </a:r>
                      <a:r>
                        <a:rPr lang="es-ES_tradnl" sz="1200" dirty="0" err="1">
                          <a:latin typeface="+mn-lt"/>
                        </a:rPr>
                        <a:t>sequence</a:t>
                      </a:r>
                      <a:r>
                        <a:rPr lang="es-ES_tradnl" sz="1200" dirty="0">
                          <a:latin typeface="+mn-lt"/>
                        </a:rPr>
                        <a:t>.</a:t>
                      </a:r>
                    </a:p>
                    <a:p>
                      <a:pPr marL="285750" indent="-285750">
                        <a:buFont typeface="Arial" panose="020B0604020202020204" pitchFamily="34" charset="0"/>
                        <a:buChar char="•"/>
                      </a:pPr>
                      <a:r>
                        <a:rPr lang="es-ES_tradnl" sz="1200" dirty="0" err="1">
                          <a:latin typeface="+mn-lt"/>
                        </a:rPr>
                        <a:t>Revising</a:t>
                      </a:r>
                      <a:r>
                        <a:rPr lang="es-ES_tradnl" sz="1200" dirty="0">
                          <a:latin typeface="+mn-lt"/>
                        </a:rPr>
                        <a:t> </a:t>
                      </a:r>
                      <a:r>
                        <a:rPr lang="es-ES_tradnl" sz="1200" dirty="0" err="1">
                          <a:latin typeface="+mn-lt"/>
                        </a:rPr>
                        <a:t>the</a:t>
                      </a:r>
                      <a:r>
                        <a:rPr lang="es-ES_tradnl" sz="1200" dirty="0">
                          <a:latin typeface="+mn-lt"/>
                        </a:rPr>
                        <a:t> use of </a:t>
                      </a:r>
                      <a:r>
                        <a:rPr lang="es-ES_tradnl" sz="1200" dirty="0" err="1">
                          <a:latin typeface="+mn-lt"/>
                        </a:rPr>
                        <a:t>preterite</a:t>
                      </a:r>
                      <a:r>
                        <a:rPr lang="es-ES_tradnl" sz="1200" dirty="0">
                          <a:latin typeface="+mn-lt"/>
                        </a:rPr>
                        <a:t> and </a:t>
                      </a:r>
                      <a:r>
                        <a:rPr lang="es-ES_tradnl" sz="1200" dirty="0" err="1">
                          <a:latin typeface="+mn-lt"/>
                        </a:rPr>
                        <a:t>the</a:t>
                      </a:r>
                      <a:r>
                        <a:rPr lang="es-ES_tradnl" sz="1200" dirty="0">
                          <a:latin typeface="+mn-lt"/>
                        </a:rPr>
                        <a:t> </a:t>
                      </a:r>
                      <a:r>
                        <a:rPr lang="es-ES_tradnl" sz="1200" dirty="0" err="1">
                          <a:latin typeface="+mn-lt"/>
                        </a:rPr>
                        <a:t>imperfect</a:t>
                      </a:r>
                      <a:r>
                        <a:rPr lang="es-ES_tradnl" sz="1200" dirty="0">
                          <a:latin typeface="+mn-lt"/>
                        </a:rPr>
                        <a:t> tense. </a:t>
                      </a:r>
                    </a:p>
                    <a:p>
                      <a:pPr marL="285750" indent="-285750">
                        <a:buFont typeface="Arial" panose="020B0604020202020204" pitchFamily="34" charset="0"/>
                        <a:buChar char="•"/>
                      </a:pPr>
                      <a:r>
                        <a:rPr lang="es-ES_tradnl" sz="1200" dirty="0" err="1">
                          <a:latin typeface="+mn-lt"/>
                        </a:rPr>
                        <a:t>Using</a:t>
                      </a:r>
                      <a:r>
                        <a:rPr lang="es-ES_tradnl" sz="1200" dirty="0">
                          <a:latin typeface="+mn-lt"/>
                        </a:rPr>
                        <a:t> estar + </a:t>
                      </a:r>
                      <a:r>
                        <a:rPr lang="es-ES_tradnl" sz="1200" dirty="0" err="1">
                          <a:latin typeface="+mn-lt"/>
                        </a:rPr>
                        <a:t>past</a:t>
                      </a:r>
                      <a:r>
                        <a:rPr lang="es-ES_tradnl" sz="1200" dirty="0">
                          <a:latin typeface="+mn-lt"/>
                        </a:rPr>
                        <a:t> </a:t>
                      </a:r>
                      <a:r>
                        <a:rPr lang="es-ES_tradnl" sz="1200" dirty="0" err="1">
                          <a:latin typeface="+mn-lt"/>
                        </a:rPr>
                        <a:t>particple</a:t>
                      </a:r>
                      <a:r>
                        <a:rPr lang="es-ES_tradnl" sz="1200" dirty="0">
                          <a:latin typeface="+mn-lt"/>
                        </a:rPr>
                        <a:t>. </a:t>
                      </a:r>
                    </a:p>
                    <a:p>
                      <a:pPr marL="285750" indent="-285750">
                        <a:buFont typeface="Arial" panose="020B0604020202020204" pitchFamily="34" charset="0"/>
                        <a:buChar char="•"/>
                      </a:pPr>
                      <a:r>
                        <a:rPr lang="es-ES_tradnl" sz="1200" dirty="0" err="1">
                          <a:latin typeface="+mn-lt"/>
                        </a:rPr>
                        <a:t>Using</a:t>
                      </a:r>
                      <a:r>
                        <a:rPr lang="es-ES_tradnl" sz="1200" dirty="0">
                          <a:latin typeface="+mn-lt"/>
                        </a:rPr>
                        <a:t> </a:t>
                      </a:r>
                      <a:r>
                        <a:rPr lang="es-ES_tradnl" sz="1200" dirty="0" err="1">
                          <a:latin typeface="+mn-lt"/>
                        </a:rPr>
                        <a:t>the</a:t>
                      </a:r>
                      <a:r>
                        <a:rPr lang="es-ES_tradnl" sz="1200" dirty="0">
                          <a:latin typeface="+mn-lt"/>
                        </a:rPr>
                        <a:t> </a:t>
                      </a:r>
                      <a:r>
                        <a:rPr lang="es-ES_tradnl" sz="1200" dirty="0" err="1">
                          <a:latin typeface="+mn-lt"/>
                        </a:rPr>
                        <a:t>passive</a:t>
                      </a:r>
                      <a:r>
                        <a:rPr lang="es-ES_tradnl" sz="1200" dirty="0">
                          <a:latin typeface="+mn-lt"/>
                        </a:rPr>
                        <a:t> and </a:t>
                      </a:r>
                      <a:r>
                        <a:rPr lang="es-ES_tradnl" sz="1200" dirty="0" err="1">
                          <a:latin typeface="+mn-lt"/>
                        </a:rPr>
                        <a:t>passive</a:t>
                      </a:r>
                      <a:r>
                        <a:rPr lang="es-ES_tradnl" sz="1200" dirty="0">
                          <a:latin typeface="+mn-lt"/>
                        </a:rPr>
                        <a:t> </a:t>
                      </a:r>
                      <a:r>
                        <a:rPr lang="es-ES_tradnl" sz="1200" dirty="0" err="1">
                          <a:latin typeface="+mn-lt"/>
                        </a:rPr>
                        <a:t>forms</a:t>
                      </a:r>
                      <a:r>
                        <a:rPr lang="es-ES_tradnl" sz="1200" dirty="0">
                          <a:latin typeface="+mn-lt"/>
                        </a:rPr>
                        <a:t>.</a:t>
                      </a:r>
                    </a:p>
                    <a:p>
                      <a:pPr marL="285750" indent="-285750">
                        <a:buFont typeface="Arial" panose="020B0604020202020204" pitchFamily="34" charset="0"/>
                        <a:buChar char="•"/>
                      </a:pPr>
                      <a:endParaRPr lang="es-ES_tradnl" dirty="0">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 typeface="Arial"/>
                        <a:buChar char="•"/>
                      </a:pPr>
                      <a:r>
                        <a:rPr lang="en-GB" sz="1000" kern="1200" dirty="0">
                          <a:solidFill>
                            <a:srgbClr val="000000"/>
                          </a:solidFill>
                          <a:latin typeface="+mn-lt"/>
                          <a:ea typeface="+mn-ea"/>
                          <a:cs typeface="+mn-cs"/>
                        </a:rPr>
                        <a:t>Students are able to show off the language they know especially by using complex language and idioms. </a:t>
                      </a:r>
                    </a:p>
                    <a:p>
                      <a:pPr marL="171450" lvl="0" indent="-171450" algn="l" defTabSz="3240085" rtl="0" eaLnBrk="1" latinLnBrk="0" hangingPunct="1">
                        <a:spcAft>
                          <a:spcPts val="0"/>
                        </a:spcAft>
                        <a:buFont typeface="Arial"/>
                        <a:buChar char="•"/>
                      </a:pPr>
                      <a:r>
                        <a:rPr lang="en-GB" sz="1000" kern="1200" dirty="0">
                          <a:solidFill>
                            <a:srgbClr val="000000"/>
                          </a:solidFill>
                          <a:latin typeface="+mn-lt"/>
                          <a:ea typeface="+mn-ea"/>
                          <a:cs typeface="+mn-cs"/>
                        </a:rPr>
                        <a:t>They can use useful synonyms.</a:t>
                      </a:r>
                    </a:p>
                    <a:p>
                      <a:pPr marL="171450" lvl="0" indent="-171450" algn="l" defTabSz="3240085" rtl="0" eaLnBrk="1" latinLnBrk="0" hangingPunct="1">
                        <a:spcAft>
                          <a:spcPts val="0"/>
                        </a:spcAft>
                        <a:buFont typeface="Arial"/>
                        <a:buChar char="•"/>
                      </a:pPr>
                      <a:r>
                        <a:rPr lang="en-GB" sz="1000" kern="1200" dirty="0">
                          <a:solidFill>
                            <a:srgbClr val="000000"/>
                          </a:solidFill>
                          <a:latin typeface="+mn-lt"/>
                          <a:ea typeface="+mn-ea"/>
                          <a:cs typeface="+mn-cs"/>
                        </a:rPr>
                        <a:t>They can offer a  balanced argument in both writing and speaking.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l" defTabSz="3240085" rtl="0" eaLnBrk="1" fontAlgn="auto" latinLnBrk="0" hangingPunct="1">
                        <a:lnSpc>
                          <a:spcPct val="100000"/>
                        </a:lnSpc>
                        <a:spcBef>
                          <a:spcPts val="0"/>
                        </a:spcBef>
                        <a:spcAft>
                          <a:spcPts val="0"/>
                        </a:spcAft>
                        <a:buClrTx/>
                        <a:buSzTx/>
                        <a:buFont typeface="Arial"/>
                        <a:buChar char="•"/>
                        <a:tabLst/>
                        <a:defRPr/>
                      </a:pPr>
                      <a:r>
                        <a:rPr lang="en-GB" sz="1000" kern="1200" baseline="0" dirty="0">
                          <a:solidFill>
                            <a:srgbClr val="000000"/>
                          </a:solidFill>
                          <a:latin typeface="+mn-lt"/>
                          <a:ea typeface="+mn-ea"/>
                          <a:cs typeface="+mn-cs"/>
                        </a:rPr>
                        <a:t>Can gain a greater </a:t>
                      </a:r>
                      <a:r>
                        <a:rPr lang="en-GB" sz="1000" kern="1200" baseline="0" dirty="0" smtClean="0">
                          <a:solidFill>
                            <a:srgbClr val="000000"/>
                          </a:solidFill>
                          <a:latin typeface="+mn-lt"/>
                          <a:ea typeface="+mn-ea"/>
                          <a:cs typeface="+mn-cs"/>
                        </a:rPr>
                        <a:t>understanding </a:t>
                      </a:r>
                      <a:r>
                        <a:rPr lang="en-GB" sz="1000" kern="1200" baseline="0" dirty="0">
                          <a:solidFill>
                            <a:srgbClr val="000000"/>
                          </a:solidFill>
                          <a:latin typeface="+mn-lt"/>
                          <a:ea typeface="+mn-ea"/>
                          <a:cs typeface="+mn-cs"/>
                        </a:rPr>
                        <a:t>of the social and cultural context of a region/country. </a:t>
                      </a:r>
                    </a:p>
                    <a:p>
                      <a:pPr marL="171450" marR="0" lvl="0" indent="-171450" algn="l" defTabSz="3240085" rtl="0" eaLnBrk="1" fontAlgn="auto" latinLnBrk="0" hangingPunct="1">
                        <a:lnSpc>
                          <a:spcPct val="100000"/>
                        </a:lnSpc>
                        <a:spcBef>
                          <a:spcPts val="0"/>
                        </a:spcBef>
                        <a:spcAft>
                          <a:spcPts val="0"/>
                        </a:spcAft>
                        <a:buClrTx/>
                        <a:buSzTx/>
                        <a:buFont typeface="Arial"/>
                        <a:buChar char="•"/>
                        <a:tabLst/>
                        <a:defRPr/>
                      </a:pPr>
                      <a:r>
                        <a:rPr lang="en-GB" sz="1000" kern="1200" baseline="0" dirty="0">
                          <a:solidFill>
                            <a:srgbClr val="000000"/>
                          </a:solidFill>
                          <a:latin typeface="+mn-lt"/>
                          <a:ea typeface="+mn-ea"/>
                          <a:cs typeface="+mn-cs"/>
                        </a:rPr>
                        <a:t>Develop greater knowledge about other countries and their places of interest.</a:t>
                      </a:r>
                    </a:p>
                    <a:p>
                      <a:pPr marL="171450" marR="0" lvl="0" indent="-171450" algn="l" defTabSz="3240085" rtl="0" eaLnBrk="1" fontAlgn="auto" latinLnBrk="0" hangingPunct="1">
                        <a:lnSpc>
                          <a:spcPct val="100000"/>
                        </a:lnSpc>
                        <a:spcBef>
                          <a:spcPts val="0"/>
                        </a:spcBef>
                        <a:spcAft>
                          <a:spcPts val="0"/>
                        </a:spcAft>
                        <a:buClrTx/>
                        <a:buSzTx/>
                        <a:buFont typeface="Arial"/>
                        <a:buChar char="•"/>
                        <a:tabLst/>
                        <a:defRPr/>
                      </a:pPr>
                      <a:r>
                        <a:rPr lang="en-GB" sz="1000" kern="1200" baseline="0" dirty="0">
                          <a:solidFill>
                            <a:srgbClr val="000000"/>
                          </a:solidFill>
                          <a:latin typeface="+mn-lt"/>
                          <a:ea typeface="+mn-ea"/>
                          <a:cs typeface="+mn-cs"/>
                        </a:rPr>
                        <a:t>Can give details of previous holidays.</a:t>
                      </a:r>
                    </a:p>
                    <a:p>
                      <a:pPr marL="171450" marR="0" lvl="0" indent="-171450" algn="l" defTabSz="3240085" rtl="0" eaLnBrk="1" fontAlgn="auto" latinLnBrk="0" hangingPunct="1">
                        <a:lnSpc>
                          <a:spcPct val="100000"/>
                        </a:lnSpc>
                        <a:spcBef>
                          <a:spcPts val="0"/>
                        </a:spcBef>
                        <a:spcAft>
                          <a:spcPts val="0"/>
                        </a:spcAft>
                        <a:buClrTx/>
                        <a:buSzTx/>
                        <a:buFont typeface="Arial"/>
                        <a:buChar char="•"/>
                        <a:tabLst/>
                        <a:defRPr/>
                      </a:pPr>
                      <a:r>
                        <a:rPr lang="en-GB" sz="1000" kern="1200" baseline="0" dirty="0">
                          <a:solidFill>
                            <a:srgbClr val="000000"/>
                          </a:solidFill>
                          <a:latin typeface="+mn-lt"/>
                          <a:ea typeface="+mn-ea"/>
                          <a:cs typeface="+mn-cs"/>
                        </a:rPr>
                        <a:t>Feel enthused about travelling and seeing other cultures and practising their Spanish in a Spanish speaking country.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3240085" rtl="0" eaLnBrk="1" fontAlgn="auto" latinLnBrk="0" hangingPunct="1">
                        <a:lnSpc>
                          <a:spcPct val="100000"/>
                        </a:lnSpc>
                        <a:spcBef>
                          <a:spcPts val="0"/>
                        </a:spcBef>
                        <a:spcAft>
                          <a:spcPts val="0"/>
                        </a:spcAft>
                        <a:buClrTx/>
                        <a:buSzTx/>
                        <a:buFont typeface="Arial"/>
                        <a:buNone/>
                        <a:tabLst/>
                        <a:defRPr/>
                      </a:pPr>
                      <a:r>
                        <a:rPr lang="en-GB" sz="1100" kern="1200" dirty="0" smtClean="0">
                          <a:solidFill>
                            <a:srgbClr val="000000"/>
                          </a:solidFill>
                          <a:latin typeface="+mn-lt"/>
                          <a:ea typeface="+mn-ea"/>
                          <a:cs typeface="+mn-cs"/>
                        </a:rPr>
                        <a:t>Students are able to reflect on their area in Britain and what cultural landmarks or traditions it upholds in that area, whilst making comparison to areas</a:t>
                      </a:r>
                      <a:r>
                        <a:rPr lang="en-GB" sz="1100" kern="1200" baseline="0" dirty="0" smtClean="0">
                          <a:solidFill>
                            <a:srgbClr val="000000"/>
                          </a:solidFill>
                          <a:latin typeface="+mn-lt"/>
                          <a:ea typeface="+mn-ea"/>
                          <a:cs typeface="+mn-cs"/>
                        </a:rPr>
                        <a:t> in Spain.</a:t>
                      </a:r>
                      <a:endParaRPr lang="en-GB" sz="1100" kern="1200" dirty="0">
                        <a:solidFill>
                          <a:srgbClr val="000000"/>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928953482"/>
                  </a:ext>
                </a:extLst>
              </a:tr>
            </a:tbl>
          </a:graphicData>
        </a:graphic>
      </p:graphicFrame>
    </p:spTree>
    <p:extLst>
      <p:ext uri="{BB962C8B-B14F-4D97-AF65-F5344CB8AC3E}">
        <p14:creationId xmlns:p14="http://schemas.microsoft.com/office/powerpoint/2010/main" val="173968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Aims of the MFL KS3 curriculum.</a:t>
            </a:r>
          </a:p>
        </p:txBody>
      </p:sp>
      <p:sp>
        <p:nvSpPr>
          <p:cNvPr id="3" name="Content Placeholder 2"/>
          <p:cNvSpPr>
            <a:spLocks noGrp="1"/>
          </p:cNvSpPr>
          <p:nvPr>
            <p:ph idx="1"/>
          </p:nvPr>
        </p:nvSpPr>
        <p:spPr/>
        <p:txBody>
          <a:bodyPr>
            <a:normAutofit fontScale="85000" lnSpcReduction="20000"/>
          </a:bodyPr>
          <a:lstStyle/>
          <a:p>
            <a:r>
              <a:rPr lang="en-GB" sz="3300" b="1" dirty="0">
                <a:solidFill>
                  <a:schemeClr val="accent3">
                    <a:lumMod val="50000"/>
                  </a:schemeClr>
                </a:solidFill>
              </a:rPr>
              <a:t>Understand and respond to spoken and written language from a variety of authentic sources. </a:t>
            </a:r>
          </a:p>
          <a:p>
            <a:r>
              <a:rPr lang="en-GB" sz="3300" b="1" dirty="0">
                <a:solidFill>
                  <a:schemeClr val="accent3">
                    <a:lumMod val="50000"/>
                  </a:schemeClr>
                </a:solidFill>
              </a:rPr>
              <a:t>Speak with increasing confidence, fluency and spontaneity, finding ways of communicating what they want to say, including through discussion and asking questions, and continually improving the accuracy of their pronunciation and intonation. </a:t>
            </a:r>
          </a:p>
          <a:p>
            <a:r>
              <a:rPr lang="en-GB" sz="3300" b="1" dirty="0">
                <a:solidFill>
                  <a:schemeClr val="accent3">
                    <a:lumMod val="50000"/>
                  </a:schemeClr>
                </a:solidFill>
              </a:rPr>
              <a:t>Write at varying length, for different purposes and audiences, using the variety of grammatical structures that they have learnt.</a:t>
            </a:r>
          </a:p>
          <a:p>
            <a:r>
              <a:rPr lang="en-GB" sz="3300" b="1" dirty="0">
                <a:solidFill>
                  <a:schemeClr val="accent3">
                    <a:lumMod val="50000"/>
                  </a:schemeClr>
                </a:solidFill>
              </a:rPr>
              <a:t>Discover and develop an appreciation of a range of writing in the language studied. </a:t>
            </a:r>
          </a:p>
          <a:p>
            <a:endParaRPr lang="en-GB" dirty="0"/>
          </a:p>
        </p:txBody>
      </p:sp>
    </p:spTree>
    <p:extLst>
      <p:ext uri="{BB962C8B-B14F-4D97-AF65-F5344CB8AC3E}">
        <p14:creationId xmlns:p14="http://schemas.microsoft.com/office/powerpoint/2010/main" val="484276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xmlns="" id="{24ED0489-B8A5-1940-9BA9-8475238D7331}"/>
              </a:ext>
            </a:extLst>
          </p:cNvPr>
          <p:cNvGraphicFramePr>
            <a:graphicFrameLocks noGrp="1" noChangeAspect="1"/>
          </p:cNvGraphicFramePr>
          <p:nvPr>
            <p:extLst>
              <p:ext uri="{D42A27DB-BD31-4B8C-83A1-F6EECF244321}">
                <p14:modId xmlns:p14="http://schemas.microsoft.com/office/powerpoint/2010/main" val="2328827968"/>
              </p:ext>
            </p:extLst>
          </p:nvPr>
        </p:nvGraphicFramePr>
        <p:xfrm>
          <a:off x="304800" y="228601"/>
          <a:ext cx="8593050" cy="6400800"/>
        </p:xfrm>
        <a:graphic>
          <a:graphicData uri="http://schemas.openxmlformats.org/drawingml/2006/table">
            <a:tbl>
              <a:tblPr firstRow="1" firstCol="1" bandRow="1">
                <a:tableStyleId>{5C22544A-7EE6-4342-B048-85BDC9FD1C3A}</a:tableStyleId>
              </a:tblPr>
              <a:tblGrid>
                <a:gridCol w="320040">
                  <a:extLst>
                    <a:ext uri="{9D8B030D-6E8A-4147-A177-3AD203B41FA5}">
                      <a16:colId xmlns:a16="http://schemas.microsoft.com/office/drawing/2014/main" xmlns="" val="2118699837"/>
                    </a:ext>
                  </a:extLst>
                </a:gridCol>
                <a:gridCol w="1554506">
                  <a:extLst>
                    <a:ext uri="{9D8B030D-6E8A-4147-A177-3AD203B41FA5}">
                      <a16:colId xmlns:a16="http://schemas.microsoft.com/office/drawing/2014/main" xmlns="" val="1375767732"/>
                    </a:ext>
                  </a:extLst>
                </a:gridCol>
                <a:gridCol w="1917905">
                  <a:extLst>
                    <a:ext uri="{9D8B030D-6E8A-4147-A177-3AD203B41FA5}">
                      <a16:colId xmlns:a16="http://schemas.microsoft.com/office/drawing/2014/main" xmlns="" val="20002"/>
                    </a:ext>
                  </a:extLst>
                </a:gridCol>
                <a:gridCol w="1371600">
                  <a:extLst>
                    <a:ext uri="{9D8B030D-6E8A-4147-A177-3AD203B41FA5}">
                      <a16:colId xmlns:a16="http://schemas.microsoft.com/office/drawing/2014/main" xmlns="" val="20003"/>
                    </a:ext>
                  </a:extLst>
                </a:gridCol>
                <a:gridCol w="1624253">
                  <a:extLst>
                    <a:ext uri="{9D8B030D-6E8A-4147-A177-3AD203B41FA5}">
                      <a16:colId xmlns:a16="http://schemas.microsoft.com/office/drawing/2014/main" xmlns="" val="1481332327"/>
                    </a:ext>
                  </a:extLst>
                </a:gridCol>
                <a:gridCol w="1804746">
                  <a:extLst>
                    <a:ext uri="{9D8B030D-6E8A-4147-A177-3AD203B41FA5}">
                      <a16:colId xmlns:a16="http://schemas.microsoft.com/office/drawing/2014/main" xmlns="" val="20005"/>
                    </a:ext>
                  </a:extLst>
                </a:gridCol>
              </a:tblGrid>
              <a:tr h="827688">
                <a:tc rowSpan="2">
                  <a:txBody>
                    <a:bodyPr/>
                    <a:lstStyle/>
                    <a:p>
                      <a:pPr algn="ctr">
                        <a:spcAft>
                          <a:spcPts val="0"/>
                        </a:spcAft>
                      </a:pPr>
                      <a:r>
                        <a:rPr lang="en-GB" sz="1800" dirty="0">
                          <a:effectLst/>
                          <a:latin typeface="+mn-lt"/>
                        </a:rPr>
                        <a:t> </a:t>
                      </a:r>
                      <a:endParaRPr lang="en-GB" sz="1200" dirty="0">
                        <a:effectLst/>
                        <a:latin typeface="+mn-lt"/>
                        <a:ea typeface="Calibri" panose="020F0502020204030204" pitchFamily="34" charset="0"/>
                        <a:cs typeface="Times New Roman" panose="02020603050405020304" pitchFamily="18" charset="0"/>
                      </a:endParaRPr>
                    </a:p>
                    <a:p>
                      <a:pPr>
                        <a:spcAft>
                          <a:spcPts val="0"/>
                        </a:spcAft>
                      </a:pPr>
                      <a:r>
                        <a:rPr lang="en-GB" sz="1200" dirty="0">
                          <a:effectLst/>
                          <a:latin typeface="+mn-lt"/>
                        </a:rPr>
                        <a:t> </a:t>
                      </a:r>
                      <a:endParaRPr lang="en-GB" sz="12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800" dirty="0">
                          <a:effectLst/>
                          <a:latin typeface="+mn-lt"/>
                        </a:rPr>
                        <a:t>YEAR 10 (Theme 2: Environment and Social issues)</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xmlns="" val="1019943783"/>
                  </a:ext>
                </a:extLst>
              </a:tr>
              <a:tr h="728306">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200" b="1" dirty="0">
                          <a:effectLst/>
                          <a:latin typeface="+mn-lt"/>
                        </a:rPr>
                        <a:t>KNOWLEDGE</a:t>
                      </a:r>
                      <a:endParaRPr lang="en-GB" sz="1200" b="1"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mn-lt"/>
                        </a:rPr>
                        <a:t>CONCEPTS</a:t>
                      </a:r>
                      <a:endParaRPr lang="en-GB" sz="1200" b="1"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mn-lt"/>
                        </a:rPr>
                        <a:t>SKILLS</a:t>
                      </a:r>
                      <a:endParaRPr lang="en-GB" sz="1200" b="1"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mn-lt"/>
                          <a:ea typeface="Calibri" panose="020F0502020204030204" pitchFamily="34" charset="0"/>
                          <a:cs typeface="Times New Roman" panose="02020603050405020304" pitchFamily="18" charset="0"/>
                        </a:rPr>
                        <a:t>RATIONALE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mn-lt"/>
                          <a:ea typeface="Calibri" panose="020F0502020204030204" pitchFamily="34" charset="0"/>
                          <a:cs typeface="Times New Roman" panose="02020603050405020304" pitchFamily="18" charset="0"/>
                        </a:rPr>
                        <a:t>FUTURE DEVELOPMENT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xmlns="" val="535213283"/>
                  </a:ext>
                </a:extLst>
              </a:tr>
              <a:tr h="4844806">
                <a:tc>
                  <a:txBody>
                    <a:bodyPr/>
                    <a:lstStyle/>
                    <a:p>
                      <a:pPr marL="71755" marR="71755" algn="ctr">
                        <a:spcAft>
                          <a:spcPts val="0"/>
                        </a:spcAft>
                      </a:pPr>
                      <a:r>
                        <a:rPr lang="en-GB" sz="1200" dirty="0">
                          <a:solidFill>
                            <a:schemeClr val="tx1"/>
                          </a:solidFill>
                          <a:effectLst/>
                          <a:latin typeface="+mn-lt"/>
                        </a:rPr>
                        <a:t>Half Term 6</a:t>
                      </a:r>
                      <a:endParaRPr lang="en-GB"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171450" lvl="0" indent="-171450" algn="l" defTabSz="3240085" rtl="0" eaLnBrk="1" latinLnBrk="0" hangingPunct="1">
                        <a:spcAft>
                          <a:spcPts val="0"/>
                        </a:spcAft>
                        <a:buFont typeface="Arial"/>
                        <a:buChar char="•"/>
                      </a:pPr>
                      <a:r>
                        <a:rPr lang="en-GB" sz="1050" kern="1200" dirty="0">
                          <a:solidFill>
                            <a:srgbClr val="000000"/>
                          </a:solidFill>
                          <a:latin typeface="+mn-lt"/>
                          <a:ea typeface="+mn-ea"/>
                          <a:cs typeface="+mn-cs"/>
                        </a:rPr>
                        <a:t>Discuss</a:t>
                      </a:r>
                      <a:r>
                        <a:rPr lang="en-GB" sz="1050" kern="1200" baseline="0" dirty="0">
                          <a:solidFill>
                            <a:srgbClr val="000000"/>
                          </a:solidFill>
                          <a:latin typeface="+mn-lt"/>
                          <a:ea typeface="+mn-ea"/>
                          <a:cs typeface="+mn-cs"/>
                        </a:rPr>
                        <a:t> the importance of the environment, and ways that we can protect it. </a:t>
                      </a:r>
                    </a:p>
                    <a:p>
                      <a:pPr marL="171450" lvl="0" indent="-171450" algn="l" defTabSz="3240085" rtl="0" eaLnBrk="1" latinLnBrk="0" hangingPunct="1">
                        <a:spcAft>
                          <a:spcPts val="0"/>
                        </a:spcAft>
                        <a:buFont typeface="Arial"/>
                        <a:buChar char="•"/>
                      </a:pPr>
                      <a:r>
                        <a:rPr lang="en-GB" sz="1050" kern="1200" baseline="0" dirty="0">
                          <a:solidFill>
                            <a:srgbClr val="000000"/>
                          </a:solidFill>
                          <a:latin typeface="+mn-lt"/>
                          <a:ea typeface="+mn-ea"/>
                          <a:cs typeface="+mn-cs"/>
                        </a:rPr>
                        <a:t>Understand ecological problems and environmental issues.</a:t>
                      </a:r>
                    </a:p>
                    <a:p>
                      <a:pPr marL="171450" lvl="0" indent="-171450" algn="l" defTabSz="3240085" rtl="0" eaLnBrk="1" latinLnBrk="0" hangingPunct="1">
                        <a:spcAft>
                          <a:spcPts val="0"/>
                        </a:spcAft>
                        <a:buFont typeface="Arial"/>
                        <a:buChar char="•"/>
                      </a:pPr>
                      <a:r>
                        <a:rPr lang="en-GB" sz="1050" kern="1200" baseline="0" dirty="0">
                          <a:solidFill>
                            <a:srgbClr val="000000"/>
                          </a:solidFill>
                          <a:latin typeface="+mn-lt"/>
                          <a:ea typeface="+mn-ea"/>
                          <a:cs typeface="+mn-cs"/>
                        </a:rPr>
                        <a:t>Form ways of which we can help and protect the damage being caused by climate change. </a:t>
                      </a:r>
                    </a:p>
                    <a:p>
                      <a:pPr marL="171450" lvl="0" indent="-171450" algn="l" defTabSz="3240085" rtl="0" eaLnBrk="1" latinLnBrk="0" hangingPunct="1">
                        <a:spcAft>
                          <a:spcPts val="0"/>
                        </a:spcAft>
                        <a:buFont typeface="Arial"/>
                        <a:buChar char="•"/>
                      </a:pPr>
                      <a:r>
                        <a:rPr lang="en-GB" sz="1050" kern="1200" baseline="0" dirty="0">
                          <a:solidFill>
                            <a:srgbClr val="000000"/>
                          </a:solidFill>
                          <a:latin typeface="+mn-lt"/>
                          <a:ea typeface="+mn-ea"/>
                          <a:cs typeface="+mn-cs"/>
                        </a:rPr>
                        <a:t>Discuss the importance of being a volunteer for different groups, charities and projects. </a:t>
                      </a:r>
                    </a:p>
                    <a:p>
                      <a:pPr marL="171450" lvl="0" indent="-171450" algn="l" defTabSz="3240085" rtl="0" eaLnBrk="1" latinLnBrk="0" hangingPunct="1">
                        <a:spcAft>
                          <a:spcPts val="0"/>
                        </a:spcAft>
                        <a:buFont typeface="Arial"/>
                        <a:buChar char="•"/>
                      </a:pPr>
                      <a:r>
                        <a:rPr lang="en-GB" sz="1050" kern="1200" baseline="0" dirty="0">
                          <a:solidFill>
                            <a:srgbClr val="000000"/>
                          </a:solidFill>
                          <a:latin typeface="+mn-lt"/>
                          <a:ea typeface="+mn-ea"/>
                          <a:cs typeface="+mn-cs"/>
                        </a:rPr>
                        <a:t>Recap from previous term on healthy foods and the value of living a healthy lifestyle.</a:t>
                      </a:r>
                      <a:endParaRPr lang="en-GB" sz="1050" kern="1200" dirty="0">
                        <a:solidFill>
                          <a:srgbClr val="000000"/>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s-ES_tradnl" dirty="0">
                        <a:latin typeface="+mn-l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 typeface="Arial"/>
                        <a:buChar char="•"/>
                      </a:pPr>
                      <a:r>
                        <a:rPr lang="en-GB" sz="1000" kern="1200" baseline="0" dirty="0">
                          <a:solidFill>
                            <a:srgbClr val="000000"/>
                          </a:solidFill>
                          <a:latin typeface="+mn-lt"/>
                          <a:ea typeface="+mn-ea"/>
                          <a:cs typeface="+mn-cs"/>
                        </a:rPr>
                        <a:t>Listen for different tenses, and key words that might be used to express a different tense. </a:t>
                      </a:r>
                    </a:p>
                    <a:p>
                      <a:pPr marL="171450" lvl="0" indent="-171450" algn="l" defTabSz="3240085" rtl="0" eaLnBrk="1" latinLnBrk="0" hangingPunct="1">
                        <a:spcAft>
                          <a:spcPts val="0"/>
                        </a:spcAft>
                        <a:buFont typeface="Arial"/>
                        <a:buChar char="•"/>
                      </a:pPr>
                      <a:r>
                        <a:rPr lang="en-GB" sz="1000" kern="1200" baseline="0" dirty="0">
                          <a:solidFill>
                            <a:srgbClr val="000000"/>
                          </a:solidFill>
                          <a:latin typeface="+mn-lt"/>
                          <a:ea typeface="+mn-ea"/>
                          <a:cs typeface="+mn-cs"/>
                        </a:rPr>
                        <a:t>Use a wider range of conversation fillers within speaking to enable a conversation to flow and sound organic. </a:t>
                      </a:r>
                      <a:endParaRPr lang="en-GB" sz="1000" kern="1200" dirty="0">
                        <a:solidFill>
                          <a:srgbClr val="000000"/>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l" defTabSz="3240085" rtl="0" eaLnBrk="1" fontAlgn="auto" latinLnBrk="0" hangingPunct="1">
                        <a:lnSpc>
                          <a:spcPct val="100000"/>
                        </a:lnSpc>
                        <a:spcBef>
                          <a:spcPts val="0"/>
                        </a:spcBef>
                        <a:spcAft>
                          <a:spcPts val="0"/>
                        </a:spcAft>
                        <a:buClrTx/>
                        <a:buSzTx/>
                        <a:buFont typeface="Arial"/>
                        <a:buChar char="•"/>
                        <a:tabLst/>
                        <a:defRPr/>
                      </a:pPr>
                      <a:r>
                        <a:rPr lang="en-GB" sz="1000" kern="1200" baseline="0" dirty="0">
                          <a:solidFill>
                            <a:srgbClr val="000000"/>
                          </a:solidFill>
                          <a:latin typeface="+mn-lt"/>
                          <a:ea typeface="+mn-ea"/>
                          <a:cs typeface="+mn-cs"/>
                        </a:rPr>
                        <a:t>We endeavour to enable students to speak fluently within conversation, to respond to different questions and be able to answer with the correct tense in a timely and natural way.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l" defTabSz="3240085" rtl="0" eaLnBrk="1" fontAlgn="auto" latinLnBrk="0" hangingPunct="1">
                        <a:lnSpc>
                          <a:spcPct val="100000"/>
                        </a:lnSpc>
                        <a:spcBef>
                          <a:spcPts val="0"/>
                        </a:spcBef>
                        <a:spcAft>
                          <a:spcPts val="0"/>
                        </a:spcAft>
                        <a:buClrTx/>
                        <a:buSzTx/>
                        <a:buFont typeface="Arial"/>
                        <a:buChar char="•"/>
                        <a:tabLst/>
                        <a:defRPr/>
                      </a:pPr>
                      <a:r>
                        <a:rPr lang="en-GB" sz="900" kern="1200" dirty="0">
                          <a:solidFill>
                            <a:srgbClr val="000000"/>
                          </a:solidFill>
                          <a:latin typeface="+mn-lt"/>
                          <a:ea typeface="+mn-ea"/>
                          <a:cs typeface="+mn-cs"/>
                        </a:rPr>
                        <a:t>We would like</a:t>
                      </a:r>
                      <a:r>
                        <a:rPr lang="en-GB" sz="900" kern="1200" baseline="0" dirty="0">
                          <a:solidFill>
                            <a:srgbClr val="000000"/>
                          </a:solidFill>
                          <a:latin typeface="+mn-lt"/>
                          <a:ea typeface="+mn-ea"/>
                          <a:cs typeface="+mn-cs"/>
                        </a:rPr>
                        <a:t> run a campaign around school for students to create a visual aid that encourages our students to learn about protecting the environment. Our students will have to work together in groups to market their campaign. The best campaign overall will be made into posters around school. Students will gain interpersonal skills and marketable skills (ICT) during this particular project.</a:t>
                      </a:r>
                      <a:endParaRPr lang="en-GB" sz="900" kern="1200" dirty="0">
                        <a:solidFill>
                          <a:srgbClr val="000000"/>
                        </a:solidFill>
                        <a:latin typeface="+mn-lt"/>
                        <a:ea typeface="+mn-ea"/>
                        <a:cs typeface="+mn-cs"/>
                      </a:endParaRPr>
                    </a:p>
                    <a:p>
                      <a:pPr marL="171450" lvl="0" indent="-171450" algn="l" defTabSz="3240085" rtl="0" eaLnBrk="1" latinLnBrk="0" hangingPunct="1">
                        <a:spcAft>
                          <a:spcPts val="0"/>
                        </a:spcAft>
                        <a:buFont typeface="Arial"/>
                        <a:buChar char="•"/>
                      </a:pPr>
                      <a:r>
                        <a:rPr lang="en-GB" sz="900" kern="1200" dirty="0">
                          <a:solidFill>
                            <a:srgbClr val="000000"/>
                          </a:solidFill>
                          <a:latin typeface="+mn-lt"/>
                          <a:ea typeface="+mn-ea"/>
                          <a:cs typeface="+mn-cs"/>
                        </a:rPr>
                        <a:t>Students should embrace and research any</a:t>
                      </a:r>
                      <a:r>
                        <a:rPr lang="en-GB" sz="900" kern="1200" baseline="0" dirty="0">
                          <a:solidFill>
                            <a:srgbClr val="000000"/>
                          </a:solidFill>
                          <a:latin typeface="+mn-lt"/>
                          <a:ea typeface="+mn-ea"/>
                          <a:cs typeface="+mn-cs"/>
                        </a:rPr>
                        <a:t> </a:t>
                      </a:r>
                      <a:r>
                        <a:rPr lang="en-GB" sz="900" kern="1200" dirty="0">
                          <a:solidFill>
                            <a:srgbClr val="000000"/>
                          </a:solidFill>
                          <a:latin typeface="+mn-lt"/>
                          <a:ea typeface="+mn-ea"/>
                          <a:cs typeface="+mn-cs"/>
                        </a:rPr>
                        <a:t>cultural</a:t>
                      </a:r>
                      <a:r>
                        <a:rPr lang="en-GB" sz="900" kern="1200" baseline="0" dirty="0">
                          <a:solidFill>
                            <a:srgbClr val="000000"/>
                          </a:solidFill>
                          <a:latin typeface="+mn-lt"/>
                          <a:ea typeface="+mn-ea"/>
                          <a:cs typeface="+mn-cs"/>
                        </a:rPr>
                        <a:t> projects and fundraising events within their community. This is enabling students to comment and express ideas in Spanish within the topic of volunteering, but to gain a greater insight into the value of community and social projects. </a:t>
                      </a:r>
                    </a:p>
                    <a:p>
                      <a:pPr marL="171450" lvl="0" indent="-171450" algn="l" defTabSz="3240085" rtl="0" eaLnBrk="1" latinLnBrk="0" hangingPunct="1">
                        <a:spcAft>
                          <a:spcPts val="0"/>
                        </a:spcAft>
                        <a:buFont typeface="Arial"/>
                        <a:buChar char="•"/>
                      </a:pPr>
                      <a:r>
                        <a:rPr lang="en-GB" sz="900" kern="1200" baseline="0" dirty="0">
                          <a:solidFill>
                            <a:srgbClr val="000000"/>
                          </a:solidFill>
                          <a:latin typeface="+mn-lt"/>
                          <a:ea typeface="+mn-ea"/>
                          <a:cs typeface="+mn-cs"/>
                        </a:rPr>
                        <a:t>Students are able to sympathise and empathise with different charities and projects, enabling students to form suitable questions and opinions. </a:t>
                      </a:r>
                      <a:endParaRPr lang="en-GB" sz="900" kern="1200" dirty="0">
                        <a:solidFill>
                          <a:srgbClr val="000000"/>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928953482"/>
                  </a:ext>
                </a:extLst>
              </a:tr>
            </a:tbl>
          </a:graphicData>
        </a:graphic>
      </p:graphicFrame>
      <p:sp>
        <p:nvSpPr>
          <p:cNvPr id="3" name="TextBox 2"/>
          <p:cNvSpPr txBox="1"/>
          <p:nvPr/>
        </p:nvSpPr>
        <p:spPr>
          <a:xfrm>
            <a:off x="2133600" y="2133600"/>
            <a:ext cx="1905000" cy="3693319"/>
          </a:xfrm>
          <a:prstGeom prst="rect">
            <a:avLst/>
          </a:prstGeom>
          <a:noFill/>
        </p:spPr>
        <p:txBody>
          <a:bodyPr wrap="square" rtlCol="0">
            <a:spAutoFit/>
          </a:bodyPr>
          <a:lstStyle/>
          <a:p>
            <a:endParaRPr lang="en-GB" sz="900" b="1" dirty="0"/>
          </a:p>
          <a:p>
            <a:pPr marL="171450" indent="-171450">
              <a:buFont typeface="Arial"/>
              <a:buChar char="•"/>
            </a:pPr>
            <a:r>
              <a:rPr lang="en-GB" sz="900" b="1" dirty="0"/>
              <a:t>Using </a:t>
            </a:r>
            <a:r>
              <a:rPr lang="en-GB" sz="900" b="1" i="1" dirty="0"/>
              <a:t>hay</a:t>
            </a:r>
            <a:r>
              <a:rPr lang="en-GB" sz="900" b="1" dirty="0"/>
              <a:t>, </a:t>
            </a:r>
            <a:r>
              <a:rPr lang="en-GB" sz="900" b="1" i="1" dirty="0" err="1"/>
              <a:t>ser</a:t>
            </a:r>
            <a:r>
              <a:rPr lang="en-GB" sz="900" b="1" dirty="0"/>
              <a:t> and </a:t>
            </a:r>
            <a:r>
              <a:rPr lang="en-GB" sz="900" b="1" i="1" dirty="0" err="1"/>
              <a:t>estar</a:t>
            </a:r>
            <a:endParaRPr lang="en-GB" sz="900" b="1" dirty="0"/>
          </a:p>
          <a:p>
            <a:pPr marL="171450" indent="-171450">
              <a:buFont typeface="Arial"/>
              <a:buChar char="•"/>
            </a:pPr>
            <a:r>
              <a:rPr lang="en-GB" sz="900" b="1" dirty="0"/>
              <a:t>Expressions of quantity</a:t>
            </a:r>
          </a:p>
          <a:p>
            <a:pPr marL="171450" indent="-171450">
              <a:buFont typeface="Arial"/>
              <a:buChar char="•"/>
            </a:pPr>
            <a:r>
              <a:rPr lang="en-GB" sz="900" b="1" dirty="0"/>
              <a:t>Using prepositions to say where things are</a:t>
            </a:r>
          </a:p>
          <a:p>
            <a:pPr marL="171450" indent="-171450">
              <a:buFont typeface="Arial"/>
              <a:buChar char="•"/>
            </a:pPr>
            <a:r>
              <a:rPr lang="en-GB" sz="900" b="1" dirty="0"/>
              <a:t>Further prepositions of place</a:t>
            </a:r>
          </a:p>
          <a:p>
            <a:pPr marL="171450" indent="-171450">
              <a:buFont typeface="Arial"/>
              <a:buChar char="•"/>
            </a:pPr>
            <a:r>
              <a:rPr lang="en-GB" sz="900" b="1" dirty="0"/>
              <a:t>Using </a:t>
            </a:r>
            <a:r>
              <a:rPr lang="en-GB" sz="900" b="1" dirty="0" err="1"/>
              <a:t>puedo</a:t>
            </a:r>
            <a:r>
              <a:rPr lang="en-GB" sz="900" b="1" dirty="0"/>
              <a:t> and se </a:t>
            </a:r>
            <a:r>
              <a:rPr lang="en-GB" sz="900" b="1" dirty="0" err="1"/>
              <a:t>puede</a:t>
            </a:r>
            <a:endParaRPr lang="en-GB" sz="900" b="1" dirty="0"/>
          </a:p>
          <a:p>
            <a:pPr marL="171450" indent="-171450">
              <a:buFont typeface="Arial"/>
              <a:buChar char="•"/>
            </a:pPr>
            <a:r>
              <a:rPr lang="en-GB" sz="900" b="1" dirty="0"/>
              <a:t>Use </a:t>
            </a:r>
            <a:r>
              <a:rPr lang="en-GB" sz="900" b="1" i="1" dirty="0" err="1"/>
              <a:t>estar</a:t>
            </a:r>
            <a:r>
              <a:rPr lang="en-GB" sz="900" b="1" i="1" dirty="0"/>
              <a:t> </a:t>
            </a:r>
            <a:r>
              <a:rPr lang="en-GB" sz="900" b="1" dirty="0"/>
              <a:t>to say where things are</a:t>
            </a:r>
          </a:p>
          <a:p>
            <a:pPr marL="171450" indent="-171450">
              <a:buFont typeface="Arial"/>
              <a:buChar char="•"/>
            </a:pPr>
            <a:r>
              <a:rPr lang="en-GB" sz="900" b="1" dirty="0"/>
              <a:t>Using demonstrative adjectives and pronouns</a:t>
            </a:r>
          </a:p>
          <a:p>
            <a:pPr marL="171450" indent="-171450">
              <a:buFont typeface="Arial"/>
              <a:buChar char="•"/>
            </a:pPr>
            <a:r>
              <a:rPr lang="en-GB" sz="900" b="1" dirty="0"/>
              <a:t>Revising</a:t>
            </a:r>
            <a:r>
              <a:rPr lang="en-GB" sz="900" b="1" i="1" dirty="0"/>
              <a:t> </a:t>
            </a:r>
            <a:r>
              <a:rPr lang="en-GB" sz="900" b="1" i="1" dirty="0" err="1"/>
              <a:t>ir</a:t>
            </a:r>
            <a:r>
              <a:rPr lang="en-GB" sz="900" b="1" dirty="0"/>
              <a:t> and </a:t>
            </a:r>
            <a:r>
              <a:rPr lang="en-GB" sz="900" b="1" i="1" dirty="0" err="1"/>
              <a:t>hacer</a:t>
            </a:r>
            <a:r>
              <a:rPr lang="en-GB" sz="900" b="1" i="1" dirty="0"/>
              <a:t> </a:t>
            </a:r>
            <a:r>
              <a:rPr lang="en-GB" sz="900" b="1" dirty="0"/>
              <a:t>in present and </a:t>
            </a:r>
            <a:r>
              <a:rPr lang="en-GB" sz="900" b="1" dirty="0" err="1"/>
              <a:t>preterite</a:t>
            </a:r>
            <a:r>
              <a:rPr lang="en-GB" sz="900" b="1" dirty="0"/>
              <a:t> tenses</a:t>
            </a:r>
          </a:p>
          <a:p>
            <a:pPr marL="171450" indent="-171450">
              <a:buFont typeface="Arial"/>
              <a:buChar char="•"/>
            </a:pPr>
            <a:r>
              <a:rPr lang="en-GB" sz="900" b="1" dirty="0"/>
              <a:t>Learning about verbs that are followed by the infinitive</a:t>
            </a:r>
          </a:p>
          <a:p>
            <a:pPr marL="171450" indent="-171450">
              <a:buFont typeface="Arial"/>
              <a:buChar char="•"/>
            </a:pPr>
            <a:r>
              <a:rPr lang="en-GB" sz="900" b="1" dirty="0"/>
              <a:t>Revising the present tense</a:t>
            </a:r>
          </a:p>
          <a:p>
            <a:pPr marL="171450" indent="-171450">
              <a:buFont typeface="Arial"/>
              <a:buChar char="•"/>
            </a:pPr>
            <a:r>
              <a:rPr lang="en-GB" sz="900" b="1" dirty="0"/>
              <a:t>Using me </a:t>
            </a:r>
            <a:r>
              <a:rPr lang="en-GB" sz="900" b="1" dirty="0" err="1"/>
              <a:t>gustaría</a:t>
            </a:r>
            <a:endParaRPr lang="en-GB" sz="900" b="1" dirty="0"/>
          </a:p>
          <a:p>
            <a:pPr marL="171450" indent="-171450">
              <a:buFont typeface="Arial"/>
              <a:buChar char="•"/>
            </a:pPr>
            <a:r>
              <a:rPr lang="en-GB" sz="900" b="1" dirty="0"/>
              <a:t>Recognising different tenses</a:t>
            </a:r>
          </a:p>
          <a:p>
            <a:pPr marL="171450" indent="-171450">
              <a:buFont typeface="Arial"/>
              <a:buChar char="•"/>
            </a:pPr>
            <a:r>
              <a:rPr lang="en-GB" sz="900" b="1" dirty="0"/>
              <a:t>Using expressions with </a:t>
            </a:r>
            <a:r>
              <a:rPr lang="en-GB" sz="900" b="1" i="1" dirty="0" err="1"/>
              <a:t>tener</a:t>
            </a:r>
            <a:endParaRPr lang="en-GB" sz="900" b="1" dirty="0"/>
          </a:p>
          <a:p>
            <a:pPr marL="171450" indent="-171450">
              <a:buFont typeface="Arial"/>
              <a:buChar char="•"/>
            </a:pPr>
            <a:r>
              <a:rPr lang="en-GB" sz="900" b="1" dirty="0"/>
              <a:t>Expressions </a:t>
            </a:r>
            <a:r>
              <a:rPr lang="en-GB" sz="900" b="1" i="1" dirty="0" err="1"/>
              <a:t>mejor</a:t>
            </a:r>
            <a:r>
              <a:rPr lang="en-GB" sz="900" b="1" i="1" dirty="0"/>
              <a:t> </a:t>
            </a:r>
            <a:r>
              <a:rPr lang="en-GB" sz="900" b="1" i="1" dirty="0" err="1"/>
              <a:t>que</a:t>
            </a:r>
            <a:r>
              <a:rPr lang="en-GB" sz="900" b="1" dirty="0"/>
              <a:t> and </a:t>
            </a:r>
            <a:r>
              <a:rPr lang="en-GB" sz="900" b="1" i="1" dirty="0" err="1"/>
              <a:t>peor</a:t>
            </a:r>
            <a:r>
              <a:rPr lang="en-GB" sz="900" b="1" i="1" dirty="0"/>
              <a:t> </a:t>
            </a:r>
            <a:r>
              <a:rPr lang="en-GB" sz="900" b="1" i="1" dirty="0" err="1"/>
              <a:t>que</a:t>
            </a:r>
            <a:endParaRPr lang="en-GB" sz="900" b="1" dirty="0"/>
          </a:p>
          <a:p>
            <a:pPr marL="171450" indent="-171450">
              <a:buFont typeface="Arial"/>
              <a:buChar char="•"/>
            </a:pPr>
            <a:r>
              <a:rPr lang="en-GB" sz="900" b="1" dirty="0"/>
              <a:t>Using negative words</a:t>
            </a:r>
          </a:p>
          <a:p>
            <a:pPr marL="171450" indent="-171450">
              <a:buFont typeface="Arial"/>
              <a:buChar char="•"/>
            </a:pPr>
            <a:r>
              <a:rPr lang="en-GB" sz="900" b="1" dirty="0"/>
              <a:t>Using </a:t>
            </a:r>
            <a:r>
              <a:rPr lang="en-GB" sz="900" b="1" dirty="0" err="1"/>
              <a:t>deber</a:t>
            </a:r>
            <a:r>
              <a:rPr lang="en-GB" sz="900" b="1" dirty="0"/>
              <a:t>, </a:t>
            </a:r>
            <a:r>
              <a:rPr lang="en-GB" sz="900" b="1" dirty="0" err="1"/>
              <a:t>tener</a:t>
            </a:r>
            <a:r>
              <a:rPr lang="en-GB" sz="900" b="1" dirty="0"/>
              <a:t> </a:t>
            </a:r>
            <a:r>
              <a:rPr lang="en-GB" sz="900" b="1" dirty="0" err="1"/>
              <a:t>que</a:t>
            </a:r>
            <a:r>
              <a:rPr lang="en-GB" sz="900" b="1" dirty="0"/>
              <a:t> and hay </a:t>
            </a:r>
            <a:r>
              <a:rPr lang="en-GB" sz="900" b="1" dirty="0" err="1"/>
              <a:t>que</a:t>
            </a:r>
            <a:endParaRPr lang="en-GB" sz="900" b="1" dirty="0"/>
          </a:p>
          <a:p>
            <a:endParaRPr lang="es-ES_tradnl" dirty="0"/>
          </a:p>
        </p:txBody>
      </p:sp>
    </p:spTree>
    <p:extLst>
      <p:ext uri="{BB962C8B-B14F-4D97-AF65-F5344CB8AC3E}">
        <p14:creationId xmlns:p14="http://schemas.microsoft.com/office/powerpoint/2010/main" val="29257775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xmlns="" id="{24ED0489-B8A5-1940-9BA9-8475238D7331}"/>
              </a:ext>
            </a:extLst>
          </p:cNvPr>
          <p:cNvGraphicFramePr>
            <a:graphicFrameLocks noGrp="1" noChangeAspect="1"/>
          </p:cNvGraphicFramePr>
          <p:nvPr>
            <p:extLst>
              <p:ext uri="{D42A27DB-BD31-4B8C-83A1-F6EECF244321}">
                <p14:modId xmlns:p14="http://schemas.microsoft.com/office/powerpoint/2010/main" val="1840710222"/>
              </p:ext>
            </p:extLst>
          </p:nvPr>
        </p:nvGraphicFramePr>
        <p:xfrm>
          <a:off x="228600" y="228600"/>
          <a:ext cx="8593050" cy="5329180"/>
        </p:xfrm>
        <a:graphic>
          <a:graphicData uri="http://schemas.openxmlformats.org/drawingml/2006/table">
            <a:tbl>
              <a:tblPr firstRow="1" firstCol="1" bandRow="1">
                <a:tableStyleId>{5C22544A-7EE6-4342-B048-85BDC9FD1C3A}</a:tableStyleId>
              </a:tblPr>
              <a:tblGrid>
                <a:gridCol w="320040">
                  <a:extLst>
                    <a:ext uri="{9D8B030D-6E8A-4147-A177-3AD203B41FA5}">
                      <a16:colId xmlns:a16="http://schemas.microsoft.com/office/drawing/2014/main" xmlns="" val="2118699837"/>
                    </a:ext>
                  </a:extLst>
                </a:gridCol>
                <a:gridCol w="1554506">
                  <a:extLst>
                    <a:ext uri="{9D8B030D-6E8A-4147-A177-3AD203B41FA5}">
                      <a16:colId xmlns:a16="http://schemas.microsoft.com/office/drawing/2014/main" xmlns="" val="1375767732"/>
                    </a:ext>
                  </a:extLst>
                </a:gridCol>
                <a:gridCol w="1554506">
                  <a:extLst>
                    <a:ext uri="{9D8B030D-6E8A-4147-A177-3AD203B41FA5}">
                      <a16:colId xmlns:a16="http://schemas.microsoft.com/office/drawing/2014/main" xmlns="" val="20002"/>
                    </a:ext>
                  </a:extLst>
                </a:gridCol>
                <a:gridCol w="1554506">
                  <a:extLst>
                    <a:ext uri="{9D8B030D-6E8A-4147-A177-3AD203B41FA5}">
                      <a16:colId xmlns:a16="http://schemas.microsoft.com/office/drawing/2014/main" xmlns="" val="20003"/>
                    </a:ext>
                  </a:extLst>
                </a:gridCol>
                <a:gridCol w="1804746">
                  <a:extLst>
                    <a:ext uri="{9D8B030D-6E8A-4147-A177-3AD203B41FA5}">
                      <a16:colId xmlns:a16="http://schemas.microsoft.com/office/drawing/2014/main" xmlns="" val="1481332327"/>
                    </a:ext>
                  </a:extLst>
                </a:gridCol>
                <a:gridCol w="1804746">
                  <a:extLst>
                    <a:ext uri="{9D8B030D-6E8A-4147-A177-3AD203B41FA5}">
                      <a16:colId xmlns:a16="http://schemas.microsoft.com/office/drawing/2014/main" xmlns="" val="20005"/>
                    </a:ext>
                  </a:extLst>
                </a:gridCol>
              </a:tblGrid>
              <a:tr h="609602">
                <a:tc rowSpan="2">
                  <a:txBody>
                    <a:bodyPr/>
                    <a:lstStyle/>
                    <a:p>
                      <a:pPr algn="ctr">
                        <a:spcAft>
                          <a:spcPts val="0"/>
                        </a:spcAft>
                      </a:pPr>
                      <a:r>
                        <a:rPr lang="en-GB" sz="1800" dirty="0">
                          <a:effectLst/>
                          <a:latin typeface="+mn-lt"/>
                        </a:rPr>
                        <a:t> </a:t>
                      </a:r>
                      <a:endParaRPr lang="en-GB" sz="1200" dirty="0">
                        <a:effectLst/>
                        <a:latin typeface="+mn-lt"/>
                        <a:ea typeface="Calibri" panose="020F0502020204030204" pitchFamily="34" charset="0"/>
                        <a:cs typeface="Times New Roman" panose="02020603050405020304" pitchFamily="18" charset="0"/>
                      </a:endParaRPr>
                    </a:p>
                    <a:p>
                      <a:pPr>
                        <a:spcAft>
                          <a:spcPts val="0"/>
                        </a:spcAft>
                      </a:pPr>
                      <a:r>
                        <a:rPr lang="en-GB" sz="1200" dirty="0">
                          <a:effectLst/>
                          <a:latin typeface="+mn-lt"/>
                        </a:rPr>
                        <a:t> </a:t>
                      </a:r>
                      <a:endParaRPr lang="en-GB" sz="12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800" dirty="0">
                          <a:effectLst/>
                          <a:latin typeface="+mn-lt"/>
                        </a:rPr>
                        <a:t>YEAR 11 (Theme 3:Current Study)</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xmlns="" val="1019943783"/>
                  </a:ext>
                </a:extLst>
              </a:tr>
              <a:tr h="589907">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200" b="1" dirty="0">
                          <a:effectLst/>
                          <a:latin typeface="+mn-lt"/>
                        </a:rPr>
                        <a:t>KNOWLEDGE</a:t>
                      </a:r>
                      <a:endParaRPr lang="en-GB" sz="1200" b="1"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mn-lt"/>
                        </a:rPr>
                        <a:t>CONCEPTS</a:t>
                      </a:r>
                      <a:endParaRPr lang="en-GB" sz="1200" b="1"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mn-lt"/>
                        </a:rPr>
                        <a:t>SKILLS</a:t>
                      </a:r>
                      <a:endParaRPr lang="en-GB" sz="1200" b="1"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mn-lt"/>
                          <a:ea typeface="Calibri" panose="020F0502020204030204" pitchFamily="34" charset="0"/>
                          <a:cs typeface="Times New Roman" panose="02020603050405020304" pitchFamily="18" charset="0"/>
                        </a:rPr>
                        <a:t>RATIONALE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mn-lt"/>
                          <a:ea typeface="Calibri" panose="020F0502020204030204" pitchFamily="34" charset="0"/>
                          <a:cs typeface="Times New Roman" panose="02020603050405020304" pitchFamily="18" charset="0"/>
                        </a:rPr>
                        <a:t>FUTURE DEVELOPMENT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xmlns="" val="535213283"/>
                  </a:ext>
                </a:extLst>
              </a:tr>
              <a:tr h="4129671">
                <a:tc>
                  <a:txBody>
                    <a:bodyPr/>
                    <a:lstStyle/>
                    <a:p>
                      <a:pPr marL="71755" marR="71755" algn="ctr">
                        <a:spcAft>
                          <a:spcPts val="0"/>
                        </a:spcAft>
                      </a:pPr>
                      <a:r>
                        <a:rPr lang="en-GB" sz="1200" dirty="0">
                          <a:solidFill>
                            <a:schemeClr val="tx1"/>
                          </a:solidFill>
                          <a:effectLst/>
                          <a:latin typeface="+mn-lt"/>
                        </a:rPr>
                        <a:t>Half Term 1</a:t>
                      </a:r>
                      <a:endParaRPr lang="en-GB"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171450" lvl="0" indent="-171450" algn="l" defTabSz="3240085" rtl="0" eaLnBrk="1" latinLnBrk="0" hangingPunct="1">
                        <a:spcAft>
                          <a:spcPts val="0"/>
                        </a:spcAft>
                        <a:buFont typeface="Arial"/>
                        <a:buChar char="•"/>
                      </a:pPr>
                      <a:r>
                        <a:rPr lang="en-GB" sz="1100" kern="1200" dirty="0">
                          <a:solidFill>
                            <a:srgbClr val="000000"/>
                          </a:solidFill>
                          <a:latin typeface="+mn-lt"/>
                          <a:ea typeface="+mn-ea"/>
                          <a:cs typeface="+mn-cs"/>
                        </a:rPr>
                        <a:t> To</a:t>
                      </a:r>
                      <a:r>
                        <a:rPr lang="en-GB" sz="1100" kern="1200" baseline="0" dirty="0">
                          <a:solidFill>
                            <a:srgbClr val="000000"/>
                          </a:solidFill>
                          <a:latin typeface="+mn-lt"/>
                          <a:ea typeface="+mn-ea"/>
                          <a:cs typeface="+mn-cs"/>
                        </a:rPr>
                        <a:t> talk about school, school facilities and different subjects. Explain what subjects you like and dislike. </a:t>
                      </a:r>
                    </a:p>
                    <a:p>
                      <a:pPr marL="171450" lvl="0" indent="-171450" algn="l" defTabSz="3240085" rtl="0" eaLnBrk="1" latinLnBrk="0" hangingPunct="1">
                        <a:spcAft>
                          <a:spcPts val="0"/>
                        </a:spcAft>
                        <a:buFont typeface="Arial"/>
                        <a:buChar char="•"/>
                      </a:pPr>
                      <a:r>
                        <a:rPr lang="en-GB" sz="1100" kern="1200" baseline="0" dirty="0">
                          <a:solidFill>
                            <a:srgbClr val="000000"/>
                          </a:solidFill>
                          <a:latin typeface="+mn-lt"/>
                          <a:ea typeface="+mn-ea"/>
                          <a:cs typeface="+mn-cs"/>
                        </a:rPr>
                        <a:t>To discuss what qualities are needed to be a good students in school. </a:t>
                      </a:r>
                    </a:p>
                    <a:p>
                      <a:pPr marL="171450" lvl="0" indent="-171450" algn="l" defTabSz="3240085" rtl="0" eaLnBrk="1" latinLnBrk="0" hangingPunct="1">
                        <a:spcAft>
                          <a:spcPts val="0"/>
                        </a:spcAft>
                        <a:buFont typeface="Arial"/>
                        <a:buChar char="•"/>
                      </a:pPr>
                      <a:r>
                        <a:rPr lang="en-GB" sz="1100" kern="1200" baseline="0" dirty="0">
                          <a:solidFill>
                            <a:srgbClr val="000000"/>
                          </a:solidFill>
                          <a:latin typeface="+mn-lt"/>
                          <a:ea typeface="+mn-ea"/>
                          <a:cs typeface="+mn-cs"/>
                        </a:rPr>
                        <a:t>To talk about the average day in school. </a:t>
                      </a:r>
                    </a:p>
                    <a:p>
                      <a:pPr marL="171450" lvl="0" indent="-171450" algn="l" defTabSz="3240085" rtl="0" eaLnBrk="1" latinLnBrk="0" hangingPunct="1">
                        <a:spcAft>
                          <a:spcPts val="0"/>
                        </a:spcAft>
                        <a:buFont typeface="Arial"/>
                        <a:buChar char="•"/>
                      </a:pPr>
                      <a:r>
                        <a:rPr lang="en-GB" sz="1100" kern="1200" baseline="0" dirty="0">
                          <a:solidFill>
                            <a:srgbClr val="000000"/>
                          </a:solidFill>
                          <a:latin typeface="+mn-lt"/>
                          <a:ea typeface="+mn-ea"/>
                          <a:cs typeface="+mn-cs"/>
                        </a:rPr>
                        <a:t>Discuss different rules in school. </a:t>
                      </a:r>
                      <a:endParaRPr lang="en-GB" sz="1100" kern="1200" dirty="0">
                        <a:solidFill>
                          <a:srgbClr val="000000"/>
                        </a:solidFill>
                        <a:latin typeface="+mn-lt"/>
                        <a:ea typeface="+mn-ea"/>
                        <a:cs typeface="+mn-cs"/>
                      </a:endParaRPr>
                    </a:p>
                    <a:p>
                      <a:pPr marL="0" lvl="0" indent="0" algn="l" defTabSz="3240085" rtl="0" eaLnBrk="1" latinLnBrk="0" hangingPunct="1">
                        <a:spcAft>
                          <a:spcPts val="0"/>
                        </a:spcAft>
                        <a:buFont typeface="Arial" panose="020B0604020202020204" pitchFamily="34" charset="0"/>
                        <a:buNone/>
                      </a:pPr>
                      <a:r>
                        <a:rPr lang="en-GB" sz="1100" kern="1200" dirty="0">
                          <a:solidFill>
                            <a:srgbClr val="000000"/>
                          </a:solidFill>
                          <a:latin typeface="+mn-lt"/>
                          <a:ea typeface="+mn-ea"/>
                          <a:cs typeface="+mn-cs"/>
                        </a:rPr>
                        <a:t> </a:t>
                      </a:r>
                    </a:p>
                    <a:p>
                      <a:pPr marL="0" lvl="0" indent="0" algn="l" defTabSz="3240085" rtl="0" eaLnBrk="1" latinLnBrk="0" hangingPunct="1">
                        <a:spcAft>
                          <a:spcPts val="0"/>
                        </a:spcAft>
                        <a:buFont typeface="Arial" panose="020B0604020202020204" pitchFamily="34" charset="0"/>
                        <a:buNone/>
                      </a:pPr>
                      <a:r>
                        <a:rPr lang="en-GB" sz="1100" kern="1200" dirty="0">
                          <a:solidFill>
                            <a:srgbClr val="000000"/>
                          </a:solidFill>
                          <a:latin typeface="+mn-lt"/>
                          <a:ea typeface="+mn-ea"/>
                          <a:cs typeface="+mn-cs"/>
                        </a:rPr>
                        <a:t> </a:t>
                      </a:r>
                    </a:p>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mn-lt"/>
                        <a:ea typeface="+mn-ea"/>
                        <a:cs typeface="+mn-cs"/>
                      </a:endParaRPr>
                    </a:p>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mn-lt"/>
                        <a:ea typeface="+mn-ea"/>
                        <a:cs typeface="+mn-cs"/>
                      </a:endParaRPr>
                    </a:p>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mn-lt"/>
                        <a:ea typeface="+mn-ea"/>
                        <a:cs typeface="+mn-cs"/>
                      </a:endParaRPr>
                    </a:p>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mn-lt"/>
                        <a:ea typeface="+mn-ea"/>
                        <a:cs typeface="+mn-cs"/>
                      </a:endParaRPr>
                    </a:p>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 typeface="Arial"/>
                        <a:buChar char="•"/>
                      </a:pPr>
                      <a:r>
                        <a:rPr lang="en-GB" sz="1100" kern="1200" dirty="0">
                          <a:solidFill>
                            <a:srgbClr val="000000"/>
                          </a:solidFill>
                          <a:latin typeface="+mn-lt"/>
                          <a:ea typeface="+mn-ea"/>
                          <a:cs typeface="+mn-cs"/>
                        </a:rPr>
                        <a:t>To look</a:t>
                      </a:r>
                      <a:r>
                        <a:rPr lang="en-GB" sz="1100" kern="1200" baseline="0" dirty="0">
                          <a:solidFill>
                            <a:srgbClr val="000000"/>
                          </a:solidFill>
                          <a:latin typeface="+mn-lt"/>
                          <a:ea typeface="+mn-ea"/>
                          <a:cs typeface="+mn-cs"/>
                        </a:rPr>
                        <a:t> for clues for time frames during reading texts. </a:t>
                      </a:r>
                    </a:p>
                    <a:p>
                      <a:pPr marL="0" lvl="0" indent="0" algn="l" defTabSz="3240085" rtl="0" eaLnBrk="1" latinLnBrk="0" hangingPunct="1">
                        <a:spcAft>
                          <a:spcPts val="0"/>
                        </a:spcAft>
                        <a:buFont typeface="Arial"/>
                        <a:buNone/>
                      </a:pPr>
                      <a:endParaRPr lang="en-GB" sz="1100" kern="1200" dirty="0">
                        <a:solidFill>
                          <a:srgbClr val="000000"/>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 typeface="Arial"/>
                        <a:buChar char="•"/>
                      </a:pPr>
                      <a:r>
                        <a:rPr lang="en-GB" sz="1100" kern="1200" dirty="0">
                          <a:solidFill>
                            <a:srgbClr val="000000"/>
                          </a:solidFill>
                          <a:latin typeface="+mn-lt"/>
                          <a:ea typeface="+mn-ea"/>
                          <a:cs typeface="+mn-cs"/>
                        </a:rPr>
                        <a:t> Students</a:t>
                      </a:r>
                      <a:r>
                        <a:rPr lang="en-GB" sz="1100" kern="1200" baseline="0" dirty="0">
                          <a:solidFill>
                            <a:srgbClr val="000000"/>
                          </a:solidFill>
                          <a:latin typeface="+mn-lt"/>
                          <a:ea typeface="+mn-ea"/>
                          <a:cs typeface="+mn-cs"/>
                        </a:rPr>
                        <a:t> should now be able to develop their speaking skills in relation to this topic.</a:t>
                      </a:r>
                    </a:p>
                    <a:p>
                      <a:pPr marL="171450" lvl="0" indent="-171450" algn="l" defTabSz="3240085" rtl="0" eaLnBrk="1" latinLnBrk="0" hangingPunct="1">
                        <a:spcAft>
                          <a:spcPts val="0"/>
                        </a:spcAft>
                        <a:buFont typeface="Arial"/>
                        <a:buChar char="•"/>
                      </a:pPr>
                      <a:r>
                        <a:rPr lang="en-GB" sz="1100" kern="1200" baseline="0" dirty="0">
                          <a:solidFill>
                            <a:srgbClr val="000000"/>
                          </a:solidFill>
                          <a:latin typeface="+mn-lt"/>
                          <a:ea typeface="+mn-ea"/>
                          <a:cs typeface="+mn-cs"/>
                        </a:rPr>
                        <a:t> We also encourage students to read a wide range of reading texts so that students are able to understand cultural and social concept. </a:t>
                      </a:r>
                      <a:endParaRPr lang="en-GB" sz="1100" kern="1200" dirty="0">
                        <a:solidFill>
                          <a:srgbClr val="000000"/>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 typeface="Arial"/>
                        <a:buChar char="•"/>
                      </a:pPr>
                      <a:r>
                        <a:rPr lang="en-GB" sz="1100" kern="1200" dirty="0">
                          <a:solidFill>
                            <a:srgbClr val="000000"/>
                          </a:solidFill>
                          <a:latin typeface="+mn-lt"/>
                          <a:ea typeface="+mn-ea"/>
                          <a:cs typeface="+mn-cs"/>
                        </a:rPr>
                        <a:t>Students gain a basic understanding of the differences between school in Spain compared top Britain.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928953482"/>
                  </a:ext>
                </a:extLst>
              </a:tr>
            </a:tbl>
          </a:graphicData>
        </a:graphic>
      </p:graphicFrame>
      <p:sp>
        <p:nvSpPr>
          <p:cNvPr id="3" name="TextBox 2"/>
          <p:cNvSpPr txBox="1"/>
          <p:nvPr/>
        </p:nvSpPr>
        <p:spPr>
          <a:xfrm>
            <a:off x="2057400" y="1447800"/>
            <a:ext cx="1447800" cy="3139321"/>
          </a:xfrm>
          <a:prstGeom prst="rect">
            <a:avLst/>
          </a:prstGeom>
          <a:noFill/>
        </p:spPr>
        <p:txBody>
          <a:bodyPr wrap="square" rtlCol="0">
            <a:spAutoFit/>
          </a:bodyPr>
          <a:lstStyle/>
          <a:p>
            <a:pPr marL="171450" indent="-171450">
              <a:buFont typeface="Arial"/>
              <a:buChar char="•"/>
            </a:pPr>
            <a:r>
              <a:rPr lang="en-GB" sz="1000" b="1" dirty="0"/>
              <a:t>Revising comparatives and superlatives</a:t>
            </a:r>
          </a:p>
          <a:p>
            <a:pPr marL="171450" indent="-171450">
              <a:buFont typeface="Arial"/>
              <a:buChar char="•"/>
            </a:pPr>
            <a:r>
              <a:rPr lang="en-GB" sz="1000" b="1" dirty="0"/>
              <a:t>Use of </a:t>
            </a:r>
            <a:r>
              <a:rPr lang="en-GB" sz="1000" b="1" i="1" dirty="0" err="1"/>
              <a:t>tú</a:t>
            </a:r>
            <a:r>
              <a:rPr lang="en-GB" sz="1000" b="1" dirty="0"/>
              <a:t> and </a:t>
            </a:r>
            <a:r>
              <a:rPr lang="en-GB" sz="1000" b="1" i="1" dirty="0" err="1"/>
              <a:t>usted</a:t>
            </a:r>
            <a:endParaRPr lang="en-GB" sz="1000" b="1" dirty="0"/>
          </a:p>
          <a:p>
            <a:pPr marL="171450" indent="-171450">
              <a:buFont typeface="Arial"/>
              <a:buChar char="•"/>
            </a:pPr>
            <a:r>
              <a:rPr lang="en-GB" sz="1000" b="1" dirty="0"/>
              <a:t>Using the imperative</a:t>
            </a:r>
          </a:p>
          <a:p>
            <a:pPr marL="171450" indent="-171450">
              <a:buFont typeface="Arial"/>
              <a:buChar char="•"/>
            </a:pPr>
            <a:r>
              <a:rPr lang="en-GB" sz="1000" b="1" dirty="0"/>
              <a:t>Revising the perfect tense</a:t>
            </a:r>
          </a:p>
          <a:p>
            <a:pPr marL="171450" indent="-171450">
              <a:buFont typeface="Arial"/>
              <a:buChar char="•"/>
            </a:pPr>
            <a:r>
              <a:rPr lang="en-GB" sz="1000" b="1" dirty="0"/>
              <a:t>Using quantifiers and intensifiers: </a:t>
            </a:r>
            <a:r>
              <a:rPr lang="en-GB" sz="1000" b="1" i="1" dirty="0"/>
              <a:t>mucho, </a:t>
            </a:r>
            <a:r>
              <a:rPr lang="en-GB" sz="1000" b="1" i="1" dirty="0" err="1"/>
              <a:t>poco</a:t>
            </a:r>
            <a:r>
              <a:rPr lang="en-GB" sz="1000" b="1" i="1" dirty="0"/>
              <a:t>, </a:t>
            </a:r>
            <a:r>
              <a:rPr lang="en-GB" sz="1000" b="1" i="1" dirty="0" err="1"/>
              <a:t>bastante</a:t>
            </a:r>
            <a:r>
              <a:rPr lang="en-GB" sz="1000" b="1" i="1" dirty="0"/>
              <a:t>, </a:t>
            </a:r>
            <a:r>
              <a:rPr lang="en-GB" sz="1000" b="1" i="1" dirty="0" err="1"/>
              <a:t>demasiado</a:t>
            </a:r>
            <a:endParaRPr lang="en-GB" sz="1000" b="1" dirty="0"/>
          </a:p>
          <a:p>
            <a:pPr marL="171450" indent="-171450">
              <a:buFont typeface="Arial"/>
              <a:buChar char="•"/>
            </a:pPr>
            <a:r>
              <a:rPr lang="en-GB" sz="1000" b="1" dirty="0"/>
              <a:t>Prepositions</a:t>
            </a:r>
          </a:p>
          <a:p>
            <a:pPr marL="171450" indent="-171450">
              <a:buFont typeface="Arial"/>
              <a:buChar char="•"/>
            </a:pPr>
            <a:r>
              <a:rPr lang="en-GB" sz="1000" b="1" dirty="0"/>
              <a:t>Revising se </a:t>
            </a:r>
            <a:r>
              <a:rPr lang="en-GB" sz="1000" b="1" dirty="0" err="1"/>
              <a:t>debe</a:t>
            </a:r>
            <a:r>
              <a:rPr lang="en-GB" sz="1000" b="1" dirty="0"/>
              <a:t>, hay </a:t>
            </a:r>
            <a:r>
              <a:rPr lang="en-GB" sz="1000" b="1" dirty="0" err="1"/>
              <a:t>que</a:t>
            </a:r>
            <a:r>
              <a:rPr lang="en-GB" sz="1000" b="1" dirty="0"/>
              <a:t>, </a:t>
            </a:r>
            <a:r>
              <a:rPr lang="en-GB" sz="1000" b="1" dirty="0" err="1"/>
              <a:t>tener</a:t>
            </a:r>
            <a:r>
              <a:rPr lang="en-GB" sz="1000" b="1" dirty="0"/>
              <a:t> </a:t>
            </a:r>
            <a:r>
              <a:rPr lang="en-GB" sz="1000" b="1" dirty="0" err="1"/>
              <a:t>que</a:t>
            </a:r>
            <a:endParaRPr lang="en-GB" sz="1000" b="1" dirty="0"/>
          </a:p>
          <a:p>
            <a:pPr marL="171450" indent="-171450">
              <a:buFont typeface="Arial"/>
              <a:buChar char="•"/>
            </a:pPr>
            <a:r>
              <a:rPr lang="en-GB" sz="1000" b="1" dirty="0"/>
              <a:t>Verbs that take the infinitive</a:t>
            </a:r>
          </a:p>
          <a:p>
            <a:endParaRPr lang="es-ES_tradnl" dirty="0"/>
          </a:p>
        </p:txBody>
      </p:sp>
    </p:spTree>
    <p:extLst>
      <p:ext uri="{BB962C8B-B14F-4D97-AF65-F5344CB8AC3E}">
        <p14:creationId xmlns:p14="http://schemas.microsoft.com/office/powerpoint/2010/main" val="22834047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xmlns="" id="{24ED0489-B8A5-1940-9BA9-8475238D7331}"/>
              </a:ext>
            </a:extLst>
          </p:cNvPr>
          <p:cNvGraphicFramePr>
            <a:graphicFrameLocks noGrp="1" noChangeAspect="1"/>
          </p:cNvGraphicFramePr>
          <p:nvPr>
            <p:extLst>
              <p:ext uri="{D42A27DB-BD31-4B8C-83A1-F6EECF244321}">
                <p14:modId xmlns:p14="http://schemas.microsoft.com/office/powerpoint/2010/main" val="35441962"/>
              </p:ext>
            </p:extLst>
          </p:nvPr>
        </p:nvGraphicFramePr>
        <p:xfrm>
          <a:off x="228600" y="228600"/>
          <a:ext cx="8593050" cy="5425071"/>
        </p:xfrm>
        <a:graphic>
          <a:graphicData uri="http://schemas.openxmlformats.org/drawingml/2006/table">
            <a:tbl>
              <a:tblPr firstRow="1" firstCol="1" bandRow="1">
                <a:tableStyleId>{5C22544A-7EE6-4342-B048-85BDC9FD1C3A}</a:tableStyleId>
              </a:tblPr>
              <a:tblGrid>
                <a:gridCol w="320040">
                  <a:extLst>
                    <a:ext uri="{9D8B030D-6E8A-4147-A177-3AD203B41FA5}">
                      <a16:colId xmlns:a16="http://schemas.microsoft.com/office/drawing/2014/main" xmlns="" val="2118699837"/>
                    </a:ext>
                  </a:extLst>
                </a:gridCol>
                <a:gridCol w="1554506">
                  <a:extLst>
                    <a:ext uri="{9D8B030D-6E8A-4147-A177-3AD203B41FA5}">
                      <a16:colId xmlns:a16="http://schemas.microsoft.com/office/drawing/2014/main" xmlns="" val="1375767732"/>
                    </a:ext>
                  </a:extLst>
                </a:gridCol>
                <a:gridCol w="1554506">
                  <a:extLst>
                    <a:ext uri="{9D8B030D-6E8A-4147-A177-3AD203B41FA5}">
                      <a16:colId xmlns:a16="http://schemas.microsoft.com/office/drawing/2014/main" xmlns="" val="20002"/>
                    </a:ext>
                  </a:extLst>
                </a:gridCol>
                <a:gridCol w="1554506">
                  <a:extLst>
                    <a:ext uri="{9D8B030D-6E8A-4147-A177-3AD203B41FA5}">
                      <a16:colId xmlns:a16="http://schemas.microsoft.com/office/drawing/2014/main" xmlns="" val="20003"/>
                    </a:ext>
                  </a:extLst>
                </a:gridCol>
                <a:gridCol w="1804746">
                  <a:extLst>
                    <a:ext uri="{9D8B030D-6E8A-4147-A177-3AD203B41FA5}">
                      <a16:colId xmlns:a16="http://schemas.microsoft.com/office/drawing/2014/main" xmlns="" val="1481332327"/>
                    </a:ext>
                  </a:extLst>
                </a:gridCol>
                <a:gridCol w="1804746">
                  <a:extLst>
                    <a:ext uri="{9D8B030D-6E8A-4147-A177-3AD203B41FA5}">
                      <a16:colId xmlns:a16="http://schemas.microsoft.com/office/drawing/2014/main" xmlns="" val="20005"/>
                    </a:ext>
                  </a:extLst>
                </a:gridCol>
              </a:tblGrid>
              <a:tr h="609602">
                <a:tc rowSpan="2">
                  <a:txBody>
                    <a:bodyPr/>
                    <a:lstStyle/>
                    <a:p>
                      <a:pPr algn="ctr">
                        <a:spcAft>
                          <a:spcPts val="0"/>
                        </a:spcAft>
                      </a:pPr>
                      <a:r>
                        <a:rPr lang="en-GB" sz="1800" dirty="0">
                          <a:effectLst/>
                          <a:latin typeface="+mn-lt"/>
                        </a:rPr>
                        <a:t> </a:t>
                      </a:r>
                      <a:endParaRPr lang="en-GB" sz="1200" dirty="0">
                        <a:effectLst/>
                        <a:latin typeface="+mn-lt"/>
                        <a:ea typeface="Calibri" panose="020F0502020204030204" pitchFamily="34" charset="0"/>
                        <a:cs typeface="Times New Roman" panose="02020603050405020304" pitchFamily="18" charset="0"/>
                      </a:endParaRPr>
                    </a:p>
                    <a:p>
                      <a:pPr>
                        <a:spcAft>
                          <a:spcPts val="0"/>
                        </a:spcAft>
                      </a:pPr>
                      <a:r>
                        <a:rPr lang="en-GB" sz="1200" dirty="0">
                          <a:effectLst/>
                          <a:latin typeface="+mn-lt"/>
                        </a:rPr>
                        <a:t> </a:t>
                      </a:r>
                      <a:endParaRPr lang="en-GB" sz="12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800" dirty="0">
                          <a:effectLst/>
                          <a:latin typeface="+mn-lt"/>
                        </a:rPr>
                        <a:t>YEAR 11 (Theme 3 World of work)</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xmlns="" val="1019943783"/>
                  </a:ext>
                </a:extLst>
              </a:tr>
              <a:tr h="685798">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200" b="1" dirty="0">
                          <a:effectLst/>
                          <a:latin typeface="+mn-lt"/>
                        </a:rPr>
                        <a:t>KNOWLEDGE</a:t>
                      </a:r>
                      <a:endParaRPr lang="en-GB" sz="1200" b="1"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mn-lt"/>
                        </a:rPr>
                        <a:t>CONCEPTS</a:t>
                      </a:r>
                      <a:endParaRPr lang="en-GB" sz="1200" b="1"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mn-lt"/>
                        </a:rPr>
                        <a:t>SKILLS</a:t>
                      </a:r>
                      <a:endParaRPr lang="en-GB" sz="1200" b="1"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mn-lt"/>
                          <a:ea typeface="Calibri" panose="020F0502020204030204" pitchFamily="34" charset="0"/>
                          <a:cs typeface="Times New Roman" panose="02020603050405020304" pitchFamily="18" charset="0"/>
                        </a:rPr>
                        <a:t>RATIONALE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mn-lt"/>
                          <a:ea typeface="Calibri" panose="020F0502020204030204" pitchFamily="34" charset="0"/>
                          <a:cs typeface="Times New Roman" panose="02020603050405020304" pitchFamily="18" charset="0"/>
                        </a:rPr>
                        <a:t>FUTURE DEVELOPMENTH</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xmlns="" val="535213283"/>
                  </a:ext>
                </a:extLst>
              </a:tr>
              <a:tr h="4129671">
                <a:tc>
                  <a:txBody>
                    <a:bodyPr/>
                    <a:lstStyle/>
                    <a:p>
                      <a:pPr marL="71755" marR="71755" algn="ctr">
                        <a:spcAft>
                          <a:spcPts val="0"/>
                        </a:spcAft>
                      </a:pPr>
                      <a:r>
                        <a:rPr lang="en-GB" sz="1200" dirty="0">
                          <a:solidFill>
                            <a:schemeClr val="tx1"/>
                          </a:solidFill>
                          <a:effectLst/>
                          <a:latin typeface="+mn-lt"/>
                        </a:rPr>
                        <a:t>Half Term 2</a:t>
                      </a:r>
                      <a:endParaRPr lang="en-GB"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171450" lvl="0" indent="-171450" algn="l" defTabSz="3240085" rtl="0" eaLnBrk="1" latinLnBrk="0" hangingPunct="1">
                        <a:spcAft>
                          <a:spcPts val="0"/>
                        </a:spcAft>
                        <a:buFont typeface="Arial"/>
                        <a:buChar char="•"/>
                      </a:pPr>
                      <a:r>
                        <a:rPr lang="en-GB" sz="1100" kern="1200" baseline="0" dirty="0">
                          <a:solidFill>
                            <a:srgbClr val="000000"/>
                          </a:solidFill>
                          <a:latin typeface="+mn-lt"/>
                          <a:ea typeface="+mn-ea"/>
                          <a:cs typeface="+mn-cs"/>
                        </a:rPr>
                        <a:t>Applying for work/study.</a:t>
                      </a:r>
                    </a:p>
                    <a:p>
                      <a:pPr marL="171450" lvl="0" indent="-171450" algn="l" defTabSz="3240085" rtl="0" eaLnBrk="1" latinLnBrk="0" hangingPunct="1">
                        <a:spcAft>
                          <a:spcPts val="0"/>
                        </a:spcAft>
                        <a:buFont typeface="Arial"/>
                        <a:buChar char="•"/>
                      </a:pPr>
                      <a:r>
                        <a:rPr lang="en-GB" sz="1100" kern="1200" baseline="0" dirty="0">
                          <a:solidFill>
                            <a:srgbClr val="000000"/>
                          </a:solidFill>
                          <a:latin typeface="+mn-lt"/>
                          <a:ea typeface="+mn-ea"/>
                          <a:cs typeface="+mn-cs"/>
                        </a:rPr>
                        <a:t>How to set about finding a job. Discuss what type of qualities might be necessary in applying for certain roles. </a:t>
                      </a:r>
                    </a:p>
                    <a:p>
                      <a:pPr marL="171450" lvl="0" indent="-171450" algn="l" defTabSz="3240085" rtl="0" eaLnBrk="1" latinLnBrk="0" hangingPunct="1">
                        <a:spcAft>
                          <a:spcPts val="0"/>
                        </a:spcAft>
                        <a:buFont typeface="Arial"/>
                        <a:buChar char="•"/>
                      </a:pPr>
                      <a:r>
                        <a:rPr lang="en-GB" sz="1100" kern="1200" baseline="0" dirty="0">
                          <a:solidFill>
                            <a:srgbClr val="000000"/>
                          </a:solidFill>
                          <a:latin typeface="+mn-lt"/>
                          <a:ea typeface="+mn-ea"/>
                          <a:cs typeface="+mn-cs"/>
                        </a:rPr>
                        <a:t>Talking about your ideal job in the future. </a:t>
                      </a:r>
                    </a:p>
                    <a:p>
                      <a:pPr marL="171450" lvl="0" indent="-171450" algn="l" defTabSz="3240085" rtl="0" eaLnBrk="1" latinLnBrk="0" hangingPunct="1">
                        <a:spcAft>
                          <a:spcPts val="0"/>
                        </a:spcAft>
                        <a:buFont typeface="Arial"/>
                        <a:buChar char="•"/>
                      </a:pPr>
                      <a:r>
                        <a:rPr lang="en-GB" sz="1100" kern="1200" baseline="0" dirty="0" err="1">
                          <a:solidFill>
                            <a:srgbClr val="000000"/>
                          </a:solidFill>
                          <a:latin typeface="+mn-lt"/>
                          <a:ea typeface="+mn-ea"/>
                          <a:cs typeface="+mn-cs"/>
                        </a:rPr>
                        <a:t>Carrer</a:t>
                      </a:r>
                      <a:r>
                        <a:rPr lang="en-GB" sz="1100" kern="1200" baseline="0" dirty="0">
                          <a:solidFill>
                            <a:srgbClr val="000000"/>
                          </a:solidFill>
                          <a:latin typeface="+mn-lt"/>
                          <a:ea typeface="+mn-ea"/>
                          <a:cs typeface="+mn-cs"/>
                        </a:rPr>
                        <a:t> plans </a:t>
                      </a:r>
                      <a:endParaRPr lang="en-GB" sz="1100" kern="1200" dirty="0">
                        <a:solidFill>
                          <a:srgbClr val="000000"/>
                        </a:solidFill>
                        <a:latin typeface="+mn-lt"/>
                        <a:ea typeface="+mn-ea"/>
                        <a:cs typeface="+mn-cs"/>
                      </a:endParaRPr>
                    </a:p>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mn-lt"/>
                        <a:ea typeface="+mn-ea"/>
                        <a:cs typeface="+mn-cs"/>
                      </a:endParaRPr>
                    </a:p>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mn-lt"/>
                        <a:ea typeface="+mn-ea"/>
                        <a:cs typeface="+mn-cs"/>
                      </a:endParaRPr>
                    </a:p>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mn-lt"/>
                        <a:ea typeface="+mn-ea"/>
                        <a:cs typeface="+mn-cs"/>
                      </a:endParaRPr>
                    </a:p>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 typeface="Arial"/>
                        <a:buChar char="•"/>
                      </a:pPr>
                      <a:r>
                        <a:rPr lang="en-GB" sz="1100" kern="1200" dirty="0">
                          <a:solidFill>
                            <a:srgbClr val="000000"/>
                          </a:solidFill>
                          <a:latin typeface="+mn-lt"/>
                          <a:ea typeface="+mn-ea"/>
                          <a:cs typeface="+mn-cs"/>
                        </a:rPr>
                        <a:t>The</a:t>
                      </a:r>
                      <a:r>
                        <a:rPr lang="en-GB" sz="1100" kern="1200" baseline="0" dirty="0">
                          <a:solidFill>
                            <a:srgbClr val="000000"/>
                          </a:solidFill>
                          <a:latin typeface="+mn-lt"/>
                          <a:ea typeface="+mn-ea"/>
                          <a:cs typeface="+mn-cs"/>
                        </a:rPr>
                        <a:t> skills that students should now encompass are making deductions in reading and listening. </a:t>
                      </a:r>
                    </a:p>
                    <a:p>
                      <a:pPr marL="171450" lvl="0" indent="-171450" algn="l" defTabSz="3240085" rtl="0" eaLnBrk="1" latinLnBrk="0" hangingPunct="1">
                        <a:spcAft>
                          <a:spcPts val="0"/>
                        </a:spcAft>
                        <a:buFont typeface="Arial"/>
                        <a:buChar char="•"/>
                      </a:pPr>
                      <a:r>
                        <a:rPr lang="en-GB" sz="1100" kern="1200" baseline="0" dirty="0">
                          <a:solidFill>
                            <a:srgbClr val="000000"/>
                          </a:solidFill>
                          <a:latin typeface="+mn-lt"/>
                          <a:ea typeface="+mn-ea"/>
                          <a:cs typeface="+mn-cs"/>
                        </a:rPr>
                        <a:t>Students should be using advanced language to impress when speaking. </a:t>
                      </a:r>
                    </a:p>
                    <a:p>
                      <a:pPr marL="171450" lvl="0" indent="-171450" algn="l" defTabSz="3240085" rtl="0" eaLnBrk="1" latinLnBrk="0" hangingPunct="1">
                        <a:spcAft>
                          <a:spcPts val="0"/>
                        </a:spcAft>
                        <a:buFont typeface="Arial"/>
                        <a:buChar char="•"/>
                      </a:pPr>
                      <a:r>
                        <a:rPr lang="en-GB" sz="1100" kern="1200" baseline="0" dirty="0">
                          <a:solidFill>
                            <a:srgbClr val="000000"/>
                          </a:solidFill>
                          <a:latin typeface="+mn-lt"/>
                          <a:ea typeface="+mn-ea"/>
                          <a:cs typeface="+mn-cs"/>
                        </a:rPr>
                        <a:t>Learn useful phrases. </a:t>
                      </a:r>
                      <a:endParaRPr lang="en-GB" sz="1100" kern="1200" dirty="0">
                        <a:solidFill>
                          <a:srgbClr val="000000"/>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1100" kern="1200" dirty="0">
                          <a:solidFill>
                            <a:srgbClr val="000000"/>
                          </a:solidFill>
                          <a:effectLst/>
                          <a:latin typeface="+mn-lt"/>
                          <a:ea typeface="+mn-ea"/>
                          <a:cs typeface="+mn-cs"/>
                        </a:rPr>
                        <a:t>We</a:t>
                      </a:r>
                      <a:r>
                        <a:rPr lang="en-GB" sz="1100" kern="1200" baseline="0" dirty="0">
                          <a:solidFill>
                            <a:srgbClr val="000000"/>
                          </a:solidFill>
                          <a:effectLst/>
                          <a:latin typeface="+mn-lt"/>
                          <a:ea typeface="+mn-ea"/>
                          <a:cs typeface="+mn-cs"/>
                        </a:rPr>
                        <a:t> endeavour for students to be confident within all 4 skills when using Spanish. We are providing students with:</a:t>
                      </a:r>
                    </a:p>
                    <a:p>
                      <a:pPr marL="171450" lvl="0" indent="-171450" algn="l" defTabSz="3240085" rtl="0" eaLnBrk="1" latinLnBrk="0" hangingPunct="1">
                        <a:spcAft>
                          <a:spcPts val="0"/>
                        </a:spcAft>
                        <a:buFont typeface="Arial"/>
                        <a:buChar char="•"/>
                      </a:pPr>
                      <a:r>
                        <a:rPr lang="en-GB" sz="1100" kern="1200" baseline="0" dirty="0">
                          <a:solidFill>
                            <a:srgbClr val="000000"/>
                          </a:solidFill>
                          <a:effectLst/>
                          <a:latin typeface="+mn-lt"/>
                          <a:ea typeface="+mn-ea"/>
                          <a:cs typeface="+mn-cs"/>
                        </a:rPr>
                        <a:t>Key and specific vocabulary relating to all themes. </a:t>
                      </a:r>
                    </a:p>
                    <a:p>
                      <a:pPr marL="171450" lvl="0" indent="-171450" algn="l" defTabSz="3240085" rtl="0" eaLnBrk="1" latinLnBrk="0" hangingPunct="1">
                        <a:spcAft>
                          <a:spcPts val="0"/>
                        </a:spcAft>
                        <a:buFont typeface="Arial"/>
                        <a:buChar char="•"/>
                      </a:pPr>
                      <a:r>
                        <a:rPr lang="en-GB" sz="1100" kern="1200" baseline="0" dirty="0">
                          <a:solidFill>
                            <a:srgbClr val="000000"/>
                          </a:solidFill>
                          <a:effectLst/>
                          <a:latin typeface="+mn-lt"/>
                          <a:ea typeface="+mn-ea"/>
                          <a:cs typeface="+mn-cs"/>
                        </a:rPr>
                        <a:t>High level grammar and some basic knowledge of what grammar is expected during A Level courses.</a:t>
                      </a:r>
                    </a:p>
                    <a:p>
                      <a:pPr marL="171450" lvl="0" indent="-171450" algn="l" defTabSz="3240085" rtl="0" eaLnBrk="1" latinLnBrk="0" hangingPunct="1">
                        <a:spcAft>
                          <a:spcPts val="0"/>
                        </a:spcAft>
                        <a:buFont typeface="Arial"/>
                        <a:buChar char="•"/>
                      </a:pPr>
                      <a:r>
                        <a:rPr lang="en-GB" sz="1100" kern="1200" baseline="0" dirty="0">
                          <a:solidFill>
                            <a:srgbClr val="000000"/>
                          </a:solidFill>
                          <a:effectLst/>
                          <a:latin typeface="+mn-lt"/>
                          <a:ea typeface="+mn-ea"/>
                          <a:cs typeface="+mn-cs"/>
                        </a:rPr>
                        <a:t>Exposure to a wide range of literacy texts.</a:t>
                      </a:r>
                    </a:p>
                    <a:p>
                      <a:pPr marL="0" lvl="0" indent="0" algn="l" defTabSz="3240085" rtl="0" eaLnBrk="1" latinLnBrk="0" hangingPunct="1">
                        <a:spcAft>
                          <a:spcPts val="0"/>
                        </a:spcAft>
                        <a:buFont typeface="Arial"/>
                        <a:buNone/>
                      </a:pPr>
                      <a:endParaRPr lang="en-GB" sz="1100" kern="1200" baseline="0" dirty="0">
                        <a:solidFill>
                          <a:srgbClr val="000000"/>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a:buNone/>
                      </a:pPr>
                      <a:r>
                        <a:rPr lang="en-GB" sz="1100" kern="1200" dirty="0">
                          <a:solidFill>
                            <a:srgbClr val="000000"/>
                          </a:solidFill>
                          <a:latin typeface="+mn-lt"/>
                          <a:ea typeface="+mn-ea"/>
                          <a:cs typeface="+mn-cs"/>
                        </a:rPr>
                        <a:t>To create a CV in Spanish. For students to understand how to set about applying for a role, what a CV</a:t>
                      </a:r>
                      <a:r>
                        <a:rPr lang="en-GB" sz="1100" kern="1200" baseline="0" dirty="0">
                          <a:solidFill>
                            <a:srgbClr val="000000"/>
                          </a:solidFill>
                          <a:latin typeface="+mn-lt"/>
                          <a:ea typeface="+mn-ea"/>
                          <a:cs typeface="+mn-cs"/>
                        </a:rPr>
                        <a:t> is and what it should look like,</a:t>
                      </a:r>
                      <a:r>
                        <a:rPr lang="en-GB" sz="1100" kern="1200" dirty="0">
                          <a:solidFill>
                            <a:srgbClr val="000000"/>
                          </a:solidFill>
                          <a:latin typeface="+mn-lt"/>
                          <a:ea typeface="+mn-ea"/>
                          <a:cs typeface="+mn-cs"/>
                        </a:rPr>
                        <a:t> and what they might need to include within a CV.</a:t>
                      </a:r>
                      <a:r>
                        <a:rPr lang="en-GB" sz="1100" kern="1200" baseline="0" dirty="0">
                          <a:solidFill>
                            <a:srgbClr val="000000"/>
                          </a:solidFill>
                          <a:latin typeface="+mn-lt"/>
                          <a:ea typeface="+mn-ea"/>
                          <a:cs typeface="+mn-cs"/>
                        </a:rPr>
                        <a:t> </a:t>
                      </a:r>
                    </a:p>
                    <a:p>
                      <a:pPr marL="0" lvl="0" indent="0" algn="l" defTabSz="3240085" rtl="0" eaLnBrk="1" latinLnBrk="0" hangingPunct="1">
                        <a:spcAft>
                          <a:spcPts val="0"/>
                        </a:spcAft>
                        <a:buFont typeface="Arial"/>
                        <a:buNone/>
                      </a:pPr>
                      <a:r>
                        <a:rPr lang="en-GB" sz="1100" kern="1200" baseline="0" dirty="0">
                          <a:solidFill>
                            <a:srgbClr val="000000"/>
                          </a:solidFill>
                          <a:latin typeface="+mn-lt"/>
                          <a:ea typeface="+mn-ea"/>
                          <a:cs typeface="+mn-cs"/>
                        </a:rPr>
                        <a:t>Students should be encouraged to use their technical skills (ICT) to create their CV. They should be aware of emotional skills that they should embody to apply for certain roles. (things that business might look for in management roles). </a:t>
                      </a:r>
                    </a:p>
                    <a:p>
                      <a:pPr marL="0" lvl="0" indent="0" algn="l" defTabSz="3240085" rtl="0" eaLnBrk="1" latinLnBrk="0" hangingPunct="1">
                        <a:spcAft>
                          <a:spcPts val="0"/>
                        </a:spcAft>
                        <a:buFont typeface="Arial"/>
                        <a:buNone/>
                      </a:pPr>
                      <a:r>
                        <a:rPr lang="en-GB" sz="1100" kern="1200" baseline="0" dirty="0">
                          <a:solidFill>
                            <a:srgbClr val="000000"/>
                          </a:solidFill>
                          <a:latin typeface="+mn-lt"/>
                          <a:ea typeface="+mn-ea"/>
                          <a:cs typeface="+mn-cs"/>
                        </a:rPr>
                        <a:t>Careers with languages </a:t>
                      </a:r>
                      <a:endParaRPr lang="en-GB" sz="1100" kern="1200" dirty="0">
                        <a:solidFill>
                          <a:srgbClr val="000000"/>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928953482"/>
                  </a:ext>
                </a:extLst>
              </a:tr>
            </a:tbl>
          </a:graphicData>
        </a:graphic>
      </p:graphicFrame>
      <p:sp>
        <p:nvSpPr>
          <p:cNvPr id="3" name="TextBox 2"/>
          <p:cNvSpPr txBox="1"/>
          <p:nvPr/>
        </p:nvSpPr>
        <p:spPr>
          <a:xfrm>
            <a:off x="2133600" y="1524000"/>
            <a:ext cx="1295400" cy="4601260"/>
          </a:xfrm>
          <a:prstGeom prst="rect">
            <a:avLst/>
          </a:prstGeom>
          <a:noFill/>
        </p:spPr>
        <p:txBody>
          <a:bodyPr wrap="square" rtlCol="0">
            <a:spAutoFit/>
          </a:bodyPr>
          <a:lstStyle/>
          <a:p>
            <a:pPr marL="171450" indent="-171450">
              <a:buFont typeface="Arial"/>
              <a:buChar char="•"/>
            </a:pPr>
            <a:r>
              <a:rPr lang="en-GB" sz="1100" b="1" dirty="0"/>
              <a:t>Revising </a:t>
            </a:r>
            <a:r>
              <a:rPr lang="en-GB" sz="1100" b="1" i="1" dirty="0" err="1"/>
              <a:t>si</a:t>
            </a:r>
            <a:r>
              <a:rPr lang="en-GB" sz="1100" b="1" dirty="0"/>
              <a:t> clauses</a:t>
            </a:r>
          </a:p>
          <a:p>
            <a:pPr marL="171450" indent="-171450">
              <a:buFont typeface="Arial"/>
              <a:buChar char="•"/>
            </a:pPr>
            <a:r>
              <a:rPr lang="en-GB" sz="1100" b="1" dirty="0"/>
              <a:t>Uses of </a:t>
            </a:r>
            <a:r>
              <a:rPr lang="en-GB" sz="1100" b="1" i="1" dirty="0" err="1"/>
              <a:t>cuánto</a:t>
            </a:r>
            <a:endParaRPr lang="en-GB" sz="1100" b="1" dirty="0"/>
          </a:p>
          <a:p>
            <a:pPr marL="171450" indent="-171450">
              <a:buFont typeface="Arial"/>
              <a:buChar char="•"/>
            </a:pPr>
            <a:r>
              <a:rPr lang="en-GB" sz="1100" b="1" dirty="0"/>
              <a:t>Using </a:t>
            </a:r>
            <a:r>
              <a:rPr lang="en-GB" sz="1100" b="1" i="1" dirty="0"/>
              <a:t>lo </a:t>
            </a:r>
            <a:r>
              <a:rPr lang="en-GB" sz="1100" b="1" dirty="0"/>
              <a:t>and </a:t>
            </a:r>
            <a:r>
              <a:rPr lang="en-GB" sz="1100" b="1" i="1" dirty="0"/>
              <a:t>lo </a:t>
            </a:r>
            <a:r>
              <a:rPr lang="en-GB" sz="1100" b="1" i="1" dirty="0" err="1"/>
              <a:t>que</a:t>
            </a:r>
            <a:r>
              <a:rPr lang="en-GB" sz="1100" b="1" i="1" dirty="0"/>
              <a:t> </a:t>
            </a:r>
            <a:r>
              <a:rPr lang="en-GB" sz="1100" b="1" dirty="0"/>
              <a:t>+ adjective</a:t>
            </a:r>
          </a:p>
          <a:p>
            <a:pPr marL="171450" indent="-171450">
              <a:buFont typeface="Arial"/>
              <a:buChar char="•"/>
            </a:pPr>
            <a:r>
              <a:rPr lang="en-GB" sz="1100" b="1" dirty="0"/>
              <a:t>Using expressions with </a:t>
            </a:r>
            <a:r>
              <a:rPr lang="en-GB" sz="1100" b="1" i="1" dirty="0" err="1"/>
              <a:t>tener</a:t>
            </a:r>
            <a:endParaRPr lang="en-GB" sz="1100" b="1" i="1" dirty="0"/>
          </a:p>
          <a:p>
            <a:pPr marL="171450" indent="-171450">
              <a:buFont typeface="Arial"/>
              <a:buChar char="•"/>
            </a:pPr>
            <a:r>
              <a:rPr lang="en-GB" sz="1100" b="1" i="1" dirty="0"/>
              <a:t>Using the present subjunctive after expressions of time.</a:t>
            </a:r>
          </a:p>
          <a:p>
            <a:pPr marL="171450" indent="-171450">
              <a:buFont typeface="Arial"/>
              <a:buChar char="•"/>
            </a:pPr>
            <a:r>
              <a:rPr lang="en-GB" sz="1100" b="1" i="1" dirty="0"/>
              <a:t>Using the present subjunctive in hypothetical situations.</a:t>
            </a:r>
            <a:endParaRPr lang="en-GB" sz="1100" b="1" dirty="0"/>
          </a:p>
          <a:p>
            <a:pPr marL="171450" indent="-171450">
              <a:buFont typeface="Arial"/>
              <a:buChar char="•"/>
            </a:pPr>
            <a:r>
              <a:rPr lang="en-GB" sz="1100" b="1" dirty="0"/>
              <a:t>Other verbs of planning and wanting</a:t>
            </a:r>
          </a:p>
          <a:p>
            <a:pPr marL="171450" indent="-171450">
              <a:buFont typeface="Arial"/>
              <a:buChar char="•"/>
            </a:pPr>
            <a:r>
              <a:rPr lang="en-GB" sz="1100" b="1" dirty="0"/>
              <a:t>Using a variety of tenses</a:t>
            </a:r>
          </a:p>
          <a:p>
            <a:endParaRPr lang="es-ES_tradnl" dirty="0"/>
          </a:p>
        </p:txBody>
      </p:sp>
    </p:spTree>
    <p:extLst>
      <p:ext uri="{BB962C8B-B14F-4D97-AF65-F5344CB8AC3E}">
        <p14:creationId xmlns:p14="http://schemas.microsoft.com/office/powerpoint/2010/main" val="6720987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xmlns="" id="{24ED0489-B8A5-1940-9BA9-8475238D7331}"/>
              </a:ext>
            </a:extLst>
          </p:cNvPr>
          <p:cNvGraphicFramePr>
            <a:graphicFrameLocks noGrp="1" noChangeAspect="1"/>
          </p:cNvGraphicFramePr>
          <p:nvPr>
            <p:extLst>
              <p:ext uri="{D42A27DB-BD31-4B8C-83A1-F6EECF244321}">
                <p14:modId xmlns:p14="http://schemas.microsoft.com/office/powerpoint/2010/main" val="3659289852"/>
              </p:ext>
            </p:extLst>
          </p:nvPr>
        </p:nvGraphicFramePr>
        <p:xfrm>
          <a:off x="228600" y="228600"/>
          <a:ext cx="8593050" cy="5329180"/>
        </p:xfrm>
        <a:graphic>
          <a:graphicData uri="http://schemas.openxmlformats.org/drawingml/2006/table">
            <a:tbl>
              <a:tblPr firstRow="1" firstCol="1" bandRow="1">
                <a:tableStyleId>{5C22544A-7EE6-4342-B048-85BDC9FD1C3A}</a:tableStyleId>
              </a:tblPr>
              <a:tblGrid>
                <a:gridCol w="320040">
                  <a:extLst>
                    <a:ext uri="{9D8B030D-6E8A-4147-A177-3AD203B41FA5}">
                      <a16:colId xmlns:a16="http://schemas.microsoft.com/office/drawing/2014/main" xmlns="" val="2118699837"/>
                    </a:ext>
                  </a:extLst>
                </a:gridCol>
                <a:gridCol w="1554506">
                  <a:extLst>
                    <a:ext uri="{9D8B030D-6E8A-4147-A177-3AD203B41FA5}">
                      <a16:colId xmlns:a16="http://schemas.microsoft.com/office/drawing/2014/main" xmlns="" val="1375767732"/>
                    </a:ext>
                  </a:extLst>
                </a:gridCol>
                <a:gridCol w="1554506">
                  <a:extLst>
                    <a:ext uri="{9D8B030D-6E8A-4147-A177-3AD203B41FA5}">
                      <a16:colId xmlns:a16="http://schemas.microsoft.com/office/drawing/2014/main" xmlns="" val="20002"/>
                    </a:ext>
                  </a:extLst>
                </a:gridCol>
                <a:gridCol w="1554506">
                  <a:extLst>
                    <a:ext uri="{9D8B030D-6E8A-4147-A177-3AD203B41FA5}">
                      <a16:colId xmlns:a16="http://schemas.microsoft.com/office/drawing/2014/main" xmlns="" val="20003"/>
                    </a:ext>
                  </a:extLst>
                </a:gridCol>
                <a:gridCol w="1804746">
                  <a:extLst>
                    <a:ext uri="{9D8B030D-6E8A-4147-A177-3AD203B41FA5}">
                      <a16:colId xmlns:a16="http://schemas.microsoft.com/office/drawing/2014/main" xmlns="" val="1481332327"/>
                    </a:ext>
                  </a:extLst>
                </a:gridCol>
                <a:gridCol w="1804746">
                  <a:extLst>
                    <a:ext uri="{9D8B030D-6E8A-4147-A177-3AD203B41FA5}">
                      <a16:colId xmlns:a16="http://schemas.microsoft.com/office/drawing/2014/main" xmlns="" val="20005"/>
                    </a:ext>
                  </a:extLst>
                </a:gridCol>
              </a:tblGrid>
              <a:tr h="609602">
                <a:tc rowSpan="2">
                  <a:txBody>
                    <a:bodyPr/>
                    <a:lstStyle/>
                    <a:p>
                      <a:pPr algn="ctr">
                        <a:spcAft>
                          <a:spcPts val="0"/>
                        </a:spcAft>
                      </a:pPr>
                      <a:r>
                        <a:rPr lang="en-GB" sz="1800" dirty="0">
                          <a:effectLst/>
                          <a:latin typeface="+mn-lt"/>
                        </a:rPr>
                        <a:t> </a:t>
                      </a:r>
                      <a:endParaRPr lang="en-GB" sz="1200" dirty="0">
                        <a:effectLst/>
                        <a:latin typeface="+mn-lt"/>
                        <a:ea typeface="Calibri" panose="020F0502020204030204" pitchFamily="34" charset="0"/>
                        <a:cs typeface="Times New Roman" panose="02020603050405020304" pitchFamily="18" charset="0"/>
                      </a:endParaRPr>
                    </a:p>
                    <a:p>
                      <a:pPr>
                        <a:spcAft>
                          <a:spcPts val="0"/>
                        </a:spcAft>
                      </a:pPr>
                      <a:r>
                        <a:rPr lang="en-GB" sz="1200" dirty="0">
                          <a:effectLst/>
                          <a:latin typeface="+mn-lt"/>
                        </a:rPr>
                        <a:t> </a:t>
                      </a:r>
                      <a:endParaRPr lang="en-GB" sz="12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800" dirty="0">
                          <a:effectLst/>
                          <a:latin typeface="+mn-lt"/>
                        </a:rPr>
                        <a:t>YEAR 11 (Theme 3 World of work)</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xmlns="" val="1019943783"/>
                  </a:ext>
                </a:extLst>
              </a:tr>
              <a:tr h="589907">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200" b="1" dirty="0">
                          <a:effectLst/>
                          <a:latin typeface="+mn-lt"/>
                        </a:rPr>
                        <a:t>KNOWLEDGE</a:t>
                      </a:r>
                      <a:endParaRPr lang="en-GB" sz="1200" b="1"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mn-lt"/>
                        </a:rPr>
                        <a:t>CONCEPTS</a:t>
                      </a:r>
                      <a:endParaRPr lang="en-GB" sz="1200" b="1"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mn-lt"/>
                        </a:rPr>
                        <a:t>SKILLS</a:t>
                      </a:r>
                      <a:endParaRPr lang="en-GB" sz="1200" b="1"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mn-lt"/>
                          <a:ea typeface="Calibri" panose="020F0502020204030204" pitchFamily="34" charset="0"/>
                          <a:cs typeface="Times New Roman" panose="02020603050405020304" pitchFamily="18" charset="0"/>
                        </a:rPr>
                        <a:t>RATIONALE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mn-lt"/>
                          <a:ea typeface="Calibri" panose="020F0502020204030204" pitchFamily="34" charset="0"/>
                          <a:cs typeface="Times New Roman" panose="02020603050405020304" pitchFamily="18" charset="0"/>
                        </a:rPr>
                        <a:t>FUTURE DEVELOPMENTH</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xmlns="" val="535213283"/>
                  </a:ext>
                </a:extLst>
              </a:tr>
              <a:tr h="4129671">
                <a:tc>
                  <a:txBody>
                    <a:bodyPr/>
                    <a:lstStyle/>
                    <a:p>
                      <a:pPr marL="71755" marR="71755" algn="ctr">
                        <a:spcAft>
                          <a:spcPts val="0"/>
                        </a:spcAft>
                      </a:pPr>
                      <a:r>
                        <a:rPr lang="en-GB" sz="1200" dirty="0">
                          <a:solidFill>
                            <a:schemeClr val="tx1"/>
                          </a:solidFill>
                          <a:effectLst/>
                          <a:latin typeface="+mn-lt"/>
                        </a:rPr>
                        <a:t>Half Term 3</a:t>
                      </a:r>
                      <a:endParaRPr lang="en-GB"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171450" lvl="0" indent="-171450" algn="l" defTabSz="3240085" rtl="0" eaLnBrk="1" latinLnBrk="0" hangingPunct="1">
                        <a:spcAft>
                          <a:spcPts val="0"/>
                        </a:spcAft>
                        <a:buFont typeface="Arial"/>
                        <a:buChar char="•"/>
                      </a:pPr>
                      <a:r>
                        <a:rPr lang="en-GB" sz="1100" kern="1200" dirty="0">
                          <a:solidFill>
                            <a:srgbClr val="000000"/>
                          </a:solidFill>
                          <a:latin typeface="+mn-lt"/>
                          <a:ea typeface="+mn-ea"/>
                          <a:cs typeface="+mn-cs"/>
                        </a:rPr>
                        <a:t>Discuss</a:t>
                      </a:r>
                      <a:r>
                        <a:rPr lang="en-GB" sz="1100" kern="1200" baseline="0" dirty="0">
                          <a:solidFill>
                            <a:srgbClr val="000000"/>
                          </a:solidFill>
                          <a:latin typeface="+mn-lt"/>
                          <a:ea typeface="+mn-ea"/>
                          <a:cs typeface="+mn-cs"/>
                        </a:rPr>
                        <a:t> different choice at 18- work or university and the merits of both.</a:t>
                      </a:r>
                    </a:p>
                    <a:p>
                      <a:pPr marL="171450" lvl="0" indent="-171450" algn="l" defTabSz="3240085" rtl="0" eaLnBrk="1" latinLnBrk="0" hangingPunct="1">
                        <a:spcAft>
                          <a:spcPts val="0"/>
                        </a:spcAft>
                        <a:buFont typeface="Arial"/>
                        <a:buChar char="•"/>
                      </a:pPr>
                      <a:r>
                        <a:rPr lang="en-GB" sz="1100" kern="1200" baseline="0" dirty="0">
                          <a:solidFill>
                            <a:srgbClr val="000000"/>
                          </a:solidFill>
                          <a:latin typeface="+mn-lt"/>
                          <a:ea typeface="+mn-ea"/>
                          <a:cs typeface="+mn-cs"/>
                        </a:rPr>
                        <a:t>To talk about the benefits of higher education. </a:t>
                      </a:r>
                    </a:p>
                    <a:p>
                      <a:pPr marL="171450" lvl="0" indent="-171450" algn="l" defTabSz="3240085" rtl="0" eaLnBrk="1" latinLnBrk="0" hangingPunct="1">
                        <a:spcAft>
                          <a:spcPts val="0"/>
                        </a:spcAft>
                        <a:buFont typeface="Arial"/>
                        <a:buChar char="•"/>
                      </a:pPr>
                      <a:endParaRPr lang="en-GB" sz="1100" kern="1200" dirty="0">
                        <a:solidFill>
                          <a:srgbClr val="000000"/>
                        </a:solidFill>
                        <a:latin typeface="+mn-lt"/>
                        <a:ea typeface="+mn-ea"/>
                        <a:cs typeface="+mn-cs"/>
                      </a:endParaRPr>
                    </a:p>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mn-lt"/>
                        <a:ea typeface="+mn-ea"/>
                        <a:cs typeface="+mn-cs"/>
                      </a:endParaRPr>
                    </a:p>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mn-lt"/>
                        <a:ea typeface="+mn-ea"/>
                        <a:cs typeface="+mn-cs"/>
                      </a:endParaRPr>
                    </a:p>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mn-lt"/>
                        <a:ea typeface="+mn-ea"/>
                        <a:cs typeface="+mn-cs"/>
                      </a:endParaRPr>
                    </a:p>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 typeface="Arial"/>
                        <a:buChar char="•"/>
                      </a:pPr>
                      <a:r>
                        <a:rPr lang="en-GB" sz="1100" kern="1200" baseline="0" dirty="0">
                          <a:solidFill>
                            <a:srgbClr val="000000"/>
                          </a:solidFill>
                          <a:latin typeface="+mn-lt"/>
                          <a:ea typeface="+mn-ea"/>
                          <a:cs typeface="+mn-cs"/>
                        </a:rPr>
                        <a:t>Practice recording yourself and listening back to it.</a:t>
                      </a:r>
                    </a:p>
                    <a:p>
                      <a:pPr marL="171450" lvl="0" indent="-171450" algn="l" defTabSz="3240085" rtl="0" eaLnBrk="1" latinLnBrk="0" hangingPunct="1">
                        <a:spcAft>
                          <a:spcPts val="0"/>
                        </a:spcAft>
                        <a:buFont typeface="Arial"/>
                        <a:buChar char="•"/>
                      </a:pPr>
                      <a:r>
                        <a:rPr lang="en-GB" sz="1100" kern="1200" baseline="0" dirty="0">
                          <a:solidFill>
                            <a:srgbClr val="000000"/>
                          </a:solidFill>
                          <a:latin typeface="+mn-lt"/>
                          <a:ea typeface="+mn-ea"/>
                          <a:cs typeface="+mn-cs"/>
                        </a:rPr>
                        <a:t>Students should be using advanced language to impress when speaking. </a:t>
                      </a:r>
                      <a:endParaRPr lang="en-GB" sz="1100" kern="1200" dirty="0">
                        <a:solidFill>
                          <a:srgbClr val="000000"/>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a:buNone/>
                      </a:pPr>
                      <a:r>
                        <a:rPr lang="en-GB" sz="1100" kern="1200" baseline="0" dirty="0">
                          <a:solidFill>
                            <a:srgbClr val="000000"/>
                          </a:solidFill>
                          <a:effectLst/>
                          <a:latin typeface="+mn-lt"/>
                          <a:ea typeface="+mn-ea"/>
                          <a:cs typeface="+mn-cs"/>
                        </a:rPr>
                        <a:t>Students can express balanced and detailed opinions using a variety of future tenses structures. </a:t>
                      </a:r>
                    </a:p>
                    <a:p>
                      <a:pPr marL="0" lvl="0" indent="0" algn="l" defTabSz="3240085" rtl="0" eaLnBrk="1" latinLnBrk="0" hangingPunct="1">
                        <a:spcAft>
                          <a:spcPts val="0"/>
                        </a:spcAft>
                        <a:buFont typeface="Arial"/>
                        <a:buNone/>
                      </a:pPr>
                      <a:r>
                        <a:rPr lang="en-GB" sz="1100" kern="1200" baseline="0" dirty="0">
                          <a:solidFill>
                            <a:srgbClr val="000000"/>
                          </a:solidFill>
                          <a:effectLst/>
                          <a:latin typeface="+mn-lt"/>
                          <a:ea typeface="+mn-ea"/>
                          <a:cs typeface="+mn-cs"/>
                        </a:rPr>
                        <a:t>Students are encouraged to be ambitious and can see the value of continuing to study a language post 16 and beyond.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a:buNone/>
                      </a:pPr>
                      <a:r>
                        <a:rPr lang="en-GB" sz="1100" kern="1200" dirty="0">
                          <a:solidFill>
                            <a:srgbClr val="000000"/>
                          </a:solidFill>
                          <a:latin typeface="+mn-lt"/>
                          <a:ea typeface="+mn-ea"/>
                          <a:cs typeface="+mn-cs"/>
                        </a:rPr>
                        <a:t>Liaise with successful language graduates to speak with the students.</a:t>
                      </a:r>
                    </a:p>
                    <a:p>
                      <a:pPr marL="0" lvl="0" indent="0" algn="l" defTabSz="3240085" rtl="0" eaLnBrk="1" latinLnBrk="0" hangingPunct="1">
                        <a:spcAft>
                          <a:spcPts val="0"/>
                        </a:spcAft>
                        <a:buFont typeface="Arial"/>
                        <a:buNone/>
                      </a:pPr>
                      <a:r>
                        <a:rPr lang="en-GB" sz="1100" kern="1200" dirty="0">
                          <a:solidFill>
                            <a:srgbClr val="000000"/>
                          </a:solidFill>
                          <a:latin typeface="+mn-lt"/>
                          <a:ea typeface="+mn-ea"/>
                          <a:cs typeface="+mn-cs"/>
                        </a:rPr>
                        <a:t>Liaise with local MFL University depts.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928953482"/>
                  </a:ext>
                </a:extLst>
              </a:tr>
            </a:tbl>
          </a:graphicData>
        </a:graphic>
      </p:graphicFrame>
      <p:sp>
        <p:nvSpPr>
          <p:cNvPr id="3" name="TextBox 2"/>
          <p:cNvSpPr txBox="1"/>
          <p:nvPr/>
        </p:nvSpPr>
        <p:spPr>
          <a:xfrm>
            <a:off x="2133600" y="1524000"/>
            <a:ext cx="1295400" cy="2569934"/>
          </a:xfrm>
          <a:prstGeom prst="rect">
            <a:avLst/>
          </a:prstGeom>
          <a:noFill/>
        </p:spPr>
        <p:txBody>
          <a:bodyPr wrap="square" rtlCol="0">
            <a:spAutoFit/>
          </a:bodyPr>
          <a:lstStyle/>
          <a:p>
            <a:pPr marL="171450" indent="-171450">
              <a:buFont typeface="Arial"/>
              <a:buChar char="•"/>
            </a:pPr>
            <a:r>
              <a:rPr lang="en-GB" sz="1100" b="1" dirty="0"/>
              <a:t>Revising </a:t>
            </a:r>
            <a:r>
              <a:rPr lang="en-GB" sz="1100" b="1" i="1" dirty="0" err="1"/>
              <a:t>si</a:t>
            </a:r>
            <a:r>
              <a:rPr lang="en-GB" sz="1100" b="1" dirty="0"/>
              <a:t> clauses</a:t>
            </a:r>
          </a:p>
          <a:p>
            <a:pPr marL="171450" indent="-171450">
              <a:buFont typeface="Arial"/>
              <a:buChar char="•"/>
            </a:pPr>
            <a:r>
              <a:rPr lang="en-GB" sz="1100" b="1" dirty="0"/>
              <a:t>Using the imperative.</a:t>
            </a:r>
          </a:p>
          <a:p>
            <a:pPr marL="171450" indent="-171450">
              <a:buFont typeface="Arial"/>
              <a:buChar char="•"/>
            </a:pPr>
            <a:r>
              <a:rPr lang="en-GB" sz="1100" b="1" dirty="0"/>
              <a:t>Using </a:t>
            </a:r>
            <a:r>
              <a:rPr lang="en-GB" sz="1100" b="1" i="1" dirty="0"/>
              <a:t>lo </a:t>
            </a:r>
            <a:r>
              <a:rPr lang="en-GB" sz="1100" b="1" dirty="0"/>
              <a:t>and </a:t>
            </a:r>
            <a:r>
              <a:rPr lang="en-GB" sz="1100" b="1" i="1" dirty="0"/>
              <a:t>lo </a:t>
            </a:r>
            <a:r>
              <a:rPr lang="en-GB" sz="1100" b="1" i="1" dirty="0" err="1"/>
              <a:t>que</a:t>
            </a:r>
            <a:r>
              <a:rPr lang="en-GB" sz="1100" b="1" i="1" dirty="0"/>
              <a:t> </a:t>
            </a:r>
            <a:r>
              <a:rPr lang="en-GB" sz="1100" b="1" dirty="0"/>
              <a:t>+ adjective</a:t>
            </a:r>
          </a:p>
          <a:p>
            <a:pPr marL="171450" indent="-171450">
              <a:buFont typeface="Arial"/>
              <a:buChar char="•"/>
            </a:pPr>
            <a:r>
              <a:rPr lang="en-GB" sz="1100" b="1" dirty="0"/>
              <a:t>Using expressions with </a:t>
            </a:r>
            <a:r>
              <a:rPr lang="en-GB" sz="1100" b="1" i="1" dirty="0" err="1"/>
              <a:t>tener</a:t>
            </a:r>
            <a:endParaRPr lang="en-GB" sz="1100" b="1" dirty="0"/>
          </a:p>
          <a:p>
            <a:pPr marL="171450" indent="-171450">
              <a:buFont typeface="Arial"/>
              <a:buChar char="•"/>
            </a:pPr>
            <a:r>
              <a:rPr lang="en-GB" sz="1100" b="1" dirty="0"/>
              <a:t>Using </a:t>
            </a:r>
            <a:r>
              <a:rPr lang="en-GB" sz="1100" b="1" dirty="0" err="1"/>
              <a:t>quisiera</a:t>
            </a:r>
            <a:endParaRPr lang="en-GB" sz="1100" b="1" dirty="0"/>
          </a:p>
          <a:p>
            <a:pPr marL="171450" indent="-171450">
              <a:buFont typeface="Arial"/>
              <a:buChar char="•"/>
            </a:pPr>
            <a:r>
              <a:rPr lang="en-GB" sz="1100" b="1" dirty="0"/>
              <a:t>Other verbs of planning and wanting</a:t>
            </a:r>
          </a:p>
          <a:p>
            <a:endParaRPr lang="es-ES_tradnl" dirty="0"/>
          </a:p>
        </p:txBody>
      </p:sp>
    </p:spTree>
    <p:extLst>
      <p:ext uri="{BB962C8B-B14F-4D97-AF65-F5344CB8AC3E}">
        <p14:creationId xmlns:p14="http://schemas.microsoft.com/office/powerpoint/2010/main" val="32968158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869508486"/>
              </p:ext>
            </p:extLst>
          </p:nvPr>
        </p:nvGraphicFramePr>
        <p:xfrm>
          <a:off x="152400" y="228600"/>
          <a:ext cx="8991601" cy="6787795"/>
        </p:xfrm>
        <a:graphic>
          <a:graphicData uri="http://schemas.openxmlformats.org/drawingml/2006/table">
            <a:tbl>
              <a:tblPr firstRow="1" firstCol="1" bandRow="1">
                <a:tableStyleId>{5C22544A-7EE6-4342-B048-85BDC9FD1C3A}</a:tableStyleId>
              </a:tblPr>
              <a:tblGrid>
                <a:gridCol w="477229">
                  <a:extLst>
                    <a:ext uri="{9D8B030D-6E8A-4147-A177-3AD203B41FA5}">
                      <a16:colId xmlns:a16="http://schemas.microsoft.com/office/drawing/2014/main" xmlns="" val="20000"/>
                    </a:ext>
                  </a:extLst>
                </a:gridCol>
                <a:gridCol w="2838124">
                  <a:extLst>
                    <a:ext uri="{9D8B030D-6E8A-4147-A177-3AD203B41FA5}">
                      <a16:colId xmlns:a16="http://schemas.microsoft.com/office/drawing/2014/main" xmlns="" val="20001"/>
                    </a:ext>
                  </a:extLst>
                </a:gridCol>
                <a:gridCol w="2838124">
                  <a:extLst>
                    <a:ext uri="{9D8B030D-6E8A-4147-A177-3AD203B41FA5}">
                      <a16:colId xmlns:a16="http://schemas.microsoft.com/office/drawing/2014/main" xmlns="" val="20002"/>
                    </a:ext>
                  </a:extLst>
                </a:gridCol>
                <a:gridCol w="2838124">
                  <a:extLst>
                    <a:ext uri="{9D8B030D-6E8A-4147-A177-3AD203B41FA5}">
                      <a16:colId xmlns:a16="http://schemas.microsoft.com/office/drawing/2014/main" xmlns="" val="20003"/>
                    </a:ext>
                  </a:extLst>
                </a:gridCol>
              </a:tblGrid>
              <a:tr h="364135">
                <a:tc rowSpan="2">
                  <a:txBody>
                    <a:bodyPr/>
                    <a:lstStyle/>
                    <a:p>
                      <a:pPr algn="ctr">
                        <a:spcAft>
                          <a:spcPts val="0"/>
                        </a:spcAft>
                      </a:pPr>
                      <a:r>
                        <a:rPr lang="en-GB" sz="200" dirty="0">
                          <a:effectLst/>
                          <a:latin typeface="Comic Sans MS"/>
                          <a:cs typeface="Comic Sans MS"/>
                        </a:rPr>
                        <a:t> </a:t>
                      </a:r>
                      <a:endParaRPr lang="en-GB" sz="200" dirty="0">
                        <a:effectLst/>
                        <a:latin typeface="Comic Sans MS"/>
                        <a:ea typeface="Calibri" panose="020F0502020204030204" pitchFamily="34" charset="0"/>
                        <a:cs typeface="Comic Sans MS"/>
                      </a:endParaRPr>
                    </a:p>
                    <a:p>
                      <a:pPr>
                        <a:spcAft>
                          <a:spcPts val="0"/>
                        </a:spcAft>
                      </a:pPr>
                      <a:r>
                        <a:rPr lang="en-GB" sz="200" dirty="0">
                          <a:effectLst/>
                          <a:latin typeface="Comic Sans MS"/>
                          <a:cs typeface="Comic Sans MS"/>
                        </a:rPr>
                        <a:t> </a:t>
                      </a:r>
                      <a:endParaRPr lang="en-GB" sz="200" dirty="0">
                        <a:effectLst/>
                        <a:latin typeface="Comic Sans MS"/>
                        <a:ea typeface="Calibri" panose="020F0502020204030204" pitchFamily="34" charset="0"/>
                        <a:cs typeface="Comic Sans MS"/>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3">
                  <a:txBody>
                    <a:bodyPr/>
                    <a:lstStyle/>
                    <a:p>
                      <a:pPr algn="ctr">
                        <a:spcAft>
                          <a:spcPts val="0"/>
                        </a:spcAft>
                      </a:pPr>
                      <a:r>
                        <a:rPr lang="en-GB" sz="1400" dirty="0" smtClean="0">
                          <a:effectLst/>
                          <a:latin typeface="Comic Sans MS"/>
                          <a:cs typeface="Comic Sans MS"/>
                        </a:rPr>
                        <a:t>YEAR </a:t>
                      </a:r>
                      <a:r>
                        <a:rPr lang="en-GB" sz="1400" dirty="0" smtClean="0">
                          <a:effectLst/>
                          <a:latin typeface="Comic Sans MS"/>
                          <a:cs typeface="Comic Sans MS"/>
                        </a:rPr>
                        <a:t>KS4</a:t>
                      </a:r>
                      <a:endParaRPr lang="en-GB" sz="1400" dirty="0">
                        <a:effectLst/>
                        <a:latin typeface="Comic Sans MS"/>
                        <a:cs typeface="Comic Sans MS"/>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10000"/>
                  </a:ext>
                </a:extLst>
              </a:tr>
              <a:tr h="320413">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s-ES_tradnl" sz="1050" b="0" i="0" dirty="0" err="1" smtClean="0">
                          <a:latin typeface="Comic Sans MS"/>
                          <a:cs typeface="Comic Sans MS"/>
                        </a:rPr>
                        <a:t>Enriching</a:t>
                      </a:r>
                      <a:r>
                        <a:rPr lang="es-ES_tradnl" sz="1050" b="0" i="0" dirty="0" smtClean="0">
                          <a:latin typeface="Comic Sans MS"/>
                          <a:cs typeface="Comic Sans MS"/>
                        </a:rPr>
                        <a:t> </a:t>
                      </a:r>
                      <a:r>
                        <a:rPr lang="es-ES_tradnl" sz="1050" b="0" i="0" dirty="0" err="1" smtClean="0">
                          <a:latin typeface="Comic Sans MS"/>
                          <a:cs typeface="Comic Sans MS"/>
                        </a:rPr>
                        <a:t>Learning</a:t>
                      </a:r>
                      <a:r>
                        <a:rPr lang="es-ES_tradnl" sz="1050" b="0" i="0" dirty="0" smtClean="0">
                          <a:latin typeface="Comic Sans MS"/>
                          <a:cs typeface="Comic Sans MS"/>
                        </a:rPr>
                        <a:t> </a:t>
                      </a:r>
                      <a:r>
                        <a:rPr lang="es-ES_tradnl" sz="1050" b="0" i="0" dirty="0" err="1" smtClean="0">
                          <a:latin typeface="Comic Sans MS"/>
                          <a:cs typeface="Comic Sans MS"/>
                        </a:rPr>
                        <a:t>experiences</a:t>
                      </a:r>
                      <a:endParaRPr lang="es-ES_tradnl" sz="1050" b="0" i="0" dirty="0">
                        <a:latin typeface="Comic Sans MS"/>
                        <a:cs typeface="Comic Sans M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r>
                        <a:rPr lang="es-ES_tradnl" sz="1050" b="0" i="0" dirty="0" err="1" smtClean="0">
                          <a:latin typeface="Comic Sans MS"/>
                          <a:cs typeface="Comic Sans MS"/>
                        </a:rPr>
                        <a:t>Essential</a:t>
                      </a:r>
                      <a:r>
                        <a:rPr lang="es-ES_tradnl" sz="1050" b="0" i="0" dirty="0" smtClean="0">
                          <a:latin typeface="Comic Sans MS"/>
                          <a:cs typeface="Comic Sans MS"/>
                        </a:rPr>
                        <a:t> </a:t>
                      </a:r>
                      <a:r>
                        <a:rPr lang="es-ES_tradnl" sz="1050" b="0" i="0" dirty="0" err="1" smtClean="0">
                          <a:latin typeface="Comic Sans MS"/>
                          <a:cs typeface="Comic Sans MS"/>
                        </a:rPr>
                        <a:t>knowledge</a:t>
                      </a:r>
                      <a:endParaRPr lang="es-ES_tradnl" sz="1050" b="0" i="0" dirty="0">
                        <a:latin typeface="Comic Sans MS"/>
                        <a:cs typeface="Comic Sans M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r>
                        <a:rPr lang="es-ES_tradnl" sz="1050" b="0" i="0" dirty="0" smtClean="0">
                          <a:latin typeface="Comic Sans MS"/>
                          <a:cs typeface="Comic Sans MS"/>
                        </a:rPr>
                        <a:t>PERSONAL DEVELOPMENT</a:t>
                      </a:r>
                    </a:p>
                    <a:p>
                      <a:r>
                        <a:rPr lang="es-ES_tradnl" sz="1050" b="0" i="0" dirty="0" smtClean="0">
                          <a:latin typeface="Comic Sans MS"/>
                          <a:cs typeface="Comic Sans MS"/>
                        </a:rPr>
                        <a:t>SMCMP, PSHE, </a:t>
                      </a:r>
                      <a:r>
                        <a:rPr lang="es-ES_tradnl" sz="1050" b="0" i="0" dirty="0" err="1" smtClean="0">
                          <a:latin typeface="Comic Sans MS"/>
                          <a:cs typeface="Comic Sans MS"/>
                        </a:rPr>
                        <a:t>Careers</a:t>
                      </a:r>
                      <a:endParaRPr lang="es-ES_tradnl" sz="1050" b="0" i="0" dirty="0" smtClean="0">
                        <a:latin typeface="Comic Sans MS"/>
                        <a:cs typeface="Comic Sans MS"/>
                      </a:endParaRPr>
                    </a:p>
                    <a:p>
                      <a:endParaRPr lang="es-ES_tradnl" sz="1050" b="0" i="0" dirty="0">
                        <a:latin typeface="Comic Sans MS"/>
                        <a:cs typeface="Comic Sans M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xmlns="" val="10001"/>
                  </a:ext>
                </a:extLst>
              </a:tr>
              <a:tr h="4954252">
                <a:tc>
                  <a:txBody>
                    <a:bodyPr/>
                    <a:lstStyle/>
                    <a:p>
                      <a:pPr marL="71755" marR="71755" algn="ctr">
                        <a:spcAft>
                          <a:spcPts val="0"/>
                        </a:spcAft>
                      </a:pPr>
                      <a:endParaRPr lang="en-GB" sz="200" dirty="0">
                        <a:solidFill>
                          <a:schemeClr val="tx1"/>
                        </a:solidFill>
                        <a:effectLst/>
                        <a:latin typeface="Comic Sans MS"/>
                        <a:ea typeface="Calibri" panose="020F0502020204030204" pitchFamily="34" charset="0"/>
                        <a:cs typeface="Comic Sans MS"/>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b="0" i="0" dirty="0" smtClean="0">
                          <a:latin typeface="Comic Sans MS"/>
                          <a:cs typeface="Comic Sans MS"/>
                        </a:rPr>
                        <a:t>During this term, we should be encouraging students to research independently the UK’s education system. Students should create a small project that outlines cultural and societal changes that have impacted the education system. Students are expected to create this homework in English. This will enable students to give a more insightful and culturally rich opinion when questioned in Spanish.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000" b="0" i="0" dirty="0" smtClean="0">
                        <a:latin typeface="Comic Sans MS"/>
                        <a:cs typeface="Comic Sans M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000" b="0" i="0" dirty="0" smtClean="0">
                          <a:latin typeface="Comic Sans MS"/>
                          <a:cs typeface="Comic Sans MS"/>
                        </a:rPr>
                        <a:t>Students should create a CV in Spanish outlining all their personal qualities, experience and qualifications to date. We should teach students of the importance and merits of having a good CV, and crucially the importance of</a:t>
                      </a:r>
                      <a:r>
                        <a:rPr lang="en-GB" sz="1000" b="0" i="0" baseline="0" dirty="0" smtClean="0">
                          <a:latin typeface="Comic Sans MS"/>
                          <a:cs typeface="Comic Sans MS"/>
                        </a:rPr>
                        <a:t> making good choices.</a:t>
                      </a:r>
                      <a:endParaRPr lang="en-GB" sz="1000" b="0" i="0" dirty="0" smtClean="0">
                        <a:latin typeface="Comic Sans MS"/>
                        <a:cs typeface="Comic Sans M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000" b="0" i="0" dirty="0" smtClean="0">
                        <a:latin typeface="Comic Sans MS"/>
                        <a:cs typeface="Comic Sans M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000" b="0" i="0" dirty="0" smtClean="0">
                          <a:latin typeface="Comic Sans MS"/>
                          <a:cs typeface="Comic Sans MS"/>
                        </a:rPr>
                        <a:t>Students are encourage to attend a weekend stay in the peace centre in Warrington. Students will attend a variety of speaking workshops, in groups or by themselves held by the MFL department. Students will develop their linguistic knowledge, adapt to spontaneity and begin to express themselves fluently and without hesitation. This event will be held the weekend before students take part in the GCSE oral element.  </a:t>
                      </a:r>
                    </a:p>
                    <a:p>
                      <a:endParaRPr lang="es-ES_tradnl" sz="1000" b="0" i="0" dirty="0">
                        <a:latin typeface="Comic Sans MS"/>
                        <a:cs typeface="Comic Sans M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b="0" i="0" kern="1200" dirty="0" smtClean="0">
                          <a:solidFill>
                            <a:schemeClr val="dk1"/>
                          </a:solidFill>
                          <a:effectLst/>
                          <a:latin typeface="Comic Sans MS"/>
                          <a:ea typeface="+mn-ea"/>
                          <a:cs typeface="Comic Sans MS"/>
                        </a:rPr>
                        <a:t>Able to communicate and interact effectively in speech for a variety of purposes across a range of specified contexts. Take part in a short conversation, asking and answering questions, and exchanging opinions. Convey information and narrate events coherently and confidently, using and adapting language for new purposes. Speak spontaneously, responding to unexpected questions, points of view or situations, sustaining communication by using rephrasing or repair strategies. Able to include some more complex forms, with reference to past, present and future events. Use accurate pronunciation and intonation such as to be understood by a native speaker.</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000" b="0" i="0" kern="1200" dirty="0" smtClean="0">
                        <a:solidFill>
                          <a:schemeClr val="dk1"/>
                        </a:solidFill>
                        <a:effectLst/>
                        <a:latin typeface="Comic Sans MS"/>
                        <a:ea typeface="+mn-ea"/>
                        <a:cs typeface="Comic Sans MS"/>
                      </a:endParaRPr>
                    </a:p>
                    <a:p>
                      <a:r>
                        <a:rPr lang="en-GB" sz="1000" b="0" i="0" kern="1200" dirty="0" smtClean="0">
                          <a:solidFill>
                            <a:schemeClr val="dk1"/>
                          </a:solidFill>
                          <a:effectLst/>
                          <a:latin typeface="Comic Sans MS"/>
                          <a:ea typeface="+mn-ea"/>
                          <a:cs typeface="Comic Sans MS"/>
                        </a:rPr>
                        <a:t>Able to understand and respond to different types of written language. Understand general and specific details within texts using high frequency familiar</a:t>
                      </a:r>
                    </a:p>
                    <a:p>
                      <a:r>
                        <a:rPr lang="en-GB" sz="1000" b="0" i="0" kern="1200" dirty="0" smtClean="0">
                          <a:solidFill>
                            <a:schemeClr val="dk1"/>
                          </a:solidFill>
                          <a:effectLst/>
                          <a:latin typeface="Comic Sans MS"/>
                          <a:ea typeface="+mn-ea"/>
                          <a:cs typeface="Comic Sans MS"/>
                        </a:rPr>
                        <a:t>language across a range of contexts. Identify the overall message, key points, details and opinions in a variety of short and longer written passages, involving some more complex language. Able to deduce meaning from a variety of short and longer written texts from a range of specified contexts, including authentic sources involving some complex language and unfamiliar material. Able to recognise and respond to key information, important themes and ideas in more</a:t>
                      </a:r>
                    </a:p>
                    <a:p>
                      <a:r>
                        <a:rPr lang="en-GB" sz="1000" b="0" i="0" kern="1200" dirty="0" smtClean="0">
                          <a:solidFill>
                            <a:schemeClr val="dk1"/>
                          </a:solidFill>
                          <a:effectLst/>
                          <a:latin typeface="Comic Sans MS"/>
                          <a:ea typeface="+mn-ea"/>
                          <a:cs typeface="Comic Sans MS"/>
                        </a:rPr>
                        <a:t>extended spoken text, including authentic sources, adapted and abridged, as</a:t>
                      </a:r>
                    </a:p>
                    <a:p>
                      <a:r>
                        <a:rPr lang="en-GB" sz="1000" b="0" i="0" kern="1200" dirty="0" smtClean="0">
                          <a:solidFill>
                            <a:schemeClr val="dk1"/>
                          </a:solidFill>
                          <a:effectLst/>
                          <a:latin typeface="Comic Sans MS"/>
                          <a:ea typeface="+mn-ea"/>
                          <a:cs typeface="Comic Sans MS"/>
                        </a:rPr>
                        <a:t>appropriate, by being able to answer questions, extract information, evaluate and draw conclusions.</a:t>
                      </a:r>
                    </a:p>
                    <a:p>
                      <a:endParaRPr lang="es-ES_tradnl" sz="1000" b="0" i="0" dirty="0">
                        <a:latin typeface="Comic Sans MS"/>
                        <a:cs typeface="Comic Sans M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s-ES_tradnl" sz="1100" b="0" i="0" dirty="0" err="1" smtClean="0">
                          <a:latin typeface="Comic Sans MS"/>
                          <a:cs typeface="Comic Sans MS"/>
                        </a:rPr>
                        <a:t>Students</a:t>
                      </a:r>
                      <a:r>
                        <a:rPr lang="es-ES_tradnl" sz="1100" b="0" i="0" dirty="0" smtClean="0">
                          <a:latin typeface="Comic Sans MS"/>
                          <a:cs typeface="Comic Sans MS"/>
                        </a:rPr>
                        <a:t> are </a:t>
                      </a:r>
                      <a:r>
                        <a:rPr lang="es-ES_tradnl" sz="1100" b="0" i="0" dirty="0" err="1" smtClean="0">
                          <a:latin typeface="Comic Sans MS"/>
                          <a:cs typeface="Comic Sans MS"/>
                        </a:rPr>
                        <a:t>explictly</a:t>
                      </a:r>
                      <a:r>
                        <a:rPr lang="es-ES_tradnl" sz="1100" b="0" i="0" dirty="0" smtClean="0">
                          <a:latin typeface="Comic Sans MS"/>
                          <a:cs typeface="Comic Sans MS"/>
                        </a:rPr>
                        <a:t> </a:t>
                      </a:r>
                      <a:r>
                        <a:rPr lang="es-ES_tradnl" sz="1100" b="0" i="0" dirty="0" err="1" smtClean="0">
                          <a:latin typeface="Comic Sans MS"/>
                          <a:cs typeface="Comic Sans MS"/>
                        </a:rPr>
                        <a:t>taught</a:t>
                      </a:r>
                      <a:r>
                        <a:rPr lang="es-ES_tradnl" sz="1100" b="0" i="0" dirty="0" smtClean="0">
                          <a:latin typeface="Comic Sans MS"/>
                          <a:cs typeface="Comic Sans MS"/>
                        </a:rPr>
                        <a:t> </a:t>
                      </a:r>
                      <a:r>
                        <a:rPr lang="es-ES_tradnl" sz="1100" b="0" i="0" dirty="0" err="1" smtClean="0">
                          <a:latin typeface="Comic Sans MS"/>
                          <a:cs typeface="Comic Sans MS"/>
                        </a:rPr>
                        <a:t>about</a:t>
                      </a:r>
                      <a:r>
                        <a:rPr lang="es-ES_tradnl" sz="1100" b="0" i="0" dirty="0" smtClean="0">
                          <a:latin typeface="Comic Sans MS"/>
                          <a:cs typeface="Comic Sans MS"/>
                        </a:rPr>
                        <a:t> </a:t>
                      </a:r>
                      <a:r>
                        <a:rPr lang="es-ES_tradnl" sz="1100" b="0" i="0" dirty="0" err="1" smtClean="0">
                          <a:latin typeface="Comic Sans MS"/>
                          <a:cs typeface="Comic Sans MS"/>
                        </a:rPr>
                        <a:t>the</a:t>
                      </a:r>
                      <a:r>
                        <a:rPr lang="es-ES_tradnl" sz="1100" b="0" i="0" dirty="0" smtClean="0">
                          <a:latin typeface="Comic Sans MS"/>
                          <a:cs typeface="Comic Sans MS"/>
                        </a:rPr>
                        <a:t> </a:t>
                      </a:r>
                      <a:r>
                        <a:rPr lang="es-ES_tradnl" sz="1100" b="0" i="0" dirty="0" err="1" smtClean="0">
                          <a:latin typeface="Comic Sans MS"/>
                          <a:cs typeface="Comic Sans MS"/>
                        </a:rPr>
                        <a:t>importance</a:t>
                      </a:r>
                      <a:r>
                        <a:rPr lang="es-ES_tradnl" sz="1100" b="0" i="0" dirty="0" smtClean="0">
                          <a:latin typeface="Comic Sans MS"/>
                          <a:cs typeface="Comic Sans MS"/>
                        </a:rPr>
                        <a:t> of </a:t>
                      </a:r>
                      <a:r>
                        <a:rPr lang="es-ES_tradnl" sz="1100" b="0" i="0" dirty="0" err="1" smtClean="0">
                          <a:latin typeface="Comic Sans MS"/>
                          <a:cs typeface="Comic Sans MS"/>
                        </a:rPr>
                        <a:t>key</a:t>
                      </a:r>
                      <a:r>
                        <a:rPr lang="es-ES_tradnl" sz="1100" b="0" i="0" dirty="0" smtClean="0">
                          <a:latin typeface="Comic Sans MS"/>
                          <a:cs typeface="Comic Sans MS"/>
                        </a:rPr>
                        <a:t> cultural,</a:t>
                      </a:r>
                      <a:r>
                        <a:rPr lang="es-ES_tradnl" sz="1100" b="0" i="0" baseline="0" dirty="0" smtClean="0">
                          <a:latin typeface="Comic Sans MS"/>
                          <a:cs typeface="Comic Sans MS"/>
                        </a:rPr>
                        <a:t> moral and </a:t>
                      </a:r>
                      <a:r>
                        <a:rPr lang="es-ES_tradnl" sz="1100" b="0" i="0" baseline="0" dirty="0" err="1" smtClean="0">
                          <a:latin typeface="Comic Sans MS"/>
                          <a:cs typeface="Comic Sans MS"/>
                        </a:rPr>
                        <a:t>religious</a:t>
                      </a:r>
                      <a:r>
                        <a:rPr lang="es-ES_tradnl" sz="1100" b="0" i="0" baseline="0" dirty="0" smtClean="0">
                          <a:latin typeface="Comic Sans MS"/>
                          <a:cs typeface="Comic Sans MS"/>
                        </a:rPr>
                        <a:t> </a:t>
                      </a:r>
                      <a:r>
                        <a:rPr lang="es-ES_tradnl" sz="1100" b="0" i="0" baseline="0" dirty="0" err="1" smtClean="0">
                          <a:latin typeface="Comic Sans MS"/>
                          <a:cs typeface="Comic Sans MS"/>
                        </a:rPr>
                        <a:t>issues</a:t>
                      </a:r>
                      <a:r>
                        <a:rPr lang="es-ES_tradnl" sz="1100" b="0" i="0" baseline="0" dirty="0" smtClean="0">
                          <a:latin typeface="Comic Sans MS"/>
                          <a:cs typeface="Comic Sans MS"/>
                        </a:rPr>
                        <a:t> </a:t>
                      </a:r>
                      <a:r>
                        <a:rPr lang="es-ES_tradnl" sz="1100" b="0" i="0" baseline="0" dirty="0" err="1" smtClean="0">
                          <a:latin typeface="Comic Sans MS"/>
                          <a:cs typeface="Comic Sans MS"/>
                        </a:rPr>
                        <a:t>across</a:t>
                      </a:r>
                      <a:r>
                        <a:rPr lang="es-ES_tradnl" sz="1100" b="0" i="0" baseline="0" dirty="0" smtClean="0">
                          <a:latin typeface="Comic Sans MS"/>
                          <a:cs typeface="Comic Sans MS"/>
                        </a:rPr>
                        <a:t> </a:t>
                      </a:r>
                      <a:r>
                        <a:rPr lang="es-ES_tradnl" sz="1100" b="0" i="0" baseline="0" dirty="0" err="1" smtClean="0">
                          <a:latin typeface="Comic Sans MS"/>
                          <a:cs typeface="Comic Sans MS"/>
                        </a:rPr>
                        <a:t>the</a:t>
                      </a:r>
                      <a:r>
                        <a:rPr lang="es-ES_tradnl" sz="1100" b="0" i="0" baseline="0" dirty="0" smtClean="0">
                          <a:latin typeface="Comic Sans MS"/>
                          <a:cs typeface="Comic Sans MS"/>
                        </a:rPr>
                        <a:t> GCSE </a:t>
                      </a:r>
                      <a:r>
                        <a:rPr lang="es-ES_tradnl" sz="1100" b="0" i="0" baseline="0" dirty="0" err="1" smtClean="0">
                          <a:latin typeface="Comic Sans MS"/>
                          <a:cs typeface="Comic Sans MS"/>
                        </a:rPr>
                        <a:t>course</a:t>
                      </a:r>
                      <a:r>
                        <a:rPr lang="es-ES_tradnl" sz="1100" b="0" i="0" baseline="0" dirty="0" smtClean="0">
                          <a:latin typeface="Comic Sans MS"/>
                          <a:cs typeface="Comic Sans MS"/>
                        </a:rPr>
                        <a:t>. </a:t>
                      </a:r>
                      <a:r>
                        <a:rPr lang="es-ES_tradnl" sz="1100" b="0" i="0" baseline="0" dirty="0" err="1" smtClean="0">
                          <a:latin typeface="Comic Sans MS"/>
                          <a:cs typeface="Comic Sans MS"/>
                        </a:rPr>
                        <a:t>We</a:t>
                      </a:r>
                      <a:r>
                        <a:rPr lang="es-ES_tradnl" sz="1100" b="0" i="0" baseline="0" dirty="0" smtClean="0">
                          <a:latin typeface="Comic Sans MS"/>
                          <a:cs typeface="Comic Sans MS"/>
                        </a:rPr>
                        <a:t> </a:t>
                      </a:r>
                      <a:r>
                        <a:rPr lang="es-ES_tradnl" sz="1100" b="0" i="0" baseline="0" dirty="0" err="1" smtClean="0">
                          <a:latin typeface="Comic Sans MS"/>
                          <a:cs typeface="Comic Sans MS"/>
                        </a:rPr>
                        <a:t>follow</a:t>
                      </a:r>
                      <a:r>
                        <a:rPr lang="es-ES_tradnl" sz="1100" b="0" i="0" baseline="0" dirty="0" smtClean="0">
                          <a:latin typeface="Comic Sans MS"/>
                          <a:cs typeface="Comic Sans MS"/>
                        </a:rPr>
                        <a:t> </a:t>
                      </a:r>
                      <a:r>
                        <a:rPr lang="es-ES_tradnl" sz="1100" b="0" i="0" baseline="0" dirty="0" err="1" smtClean="0">
                          <a:latin typeface="Comic Sans MS"/>
                          <a:cs typeface="Comic Sans MS"/>
                        </a:rPr>
                        <a:t>the</a:t>
                      </a:r>
                      <a:r>
                        <a:rPr lang="es-ES_tradnl" sz="1100" b="0" i="0" baseline="0" dirty="0" smtClean="0">
                          <a:latin typeface="Comic Sans MS"/>
                          <a:cs typeface="Comic Sans MS"/>
                        </a:rPr>
                        <a:t> AQA </a:t>
                      </a:r>
                      <a:r>
                        <a:rPr lang="es-ES_tradnl" sz="1100" b="0" i="0" baseline="0" dirty="0" err="1" smtClean="0">
                          <a:latin typeface="Comic Sans MS"/>
                          <a:cs typeface="Comic Sans MS"/>
                        </a:rPr>
                        <a:t>kerboodle</a:t>
                      </a:r>
                      <a:r>
                        <a:rPr lang="es-ES_tradnl" sz="1100" b="0" i="0" baseline="0" dirty="0" smtClean="0">
                          <a:latin typeface="Comic Sans MS"/>
                          <a:cs typeface="Comic Sans MS"/>
                        </a:rPr>
                        <a:t> </a:t>
                      </a:r>
                      <a:r>
                        <a:rPr lang="es-ES_tradnl" sz="1100" b="0" i="0" baseline="0" dirty="0" err="1" smtClean="0">
                          <a:latin typeface="Comic Sans MS"/>
                          <a:cs typeface="Comic Sans MS"/>
                        </a:rPr>
                        <a:t>textbook</a:t>
                      </a:r>
                      <a:r>
                        <a:rPr lang="es-ES_tradnl" sz="1100" b="0" i="0" baseline="0" dirty="0" smtClean="0">
                          <a:latin typeface="Comic Sans MS"/>
                          <a:cs typeface="Comic Sans MS"/>
                        </a:rPr>
                        <a:t> </a:t>
                      </a:r>
                      <a:r>
                        <a:rPr lang="es-ES_tradnl" sz="1100" b="0" i="0" baseline="0" dirty="0" err="1" smtClean="0">
                          <a:latin typeface="Comic Sans MS"/>
                          <a:cs typeface="Comic Sans MS"/>
                        </a:rPr>
                        <a:t>which</a:t>
                      </a:r>
                      <a:r>
                        <a:rPr lang="es-ES_tradnl" sz="1100" b="0" i="0" baseline="0" dirty="0" smtClean="0">
                          <a:latin typeface="Comic Sans MS"/>
                          <a:cs typeface="Comic Sans MS"/>
                        </a:rPr>
                        <a:t> </a:t>
                      </a:r>
                      <a:r>
                        <a:rPr lang="es-ES_tradnl" sz="1100" b="0" i="0" baseline="0" dirty="0" err="1" smtClean="0">
                          <a:latin typeface="Comic Sans MS"/>
                          <a:cs typeface="Comic Sans MS"/>
                        </a:rPr>
                        <a:t>identifies</a:t>
                      </a:r>
                      <a:r>
                        <a:rPr lang="es-ES_tradnl" sz="1100" b="0" i="0" baseline="0" dirty="0" smtClean="0">
                          <a:latin typeface="Comic Sans MS"/>
                          <a:cs typeface="Comic Sans MS"/>
                        </a:rPr>
                        <a:t> </a:t>
                      </a:r>
                      <a:r>
                        <a:rPr lang="es-ES_tradnl" sz="1100" b="0" i="0" baseline="0" dirty="0" err="1" smtClean="0">
                          <a:latin typeface="Comic Sans MS"/>
                          <a:cs typeface="Comic Sans MS"/>
                        </a:rPr>
                        <a:t>all</a:t>
                      </a:r>
                      <a:r>
                        <a:rPr lang="es-ES_tradnl" sz="1100" b="0" i="0" baseline="0" dirty="0" smtClean="0">
                          <a:latin typeface="Comic Sans MS"/>
                          <a:cs typeface="Comic Sans MS"/>
                        </a:rPr>
                        <a:t> </a:t>
                      </a:r>
                      <a:r>
                        <a:rPr lang="es-ES_tradnl" sz="1100" b="0" i="0" baseline="0" dirty="0" err="1" smtClean="0">
                          <a:latin typeface="Comic Sans MS"/>
                          <a:cs typeface="Comic Sans MS"/>
                        </a:rPr>
                        <a:t>areas</a:t>
                      </a:r>
                      <a:r>
                        <a:rPr lang="es-ES_tradnl" sz="1100" b="0" i="0" baseline="0" dirty="0" smtClean="0">
                          <a:latin typeface="Comic Sans MS"/>
                          <a:cs typeface="Comic Sans MS"/>
                        </a:rPr>
                        <a:t> </a:t>
                      </a:r>
                      <a:r>
                        <a:rPr lang="es-ES_tradnl" sz="1100" b="0" i="0" baseline="0" dirty="0" err="1" smtClean="0">
                          <a:latin typeface="Comic Sans MS"/>
                          <a:cs typeface="Comic Sans MS"/>
                        </a:rPr>
                        <a:t>that</a:t>
                      </a:r>
                      <a:r>
                        <a:rPr lang="es-ES_tradnl" sz="1100" b="0" i="0" baseline="0" dirty="0" smtClean="0">
                          <a:latin typeface="Comic Sans MS"/>
                          <a:cs typeface="Comic Sans MS"/>
                        </a:rPr>
                        <a:t> </a:t>
                      </a:r>
                      <a:r>
                        <a:rPr lang="es-ES_tradnl" sz="1100" b="0" i="0" baseline="0" dirty="0" err="1" smtClean="0">
                          <a:latin typeface="Comic Sans MS"/>
                          <a:cs typeface="Comic Sans MS"/>
                        </a:rPr>
                        <a:t>hellp</a:t>
                      </a:r>
                      <a:r>
                        <a:rPr lang="es-ES_tradnl" sz="1100" b="0" i="0" baseline="0" dirty="0" smtClean="0">
                          <a:latin typeface="Comic Sans MS"/>
                          <a:cs typeface="Comic Sans MS"/>
                        </a:rPr>
                        <a:t> </a:t>
                      </a:r>
                      <a:r>
                        <a:rPr lang="es-ES_tradnl" sz="1100" b="0" i="0" baseline="0" dirty="0" err="1" smtClean="0">
                          <a:latin typeface="Comic Sans MS"/>
                          <a:cs typeface="Comic Sans MS"/>
                        </a:rPr>
                        <a:t>to</a:t>
                      </a:r>
                      <a:r>
                        <a:rPr lang="es-ES_tradnl" sz="1100" b="0" i="0" baseline="0" dirty="0" smtClean="0">
                          <a:latin typeface="Comic Sans MS"/>
                          <a:cs typeface="Comic Sans MS"/>
                        </a:rPr>
                        <a:t> </a:t>
                      </a:r>
                      <a:r>
                        <a:rPr lang="es-ES_tradnl" sz="1100" b="0" i="0" baseline="0" dirty="0" err="1" smtClean="0">
                          <a:latin typeface="Comic Sans MS"/>
                          <a:cs typeface="Comic Sans MS"/>
                        </a:rPr>
                        <a:t>provide</a:t>
                      </a:r>
                      <a:r>
                        <a:rPr lang="es-ES_tradnl" sz="1100" b="0" i="0" baseline="0" dirty="0" smtClean="0">
                          <a:latin typeface="Comic Sans MS"/>
                          <a:cs typeface="Comic Sans MS"/>
                        </a:rPr>
                        <a:t> </a:t>
                      </a:r>
                      <a:r>
                        <a:rPr lang="es-ES_tradnl" sz="1100" b="0" i="0" baseline="0" dirty="0" err="1" smtClean="0">
                          <a:latin typeface="Comic Sans MS"/>
                          <a:cs typeface="Comic Sans MS"/>
                        </a:rPr>
                        <a:t>for</a:t>
                      </a:r>
                      <a:r>
                        <a:rPr lang="es-ES_tradnl" sz="1100" b="0" i="0" baseline="0" dirty="0" smtClean="0">
                          <a:latin typeface="Comic Sans MS"/>
                          <a:cs typeface="Comic Sans MS"/>
                        </a:rPr>
                        <a:t> </a:t>
                      </a:r>
                      <a:r>
                        <a:rPr lang="es-ES_tradnl" sz="1100" b="0" i="0" baseline="0" dirty="0" err="1" smtClean="0">
                          <a:latin typeface="Comic Sans MS"/>
                          <a:cs typeface="Comic Sans MS"/>
                        </a:rPr>
                        <a:t>the</a:t>
                      </a:r>
                      <a:r>
                        <a:rPr lang="es-ES_tradnl" sz="1100" b="0" i="0" baseline="0" dirty="0" smtClean="0">
                          <a:latin typeface="Comic Sans MS"/>
                          <a:cs typeface="Comic Sans MS"/>
                        </a:rPr>
                        <a:t> personal </a:t>
                      </a:r>
                      <a:r>
                        <a:rPr lang="es-ES_tradnl" sz="1100" b="0" i="0" baseline="0" dirty="0" err="1" smtClean="0">
                          <a:latin typeface="Comic Sans MS"/>
                          <a:cs typeface="Comic Sans MS"/>
                        </a:rPr>
                        <a:t>devlopment</a:t>
                      </a:r>
                      <a:r>
                        <a:rPr lang="es-ES_tradnl" sz="1100" b="0" i="0" baseline="0" dirty="0" smtClean="0">
                          <a:latin typeface="Comic Sans MS"/>
                          <a:cs typeface="Comic Sans MS"/>
                        </a:rPr>
                        <a:t> of </a:t>
                      </a:r>
                      <a:r>
                        <a:rPr lang="es-ES_tradnl" sz="1100" b="0" i="0" baseline="0" dirty="0" err="1" smtClean="0">
                          <a:latin typeface="Comic Sans MS"/>
                          <a:cs typeface="Comic Sans MS"/>
                        </a:rPr>
                        <a:t>all</a:t>
                      </a:r>
                      <a:r>
                        <a:rPr lang="es-ES_tradnl" sz="1100" b="0" i="0" baseline="0" dirty="0" smtClean="0">
                          <a:latin typeface="Comic Sans MS"/>
                          <a:cs typeface="Comic Sans MS"/>
                        </a:rPr>
                        <a:t> </a:t>
                      </a:r>
                      <a:r>
                        <a:rPr lang="es-ES_tradnl" sz="1100" b="0" i="0" baseline="0" dirty="0" err="1" smtClean="0">
                          <a:latin typeface="Comic Sans MS"/>
                          <a:cs typeface="Comic Sans MS"/>
                        </a:rPr>
                        <a:t>students</a:t>
                      </a:r>
                      <a:r>
                        <a:rPr lang="es-ES_tradnl" sz="1100" b="0" i="0" baseline="0" dirty="0" smtClean="0">
                          <a:latin typeface="Comic Sans MS"/>
                          <a:cs typeface="Comic Sans MS"/>
                        </a:rPr>
                        <a:t>. </a:t>
                      </a:r>
                    </a:p>
                    <a:p>
                      <a:endParaRPr lang="es-ES_tradnl" sz="1100" b="0" i="0" baseline="0" dirty="0" smtClean="0">
                        <a:latin typeface="Comic Sans MS"/>
                        <a:cs typeface="Comic Sans MS"/>
                      </a:endParaRPr>
                    </a:p>
                    <a:p>
                      <a:r>
                        <a:rPr lang="es-ES_tradnl" sz="1100" b="0" i="0" baseline="0" dirty="0" err="1" smtClean="0">
                          <a:latin typeface="Comic Sans MS"/>
                          <a:cs typeface="Comic Sans MS"/>
                        </a:rPr>
                        <a:t>The</a:t>
                      </a:r>
                      <a:r>
                        <a:rPr lang="es-ES_tradnl" sz="1100" b="0" i="0" baseline="0" dirty="0" smtClean="0">
                          <a:latin typeface="Comic Sans MS"/>
                          <a:cs typeface="Comic Sans MS"/>
                        </a:rPr>
                        <a:t> </a:t>
                      </a:r>
                      <a:r>
                        <a:rPr lang="es-ES_tradnl" sz="1100" b="0" i="0" baseline="0" dirty="0" err="1" smtClean="0">
                          <a:latin typeface="Comic Sans MS"/>
                          <a:cs typeface="Comic Sans MS"/>
                        </a:rPr>
                        <a:t>course</a:t>
                      </a:r>
                      <a:r>
                        <a:rPr lang="es-ES_tradnl" sz="1100" b="0" i="0" baseline="0" dirty="0" smtClean="0">
                          <a:latin typeface="Comic Sans MS"/>
                          <a:cs typeface="Comic Sans MS"/>
                        </a:rPr>
                        <a:t> </a:t>
                      </a:r>
                      <a:r>
                        <a:rPr lang="es-ES_tradnl" sz="1100" b="0" i="0" baseline="0" dirty="0" err="1" smtClean="0">
                          <a:latin typeface="Comic Sans MS"/>
                          <a:cs typeface="Comic Sans MS"/>
                        </a:rPr>
                        <a:t>ensures</a:t>
                      </a:r>
                      <a:r>
                        <a:rPr lang="es-ES_tradnl" sz="1100" b="0" i="0" baseline="0" dirty="0" smtClean="0">
                          <a:latin typeface="Comic Sans MS"/>
                          <a:cs typeface="Comic Sans MS"/>
                        </a:rPr>
                        <a:t> </a:t>
                      </a:r>
                      <a:r>
                        <a:rPr lang="es-ES_tradnl" sz="1100" b="0" i="0" baseline="0" dirty="0" err="1" smtClean="0">
                          <a:latin typeface="Comic Sans MS"/>
                          <a:cs typeface="Comic Sans MS"/>
                        </a:rPr>
                        <a:t>thta</a:t>
                      </a:r>
                      <a:r>
                        <a:rPr lang="es-ES_tradnl" sz="1100" b="0" i="0" baseline="0" dirty="0" smtClean="0">
                          <a:latin typeface="Comic Sans MS"/>
                          <a:cs typeface="Comic Sans MS"/>
                        </a:rPr>
                        <a:t> </a:t>
                      </a:r>
                      <a:r>
                        <a:rPr lang="es-ES_tradnl" sz="1100" b="0" i="0" baseline="0" dirty="0" err="1" smtClean="0">
                          <a:latin typeface="Comic Sans MS"/>
                          <a:cs typeface="Comic Sans MS"/>
                        </a:rPr>
                        <a:t>all</a:t>
                      </a:r>
                      <a:r>
                        <a:rPr lang="es-ES_tradnl" sz="1100" b="0" i="0" baseline="0" dirty="0" smtClean="0">
                          <a:latin typeface="Comic Sans MS"/>
                          <a:cs typeface="Comic Sans MS"/>
                        </a:rPr>
                        <a:t> </a:t>
                      </a:r>
                      <a:r>
                        <a:rPr lang="es-ES_tradnl" sz="1100" b="0" i="0" baseline="0" dirty="0" err="1" smtClean="0">
                          <a:latin typeface="Comic Sans MS"/>
                          <a:cs typeface="Comic Sans MS"/>
                        </a:rPr>
                        <a:t>students</a:t>
                      </a:r>
                      <a:r>
                        <a:rPr lang="es-ES_tradnl" sz="1100" b="0" i="0" baseline="0" dirty="0" smtClean="0">
                          <a:latin typeface="Comic Sans MS"/>
                          <a:cs typeface="Comic Sans MS"/>
                        </a:rPr>
                        <a:t> are </a:t>
                      </a:r>
                      <a:r>
                        <a:rPr lang="es-ES_tradnl" sz="1100" b="0" i="0" baseline="0" dirty="0" err="1" smtClean="0">
                          <a:latin typeface="Comic Sans MS"/>
                          <a:cs typeface="Comic Sans MS"/>
                        </a:rPr>
                        <a:t>supported</a:t>
                      </a:r>
                      <a:r>
                        <a:rPr lang="es-ES_tradnl" sz="1100" b="0" i="0" baseline="0" dirty="0" smtClean="0">
                          <a:latin typeface="Comic Sans MS"/>
                          <a:cs typeface="Comic Sans MS"/>
                        </a:rPr>
                        <a:t> and </a:t>
                      </a:r>
                      <a:r>
                        <a:rPr lang="es-ES_tradnl" sz="1100" b="0" i="0" baseline="0" dirty="0" err="1" smtClean="0">
                          <a:latin typeface="Comic Sans MS"/>
                          <a:cs typeface="Comic Sans MS"/>
                        </a:rPr>
                        <a:t>prepared</a:t>
                      </a:r>
                      <a:r>
                        <a:rPr lang="es-ES_tradnl" sz="1100" b="0" i="0" baseline="0" dirty="0" smtClean="0">
                          <a:latin typeface="Comic Sans MS"/>
                          <a:cs typeface="Comic Sans MS"/>
                        </a:rPr>
                        <a:t> </a:t>
                      </a:r>
                      <a:r>
                        <a:rPr lang="es-ES_tradnl" sz="1100" b="0" i="0" baseline="0" dirty="0" err="1" smtClean="0">
                          <a:latin typeface="Comic Sans MS"/>
                          <a:cs typeface="Comic Sans MS"/>
                        </a:rPr>
                        <a:t>for</a:t>
                      </a:r>
                      <a:r>
                        <a:rPr lang="es-ES_tradnl" sz="1100" b="0" i="0" baseline="0" dirty="0" smtClean="0">
                          <a:latin typeface="Comic Sans MS"/>
                          <a:cs typeface="Comic Sans MS"/>
                        </a:rPr>
                        <a:t> training </a:t>
                      </a:r>
                      <a:r>
                        <a:rPr lang="es-ES_tradnl" sz="1100" b="0" i="0" baseline="0" dirty="0" err="1" smtClean="0">
                          <a:latin typeface="Comic Sans MS"/>
                          <a:cs typeface="Comic Sans MS"/>
                        </a:rPr>
                        <a:t>or</a:t>
                      </a:r>
                      <a:r>
                        <a:rPr lang="es-ES_tradnl" sz="1100" b="0" i="0" baseline="0" dirty="0" smtClean="0">
                          <a:latin typeface="Comic Sans MS"/>
                          <a:cs typeface="Comic Sans MS"/>
                        </a:rPr>
                        <a:t> </a:t>
                      </a:r>
                      <a:r>
                        <a:rPr lang="es-ES_tradnl" sz="1100" b="0" i="0" baseline="0" dirty="0" err="1" smtClean="0">
                          <a:latin typeface="Comic Sans MS"/>
                          <a:cs typeface="Comic Sans MS"/>
                        </a:rPr>
                        <a:t>employment</a:t>
                      </a:r>
                      <a:r>
                        <a:rPr lang="es-ES_tradnl" sz="1100" b="0" i="0" baseline="0" dirty="0" smtClean="0">
                          <a:latin typeface="Comic Sans MS"/>
                          <a:cs typeface="Comic Sans MS"/>
                        </a:rPr>
                        <a:t> so </a:t>
                      </a:r>
                      <a:r>
                        <a:rPr lang="es-ES_tradnl" sz="1100" b="0" i="0" baseline="0" dirty="0" err="1" smtClean="0">
                          <a:latin typeface="Comic Sans MS"/>
                          <a:cs typeface="Comic Sans MS"/>
                        </a:rPr>
                        <a:t>that</a:t>
                      </a:r>
                      <a:r>
                        <a:rPr lang="es-ES_tradnl" sz="1100" b="0" i="0" baseline="0" dirty="0" smtClean="0">
                          <a:latin typeface="Comic Sans MS"/>
                          <a:cs typeface="Comic Sans MS"/>
                        </a:rPr>
                        <a:t> </a:t>
                      </a:r>
                      <a:r>
                        <a:rPr lang="es-ES_tradnl" sz="1100" b="0" i="0" baseline="0" dirty="0" err="1" smtClean="0">
                          <a:latin typeface="Comic Sans MS"/>
                          <a:cs typeface="Comic Sans MS"/>
                        </a:rPr>
                        <a:t>they</a:t>
                      </a:r>
                      <a:r>
                        <a:rPr lang="es-ES_tradnl" sz="1100" b="0" i="0" baseline="0" dirty="0" smtClean="0">
                          <a:latin typeface="Comic Sans MS"/>
                          <a:cs typeface="Comic Sans MS"/>
                        </a:rPr>
                        <a:t> can </a:t>
                      </a:r>
                      <a:r>
                        <a:rPr lang="es-ES_tradnl" sz="1100" b="0" i="0" baseline="0" dirty="0" err="1" smtClean="0">
                          <a:latin typeface="Comic Sans MS"/>
                          <a:cs typeface="Comic Sans MS"/>
                        </a:rPr>
                        <a:t>access</a:t>
                      </a:r>
                      <a:r>
                        <a:rPr lang="es-ES_tradnl" sz="1100" b="0" i="0" baseline="0" dirty="0" smtClean="0">
                          <a:latin typeface="Comic Sans MS"/>
                          <a:cs typeface="Comic Sans MS"/>
                        </a:rPr>
                        <a:t> </a:t>
                      </a:r>
                      <a:r>
                        <a:rPr lang="es-ES_tradnl" sz="1100" b="0" i="0" baseline="0" dirty="0" err="1" smtClean="0">
                          <a:latin typeface="Comic Sans MS"/>
                          <a:cs typeface="Comic Sans MS"/>
                        </a:rPr>
                        <a:t>the</a:t>
                      </a:r>
                      <a:r>
                        <a:rPr lang="es-ES_tradnl" sz="1100" b="0" i="0" baseline="0" dirty="0" smtClean="0">
                          <a:latin typeface="Comic Sans MS"/>
                          <a:cs typeface="Comic Sans MS"/>
                        </a:rPr>
                        <a:t> </a:t>
                      </a:r>
                      <a:r>
                        <a:rPr lang="es-ES_tradnl" sz="1100" b="0" i="0" baseline="0" dirty="0" err="1" smtClean="0">
                          <a:latin typeface="Comic Sans MS"/>
                          <a:cs typeface="Comic Sans MS"/>
                        </a:rPr>
                        <a:t>next</a:t>
                      </a:r>
                      <a:r>
                        <a:rPr lang="es-ES_tradnl" sz="1100" b="0" i="0" baseline="0" dirty="0" smtClean="0">
                          <a:latin typeface="Comic Sans MS"/>
                          <a:cs typeface="Comic Sans MS"/>
                        </a:rPr>
                        <a:t> </a:t>
                      </a:r>
                      <a:r>
                        <a:rPr lang="es-ES_tradnl" sz="1100" b="0" i="0" baseline="0" dirty="0" err="1" smtClean="0">
                          <a:latin typeface="Comic Sans MS"/>
                          <a:cs typeface="Comic Sans MS"/>
                        </a:rPr>
                        <a:t>stage</a:t>
                      </a:r>
                      <a:r>
                        <a:rPr lang="es-ES_tradnl" sz="1100" b="0" i="0" baseline="0" dirty="0" smtClean="0">
                          <a:latin typeface="Comic Sans MS"/>
                          <a:cs typeface="Comic Sans MS"/>
                        </a:rPr>
                        <a:t> </a:t>
                      </a:r>
                      <a:r>
                        <a:rPr lang="es-ES_tradnl" sz="1100" b="0" i="0" baseline="0" dirty="0" err="1" smtClean="0">
                          <a:latin typeface="Comic Sans MS"/>
                          <a:cs typeface="Comic Sans MS"/>
                        </a:rPr>
                        <a:t>successfully</a:t>
                      </a:r>
                      <a:r>
                        <a:rPr lang="es-ES_tradnl" sz="1100" b="0" i="0" baseline="0" dirty="0" smtClean="0">
                          <a:latin typeface="Comic Sans MS"/>
                          <a:cs typeface="Comic Sans MS"/>
                        </a:rPr>
                        <a:t>. </a:t>
                      </a:r>
                    </a:p>
                    <a:p>
                      <a:endParaRPr lang="es-ES_tradnl" sz="1100" b="0" i="0" baseline="0" dirty="0" smtClean="0">
                        <a:latin typeface="Comic Sans MS"/>
                        <a:cs typeface="Comic Sans MS"/>
                      </a:endParaRPr>
                    </a:p>
                    <a:p>
                      <a:endParaRPr lang="es-ES_tradnl" sz="1100" b="0" i="0" baseline="0" dirty="0" smtClean="0">
                        <a:latin typeface="Comic Sans MS"/>
                        <a:cs typeface="Comic Sans MS"/>
                      </a:endParaRPr>
                    </a:p>
                    <a:p>
                      <a:pPr marL="0" marR="0" indent="0" algn="l" defTabSz="914400" rtl="0" eaLnBrk="1" fontAlgn="auto" latinLnBrk="0" hangingPunct="1">
                        <a:lnSpc>
                          <a:spcPct val="100000"/>
                        </a:lnSpc>
                        <a:spcBef>
                          <a:spcPts val="0"/>
                        </a:spcBef>
                        <a:spcAft>
                          <a:spcPts val="0"/>
                        </a:spcAft>
                        <a:buClrTx/>
                        <a:buSzTx/>
                        <a:buFontTx/>
                        <a:buNone/>
                        <a:tabLst/>
                        <a:defRPr/>
                      </a:pPr>
                      <a:r>
                        <a:rPr lang="es-ES_tradnl" sz="1100" b="0" i="0" dirty="0" err="1" smtClean="0">
                          <a:latin typeface="Comic Sans MS"/>
                          <a:cs typeface="Comic Sans MS"/>
                        </a:rPr>
                        <a:t>Students</a:t>
                      </a:r>
                      <a:r>
                        <a:rPr lang="es-ES_tradnl" sz="1100" b="0" i="0" dirty="0" smtClean="0">
                          <a:latin typeface="Comic Sans MS"/>
                          <a:cs typeface="Comic Sans MS"/>
                        </a:rPr>
                        <a:t> </a:t>
                      </a:r>
                      <a:r>
                        <a:rPr lang="es-ES_tradnl" sz="1100" b="0" i="0" dirty="0" err="1" smtClean="0">
                          <a:latin typeface="Comic Sans MS"/>
                          <a:cs typeface="Comic Sans MS"/>
                        </a:rPr>
                        <a:t>reflect</a:t>
                      </a:r>
                      <a:r>
                        <a:rPr lang="es-ES_tradnl" sz="1100" b="0" i="0" dirty="0" smtClean="0">
                          <a:latin typeface="Comic Sans MS"/>
                          <a:cs typeface="Comic Sans MS"/>
                        </a:rPr>
                        <a:t> </a:t>
                      </a:r>
                      <a:r>
                        <a:rPr lang="es-ES_tradnl" sz="1100" b="0" i="0" dirty="0" err="1" smtClean="0">
                          <a:latin typeface="Comic Sans MS"/>
                          <a:cs typeface="Comic Sans MS"/>
                        </a:rPr>
                        <a:t>on</a:t>
                      </a:r>
                      <a:r>
                        <a:rPr lang="es-ES_tradnl" sz="1100" b="0" i="0" dirty="0" smtClean="0">
                          <a:latin typeface="Comic Sans MS"/>
                          <a:cs typeface="Comic Sans MS"/>
                        </a:rPr>
                        <a:t> </a:t>
                      </a:r>
                      <a:r>
                        <a:rPr lang="es-ES_tradnl" sz="1100" b="0" i="0" dirty="0" err="1" smtClean="0">
                          <a:latin typeface="Comic Sans MS"/>
                          <a:cs typeface="Comic Sans MS"/>
                        </a:rPr>
                        <a:t>the</a:t>
                      </a:r>
                      <a:r>
                        <a:rPr lang="es-ES_tradnl" sz="1100" b="0" i="0" dirty="0" smtClean="0">
                          <a:latin typeface="Comic Sans MS"/>
                          <a:cs typeface="Comic Sans MS"/>
                        </a:rPr>
                        <a:t> </a:t>
                      </a:r>
                      <a:r>
                        <a:rPr lang="es-ES_tradnl" sz="1100" b="0" i="0" dirty="0" err="1" smtClean="0">
                          <a:latin typeface="Comic Sans MS"/>
                          <a:cs typeface="Comic Sans MS"/>
                        </a:rPr>
                        <a:t>world</a:t>
                      </a:r>
                      <a:r>
                        <a:rPr lang="es-ES_tradnl" sz="1100" b="0" i="0" dirty="0" smtClean="0">
                          <a:latin typeface="Comic Sans MS"/>
                          <a:cs typeface="Comic Sans MS"/>
                        </a:rPr>
                        <a:t> </a:t>
                      </a:r>
                      <a:r>
                        <a:rPr lang="es-ES_tradnl" sz="1100" b="0" i="0" dirty="0" err="1" smtClean="0">
                          <a:latin typeface="Comic Sans MS"/>
                          <a:cs typeface="Comic Sans MS"/>
                        </a:rPr>
                        <a:t>around</a:t>
                      </a:r>
                      <a:r>
                        <a:rPr lang="es-ES_tradnl" sz="1100" b="0" i="0" dirty="0" smtClean="0">
                          <a:latin typeface="Comic Sans MS"/>
                          <a:cs typeface="Comic Sans MS"/>
                        </a:rPr>
                        <a:t> </a:t>
                      </a:r>
                      <a:r>
                        <a:rPr lang="es-ES_tradnl" sz="1100" b="0" i="0" dirty="0" err="1" smtClean="0">
                          <a:latin typeface="Comic Sans MS"/>
                          <a:cs typeface="Comic Sans MS"/>
                        </a:rPr>
                        <a:t>them</a:t>
                      </a:r>
                      <a:r>
                        <a:rPr lang="es-ES_tradnl" sz="1100" b="0" i="0" dirty="0" smtClean="0">
                          <a:latin typeface="Comic Sans MS"/>
                          <a:cs typeface="Comic Sans MS"/>
                        </a:rPr>
                        <a:t>, </a:t>
                      </a:r>
                      <a:r>
                        <a:rPr lang="es-ES_tradnl" sz="1100" b="0" i="0" dirty="0" err="1" smtClean="0">
                          <a:latin typeface="Comic Sans MS"/>
                          <a:cs typeface="Comic Sans MS"/>
                        </a:rPr>
                        <a:t>understand</a:t>
                      </a:r>
                      <a:r>
                        <a:rPr lang="es-ES_tradnl" sz="1100" b="0" i="0" dirty="0" smtClean="0">
                          <a:latin typeface="Comic Sans MS"/>
                          <a:cs typeface="Comic Sans MS"/>
                        </a:rPr>
                        <a:t> </a:t>
                      </a:r>
                      <a:r>
                        <a:rPr lang="es-ES_tradnl" sz="1100" b="0" i="0" dirty="0" err="1" smtClean="0">
                          <a:latin typeface="Comic Sans MS"/>
                          <a:cs typeface="Comic Sans MS"/>
                        </a:rPr>
                        <a:t>ethical</a:t>
                      </a:r>
                      <a:r>
                        <a:rPr lang="es-ES_tradnl" sz="1100" b="0" i="0" dirty="0" smtClean="0">
                          <a:latin typeface="Comic Sans MS"/>
                          <a:cs typeface="Comic Sans MS"/>
                        </a:rPr>
                        <a:t> and moral </a:t>
                      </a:r>
                      <a:r>
                        <a:rPr lang="es-ES_tradnl" sz="1100" b="0" i="0" dirty="0" err="1" smtClean="0">
                          <a:latin typeface="Comic Sans MS"/>
                          <a:cs typeface="Comic Sans MS"/>
                        </a:rPr>
                        <a:t>issues</a:t>
                      </a:r>
                      <a:r>
                        <a:rPr lang="es-ES_tradnl" sz="1100" b="0" i="0" baseline="0" dirty="0" smtClean="0">
                          <a:latin typeface="Comic Sans MS"/>
                          <a:cs typeface="Comic Sans MS"/>
                        </a:rPr>
                        <a:t> (</a:t>
                      </a:r>
                      <a:r>
                        <a:rPr lang="es-ES_tradnl" sz="1100" b="0" i="0" baseline="0" dirty="0" err="1" smtClean="0">
                          <a:latin typeface="Comic Sans MS"/>
                          <a:cs typeface="Comic Sans MS"/>
                        </a:rPr>
                        <a:t>Spanish</a:t>
                      </a:r>
                      <a:r>
                        <a:rPr lang="es-ES_tradnl" sz="1100" b="0" i="0" baseline="0" dirty="0" smtClean="0">
                          <a:latin typeface="Comic Sans MS"/>
                          <a:cs typeface="Comic Sans MS"/>
                        </a:rPr>
                        <a:t> </a:t>
                      </a:r>
                      <a:r>
                        <a:rPr lang="es-ES_tradnl" sz="1100" b="0" i="0" baseline="0" dirty="0" err="1" smtClean="0">
                          <a:latin typeface="Comic Sans MS"/>
                          <a:cs typeface="Comic Sans MS"/>
                        </a:rPr>
                        <a:t>bull</a:t>
                      </a:r>
                      <a:r>
                        <a:rPr lang="es-ES_tradnl" sz="1100" b="0" i="0" baseline="0" dirty="0" smtClean="0">
                          <a:latin typeface="Comic Sans MS"/>
                          <a:cs typeface="Comic Sans MS"/>
                        </a:rPr>
                        <a:t> </a:t>
                      </a:r>
                      <a:r>
                        <a:rPr lang="es-ES_tradnl" sz="1100" b="0" i="0" baseline="0" dirty="0" err="1" smtClean="0">
                          <a:latin typeface="Comic Sans MS"/>
                          <a:cs typeface="Comic Sans MS"/>
                        </a:rPr>
                        <a:t>flighting</a:t>
                      </a:r>
                      <a:r>
                        <a:rPr lang="es-ES_tradnl" sz="1100" b="0" i="0" baseline="0" dirty="0" smtClean="0">
                          <a:latin typeface="Comic Sans MS"/>
                          <a:cs typeface="Comic Sans MS"/>
                        </a:rPr>
                        <a:t>), use a </a:t>
                      </a:r>
                      <a:r>
                        <a:rPr lang="es-ES_tradnl" sz="1100" b="0" i="0" baseline="0" dirty="0" err="1" smtClean="0">
                          <a:latin typeface="Comic Sans MS"/>
                          <a:cs typeface="Comic Sans MS"/>
                        </a:rPr>
                        <a:t>wide</a:t>
                      </a:r>
                      <a:r>
                        <a:rPr lang="es-ES_tradnl" sz="1100" b="0" i="0" baseline="0" dirty="0" smtClean="0">
                          <a:latin typeface="Comic Sans MS"/>
                          <a:cs typeface="Comic Sans MS"/>
                        </a:rPr>
                        <a:t> </a:t>
                      </a:r>
                      <a:r>
                        <a:rPr lang="es-ES_tradnl" sz="1100" b="0" i="0" baseline="0" dirty="0" err="1" smtClean="0">
                          <a:latin typeface="Comic Sans MS"/>
                          <a:cs typeface="Comic Sans MS"/>
                        </a:rPr>
                        <a:t>range</a:t>
                      </a:r>
                      <a:r>
                        <a:rPr lang="es-ES_tradnl" sz="1100" b="0" i="0" baseline="0" dirty="0" smtClean="0">
                          <a:latin typeface="Comic Sans MS"/>
                          <a:cs typeface="Comic Sans MS"/>
                        </a:rPr>
                        <a:t> of </a:t>
                      </a:r>
                      <a:r>
                        <a:rPr lang="es-ES_tradnl" sz="1100" b="0" i="0" baseline="0" dirty="0" err="1" smtClean="0">
                          <a:latin typeface="Comic Sans MS"/>
                          <a:cs typeface="Comic Sans MS"/>
                        </a:rPr>
                        <a:t>skills</a:t>
                      </a:r>
                      <a:r>
                        <a:rPr lang="es-ES_tradnl" sz="1100" b="0" i="0" baseline="0" dirty="0" smtClean="0">
                          <a:latin typeface="Comic Sans MS"/>
                          <a:cs typeface="Comic Sans MS"/>
                        </a:rPr>
                        <a:t> </a:t>
                      </a:r>
                      <a:r>
                        <a:rPr lang="es-ES_tradnl" sz="1100" b="0" i="0" baseline="0" dirty="0" err="1" smtClean="0">
                          <a:latin typeface="Comic Sans MS"/>
                          <a:cs typeface="Comic Sans MS"/>
                        </a:rPr>
                        <a:t>to</a:t>
                      </a:r>
                      <a:r>
                        <a:rPr lang="es-ES_tradnl" sz="1100" b="0" i="0" baseline="0" dirty="0" smtClean="0">
                          <a:latin typeface="Comic Sans MS"/>
                          <a:cs typeface="Comic Sans MS"/>
                        </a:rPr>
                        <a:t> </a:t>
                      </a:r>
                      <a:r>
                        <a:rPr lang="es-ES_tradnl" sz="1100" b="0" i="0" baseline="0" dirty="0" err="1" smtClean="0">
                          <a:latin typeface="Comic Sans MS"/>
                          <a:cs typeface="Comic Sans MS"/>
                        </a:rPr>
                        <a:t>engage</a:t>
                      </a:r>
                      <a:r>
                        <a:rPr lang="es-ES_tradnl" sz="1100" b="0" i="0" baseline="0" dirty="0" smtClean="0">
                          <a:latin typeface="Comic Sans MS"/>
                          <a:cs typeface="Comic Sans MS"/>
                        </a:rPr>
                        <a:t> </a:t>
                      </a:r>
                      <a:r>
                        <a:rPr lang="es-ES_tradnl" sz="1100" b="0" i="0" baseline="0" dirty="0" err="1" smtClean="0">
                          <a:latin typeface="Comic Sans MS"/>
                          <a:cs typeface="Comic Sans MS"/>
                        </a:rPr>
                        <a:t>with</a:t>
                      </a:r>
                      <a:r>
                        <a:rPr lang="es-ES_tradnl" sz="1100" b="0" i="0" baseline="0" dirty="0" smtClean="0">
                          <a:latin typeface="Comic Sans MS"/>
                          <a:cs typeface="Comic Sans MS"/>
                        </a:rPr>
                        <a:t> </a:t>
                      </a:r>
                      <a:r>
                        <a:rPr lang="es-ES_tradnl" sz="1100" b="0" i="0" baseline="0" dirty="0" err="1" smtClean="0">
                          <a:latin typeface="Comic Sans MS"/>
                          <a:cs typeface="Comic Sans MS"/>
                        </a:rPr>
                        <a:t>other</a:t>
                      </a:r>
                      <a:r>
                        <a:rPr lang="es-ES_tradnl" sz="1100" b="0" i="0" baseline="0" dirty="0" smtClean="0">
                          <a:latin typeface="Comic Sans MS"/>
                          <a:cs typeface="Comic Sans MS"/>
                        </a:rPr>
                        <a:t> </a:t>
                      </a:r>
                      <a:r>
                        <a:rPr lang="es-ES_tradnl" sz="1100" b="0" i="0" baseline="0" dirty="0" err="1" smtClean="0">
                          <a:latin typeface="Comic Sans MS"/>
                          <a:cs typeface="Comic Sans MS"/>
                        </a:rPr>
                        <a:t>people</a:t>
                      </a:r>
                      <a:r>
                        <a:rPr lang="es-ES_tradnl" sz="1100" b="0" i="0" baseline="0" dirty="0" smtClean="0">
                          <a:latin typeface="Comic Sans MS"/>
                          <a:cs typeface="Comic Sans MS"/>
                        </a:rPr>
                        <a:t> </a:t>
                      </a:r>
                      <a:r>
                        <a:rPr lang="es-ES_tradnl" sz="1100" b="0" i="0" baseline="0" dirty="0" err="1" smtClean="0">
                          <a:latin typeface="Comic Sans MS"/>
                          <a:cs typeface="Comic Sans MS"/>
                        </a:rPr>
                        <a:t>around</a:t>
                      </a:r>
                      <a:r>
                        <a:rPr lang="es-ES_tradnl" sz="1100" b="0" i="0" baseline="0" dirty="0" smtClean="0">
                          <a:latin typeface="Comic Sans MS"/>
                          <a:cs typeface="Comic Sans MS"/>
                        </a:rPr>
                        <a:t> </a:t>
                      </a:r>
                      <a:r>
                        <a:rPr lang="es-ES_tradnl" sz="1100" b="0" i="0" baseline="0" dirty="0" err="1" smtClean="0">
                          <a:latin typeface="Comic Sans MS"/>
                          <a:cs typeface="Comic Sans MS"/>
                        </a:rPr>
                        <a:t>them</a:t>
                      </a:r>
                      <a:r>
                        <a:rPr lang="es-ES_tradnl" sz="1100" b="0" i="0" baseline="0" dirty="0" smtClean="0">
                          <a:latin typeface="Comic Sans MS"/>
                          <a:cs typeface="Comic Sans MS"/>
                        </a:rPr>
                        <a:t>.</a:t>
                      </a:r>
                      <a:endParaRPr lang="es-ES_tradnl" sz="1100" b="0" i="0" dirty="0">
                        <a:latin typeface="Comic Sans MS"/>
                        <a:cs typeface="Comic Sans M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23101801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xmlns="" id="{24ED0489-B8A5-1940-9BA9-8475238D7331}"/>
              </a:ext>
            </a:extLst>
          </p:cNvPr>
          <p:cNvGraphicFramePr>
            <a:graphicFrameLocks noGrp="1" noChangeAspect="1"/>
          </p:cNvGraphicFramePr>
          <p:nvPr>
            <p:extLst>
              <p:ext uri="{D42A27DB-BD31-4B8C-83A1-F6EECF244321}">
                <p14:modId xmlns:p14="http://schemas.microsoft.com/office/powerpoint/2010/main" val="2588204099"/>
              </p:ext>
            </p:extLst>
          </p:nvPr>
        </p:nvGraphicFramePr>
        <p:xfrm>
          <a:off x="304800" y="228600"/>
          <a:ext cx="8534399" cy="5475716"/>
        </p:xfrm>
        <a:graphic>
          <a:graphicData uri="http://schemas.openxmlformats.org/drawingml/2006/table">
            <a:tbl>
              <a:tblPr firstRow="1" firstCol="1" bandRow="1">
                <a:tableStyleId>{5C22544A-7EE6-4342-B048-85BDC9FD1C3A}</a:tableStyleId>
              </a:tblPr>
              <a:tblGrid>
                <a:gridCol w="261389">
                  <a:extLst>
                    <a:ext uri="{9D8B030D-6E8A-4147-A177-3AD203B41FA5}">
                      <a16:colId xmlns:a16="http://schemas.microsoft.com/office/drawing/2014/main" xmlns="" val="2118699837"/>
                    </a:ext>
                  </a:extLst>
                </a:gridCol>
                <a:gridCol w="1554506">
                  <a:extLst>
                    <a:ext uri="{9D8B030D-6E8A-4147-A177-3AD203B41FA5}">
                      <a16:colId xmlns:a16="http://schemas.microsoft.com/office/drawing/2014/main" xmlns="" val="1375767732"/>
                    </a:ext>
                  </a:extLst>
                </a:gridCol>
                <a:gridCol w="1554506">
                  <a:extLst>
                    <a:ext uri="{9D8B030D-6E8A-4147-A177-3AD203B41FA5}">
                      <a16:colId xmlns:a16="http://schemas.microsoft.com/office/drawing/2014/main" xmlns="" val="20002"/>
                    </a:ext>
                  </a:extLst>
                </a:gridCol>
                <a:gridCol w="1554506">
                  <a:extLst>
                    <a:ext uri="{9D8B030D-6E8A-4147-A177-3AD203B41FA5}">
                      <a16:colId xmlns:a16="http://schemas.microsoft.com/office/drawing/2014/main" xmlns="" val="20003"/>
                    </a:ext>
                  </a:extLst>
                </a:gridCol>
                <a:gridCol w="1804746">
                  <a:extLst>
                    <a:ext uri="{9D8B030D-6E8A-4147-A177-3AD203B41FA5}">
                      <a16:colId xmlns:a16="http://schemas.microsoft.com/office/drawing/2014/main" xmlns="" val="1481332327"/>
                    </a:ext>
                  </a:extLst>
                </a:gridCol>
                <a:gridCol w="1804746">
                  <a:extLst>
                    <a:ext uri="{9D8B030D-6E8A-4147-A177-3AD203B41FA5}">
                      <a16:colId xmlns:a16="http://schemas.microsoft.com/office/drawing/2014/main" xmlns="" val="20005"/>
                    </a:ext>
                  </a:extLst>
                </a:gridCol>
              </a:tblGrid>
              <a:tr h="273998">
                <a:tc rowSpan="2">
                  <a:txBody>
                    <a:bodyPr/>
                    <a:lstStyle/>
                    <a:p>
                      <a:pPr algn="ctr">
                        <a:spcAft>
                          <a:spcPts val="0"/>
                        </a:spcAft>
                      </a:pPr>
                      <a:r>
                        <a:rPr lang="en-GB" sz="1050" dirty="0">
                          <a:effectLst/>
                          <a:latin typeface="+mn-lt"/>
                        </a:rPr>
                        <a:t> </a:t>
                      </a:r>
                      <a:endParaRPr lang="en-GB" sz="1050" dirty="0">
                        <a:effectLst/>
                        <a:latin typeface="+mn-lt"/>
                        <a:ea typeface="Calibri" panose="020F0502020204030204" pitchFamily="34" charset="0"/>
                        <a:cs typeface="Times New Roman" panose="02020603050405020304" pitchFamily="18" charset="0"/>
                      </a:endParaRPr>
                    </a:p>
                    <a:p>
                      <a:pPr>
                        <a:spcAft>
                          <a:spcPts val="0"/>
                        </a:spcAft>
                      </a:pPr>
                      <a:r>
                        <a:rPr lang="en-GB" sz="1050" dirty="0">
                          <a:effectLst/>
                          <a:latin typeface="+mn-lt"/>
                        </a:rPr>
                        <a:t> </a:t>
                      </a:r>
                      <a:endParaRPr lang="en-GB" sz="105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050" dirty="0">
                          <a:effectLst/>
                          <a:latin typeface="+mn-lt"/>
                        </a:rPr>
                        <a:t>YEAR 7 –Learning to pronounce Spanish and introduce yourself.</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xmlns="" val="1019943783"/>
                  </a:ext>
                </a:extLst>
              </a:tr>
              <a:tr h="241097">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050" b="1" dirty="0">
                          <a:effectLst/>
                          <a:latin typeface="+mn-lt"/>
                        </a:rPr>
                        <a:t>KNOWLEDGE</a:t>
                      </a:r>
                      <a:endParaRPr lang="en-GB" sz="1050" b="1"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050" b="1" dirty="0">
                          <a:effectLst/>
                          <a:latin typeface="+mn-lt"/>
                        </a:rPr>
                        <a:t>CONCEPTS</a:t>
                      </a:r>
                      <a:endParaRPr lang="en-GB" sz="1050" b="1"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050" b="1" dirty="0">
                          <a:effectLst/>
                          <a:latin typeface="+mn-lt"/>
                        </a:rPr>
                        <a:t>SKILLS</a:t>
                      </a:r>
                      <a:endParaRPr lang="en-GB" sz="1050" b="1"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050" b="1" dirty="0">
                          <a:effectLst/>
                          <a:latin typeface="+mn-lt"/>
                          <a:ea typeface="Calibri" panose="020F0502020204030204" pitchFamily="34" charset="0"/>
                          <a:cs typeface="Times New Roman" panose="02020603050405020304" pitchFamily="18" charset="0"/>
                        </a:rPr>
                        <a:t>RATIONALE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050" b="1" dirty="0">
                          <a:effectLst/>
                          <a:latin typeface="+mn-lt"/>
                          <a:ea typeface="Calibri" panose="020F0502020204030204" pitchFamily="34" charset="0"/>
                          <a:cs typeface="Times New Roman" panose="02020603050405020304" pitchFamily="18" charset="0"/>
                        </a:rPr>
                        <a:t>CHARACTER DEVELOPMENT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xmlns="" val="535213283"/>
                  </a:ext>
                </a:extLst>
              </a:tr>
              <a:tr h="4620038">
                <a:tc>
                  <a:txBody>
                    <a:bodyPr/>
                    <a:lstStyle/>
                    <a:p>
                      <a:pPr marL="71755" marR="71755" algn="ctr">
                        <a:spcAft>
                          <a:spcPts val="0"/>
                        </a:spcAft>
                      </a:pPr>
                      <a:r>
                        <a:rPr lang="en-GB" sz="1050" dirty="0">
                          <a:solidFill>
                            <a:schemeClr val="tx1"/>
                          </a:solidFill>
                          <a:effectLst/>
                          <a:latin typeface="+mn-lt"/>
                        </a:rPr>
                        <a:t>Term 1</a:t>
                      </a:r>
                      <a:endParaRPr lang="en-GB" sz="105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0" lvl="0" indent="0" algn="l" defTabSz="3240085" rtl="0" eaLnBrk="1" latinLnBrk="0" hangingPunct="1">
                        <a:spcAft>
                          <a:spcPts val="0"/>
                        </a:spcAft>
                        <a:buFont typeface="Arial" panose="020B0604020202020204" pitchFamily="34" charset="0"/>
                        <a:buNone/>
                      </a:pPr>
                      <a:endParaRPr lang="en-GB" sz="1050" kern="1200" dirty="0">
                        <a:solidFill>
                          <a:srgbClr val="000000"/>
                        </a:solidFill>
                        <a:latin typeface="+mn-lt"/>
                        <a:ea typeface="+mn-ea"/>
                        <a:cs typeface="+mn-cs"/>
                      </a:endParaRPr>
                    </a:p>
                    <a:p>
                      <a:pPr marL="171450" lvl="0" indent="-171450" algn="l" defTabSz="3240085" rtl="0" eaLnBrk="1" latinLnBrk="0" hangingPunct="1">
                        <a:spcAft>
                          <a:spcPts val="0"/>
                        </a:spcAft>
                        <a:buFont typeface="Arial" panose="020B0604020202020204" pitchFamily="34" charset="0"/>
                        <a:buChar char="•"/>
                      </a:pPr>
                      <a:r>
                        <a:rPr lang="en-GB" sz="1050" kern="1200" dirty="0">
                          <a:solidFill>
                            <a:srgbClr val="000000"/>
                          </a:solidFill>
                          <a:latin typeface="+mn-lt"/>
                          <a:ea typeface="+mn-ea"/>
                          <a:cs typeface="+mn-cs"/>
                        </a:rPr>
                        <a:t>Why it is important to learn languages and the benefits of it.</a:t>
                      </a:r>
                    </a:p>
                    <a:p>
                      <a:pPr marL="171450" lvl="0" indent="-171450" algn="l" defTabSz="3240085" rtl="0" eaLnBrk="1" latinLnBrk="0" hangingPunct="1">
                        <a:spcAft>
                          <a:spcPts val="0"/>
                        </a:spcAft>
                        <a:buFont typeface="Arial" panose="020B0604020202020204" pitchFamily="34" charset="0"/>
                        <a:buChar char="•"/>
                      </a:pPr>
                      <a:r>
                        <a:rPr lang="en-GB" sz="1050" b="1" kern="1200" dirty="0">
                          <a:solidFill>
                            <a:srgbClr val="000000"/>
                          </a:solidFill>
                          <a:latin typeface="+mn-lt"/>
                          <a:ea typeface="+mn-ea"/>
                          <a:cs typeface="+mn-cs"/>
                        </a:rPr>
                        <a:t>The alphabet and learning to pronounce Spanish. Phonetics scheme.</a:t>
                      </a:r>
                    </a:p>
                    <a:p>
                      <a:pPr marL="171450" lvl="0" indent="-171450" algn="l" defTabSz="3240085" rtl="0" eaLnBrk="1" latinLnBrk="0" hangingPunct="1">
                        <a:spcAft>
                          <a:spcPts val="0"/>
                        </a:spcAft>
                        <a:buFont typeface="Arial" panose="020B0604020202020204" pitchFamily="34" charset="0"/>
                        <a:buChar char="•"/>
                      </a:pPr>
                      <a:endParaRPr lang="en-GB" sz="1050" b="1" kern="1200" dirty="0">
                        <a:solidFill>
                          <a:srgbClr val="000000"/>
                        </a:solidFill>
                        <a:latin typeface="+mn-lt"/>
                        <a:ea typeface="+mn-ea"/>
                        <a:cs typeface="+mn-cs"/>
                      </a:endParaRPr>
                    </a:p>
                    <a:p>
                      <a:pPr marL="171450" indent="-171450">
                        <a:buFont typeface="Arial" panose="020B0604020202020204" pitchFamily="34" charset="0"/>
                        <a:buChar char="•"/>
                      </a:pPr>
                      <a:r>
                        <a:rPr lang="en-GB" sz="1050" kern="1200" dirty="0">
                          <a:solidFill>
                            <a:srgbClr val="000000"/>
                          </a:solidFill>
                          <a:latin typeface="+mn-lt"/>
                          <a:ea typeface="+mn-ea"/>
                          <a:cs typeface="+mn-cs"/>
                        </a:rPr>
                        <a:t> </a:t>
                      </a:r>
                      <a:r>
                        <a:rPr lang="en-US" sz="1050" kern="1200" dirty="0">
                          <a:solidFill>
                            <a:schemeClr val="dk1"/>
                          </a:solidFill>
                          <a:effectLst/>
                          <a:latin typeface="+mn-lt"/>
                          <a:ea typeface="+mn-ea"/>
                          <a:cs typeface="+mn-cs"/>
                        </a:rPr>
                        <a:t>Greetings.</a:t>
                      </a:r>
                    </a:p>
                    <a:p>
                      <a:pPr marL="171450" indent="-171450">
                        <a:buFont typeface="Arial" panose="020B0604020202020204" pitchFamily="34" charset="0"/>
                        <a:buChar char="•"/>
                      </a:pPr>
                      <a:r>
                        <a:rPr lang="en-US" sz="1050" kern="1200" dirty="0">
                          <a:solidFill>
                            <a:schemeClr val="dk1"/>
                          </a:solidFill>
                          <a:effectLst/>
                          <a:latin typeface="+mn-lt"/>
                          <a:ea typeface="+mn-ea"/>
                          <a:cs typeface="+mn-cs"/>
                        </a:rPr>
                        <a:t>Talking about who is in your family and your pets.</a:t>
                      </a:r>
                    </a:p>
                    <a:p>
                      <a:pPr marL="171450" indent="-171450">
                        <a:buFont typeface="Arial" panose="020B0604020202020204" pitchFamily="34" charset="0"/>
                        <a:buChar char="•"/>
                      </a:pPr>
                      <a:r>
                        <a:rPr lang="en-US" sz="1050" kern="1200" dirty="0">
                          <a:solidFill>
                            <a:schemeClr val="dk1"/>
                          </a:solidFill>
                          <a:effectLst/>
                          <a:latin typeface="+mn-lt"/>
                          <a:ea typeface="+mn-ea"/>
                          <a:cs typeface="+mn-cs"/>
                        </a:rPr>
                        <a:t>Numbers,</a:t>
                      </a:r>
                      <a:r>
                        <a:rPr lang="en-US" sz="1050" kern="1200" baseline="0" dirty="0">
                          <a:solidFill>
                            <a:schemeClr val="dk1"/>
                          </a:solidFill>
                          <a:effectLst/>
                          <a:latin typeface="+mn-lt"/>
                          <a:ea typeface="+mn-ea"/>
                          <a:cs typeface="+mn-cs"/>
                        </a:rPr>
                        <a:t> d</a:t>
                      </a:r>
                      <a:r>
                        <a:rPr lang="en-US" sz="1050" kern="1200" dirty="0">
                          <a:solidFill>
                            <a:schemeClr val="dk1"/>
                          </a:solidFill>
                          <a:effectLst/>
                          <a:latin typeface="+mn-lt"/>
                          <a:ea typeface="+mn-ea"/>
                          <a:cs typeface="+mn-cs"/>
                        </a:rPr>
                        <a:t>ates and birthdays. </a:t>
                      </a:r>
                    </a:p>
                    <a:p>
                      <a:pPr marL="171450" indent="-171450">
                        <a:buFont typeface="Arial" panose="020B0604020202020204" pitchFamily="34" charset="0"/>
                        <a:buChar char="•"/>
                      </a:pPr>
                      <a:r>
                        <a:rPr lang="en-US" sz="1050" kern="1200" dirty="0">
                          <a:solidFill>
                            <a:schemeClr val="dk1"/>
                          </a:solidFill>
                          <a:effectLst/>
                          <a:latin typeface="+mn-lt"/>
                          <a:ea typeface="+mn-ea"/>
                          <a:cs typeface="+mn-cs"/>
                        </a:rPr>
                        <a:t> describing yourself and another person: hair </a:t>
                      </a:r>
                      <a:r>
                        <a:rPr lang="en-US" sz="1050" kern="1200" dirty="0" err="1">
                          <a:solidFill>
                            <a:schemeClr val="dk1"/>
                          </a:solidFill>
                          <a:effectLst/>
                          <a:latin typeface="+mn-lt"/>
                          <a:ea typeface="+mn-ea"/>
                          <a:cs typeface="+mn-cs"/>
                        </a:rPr>
                        <a:t>colour</a:t>
                      </a:r>
                      <a:r>
                        <a:rPr lang="en-US" sz="1050" kern="1200" dirty="0">
                          <a:solidFill>
                            <a:schemeClr val="dk1"/>
                          </a:solidFill>
                          <a:effectLst/>
                          <a:latin typeface="+mn-lt"/>
                          <a:ea typeface="+mn-ea"/>
                          <a:cs typeface="+mn-cs"/>
                        </a:rPr>
                        <a:t>, nationality and what languages you speak.</a:t>
                      </a:r>
                    </a:p>
                    <a:p>
                      <a:pPr marL="171450" indent="-171450">
                        <a:buFont typeface="Arial" panose="020B0604020202020204" pitchFamily="34" charset="0"/>
                        <a:buChar char="•"/>
                      </a:pPr>
                      <a:r>
                        <a:rPr lang="en-US" sz="1050" kern="1200" dirty="0">
                          <a:solidFill>
                            <a:schemeClr val="dk1"/>
                          </a:solidFill>
                          <a:effectLst/>
                          <a:latin typeface="+mn-lt"/>
                          <a:ea typeface="+mn-ea"/>
                          <a:cs typeface="+mn-cs"/>
                        </a:rPr>
                        <a:t>KO</a:t>
                      </a:r>
                      <a:r>
                        <a:rPr lang="en-US" sz="1050" kern="1200" baseline="0" dirty="0">
                          <a:solidFill>
                            <a:schemeClr val="dk1"/>
                          </a:solidFill>
                          <a:effectLst/>
                          <a:latin typeface="+mn-lt"/>
                          <a:ea typeface="+mn-ea"/>
                          <a:cs typeface="+mn-cs"/>
                        </a:rPr>
                        <a:t> </a:t>
                      </a:r>
                      <a:r>
                        <a:rPr lang="en-US" sz="1050" kern="1200" baseline="0" dirty="0" err="1">
                          <a:solidFill>
                            <a:schemeClr val="dk1"/>
                          </a:solidFill>
                          <a:effectLst/>
                          <a:latin typeface="+mn-lt"/>
                          <a:ea typeface="+mn-ea"/>
                          <a:cs typeface="+mn-cs"/>
                        </a:rPr>
                        <a:t>Yr</a:t>
                      </a:r>
                      <a:r>
                        <a:rPr lang="en-US" sz="1050" kern="1200" baseline="0" dirty="0">
                          <a:solidFill>
                            <a:schemeClr val="dk1"/>
                          </a:solidFill>
                          <a:effectLst/>
                          <a:latin typeface="+mn-lt"/>
                          <a:ea typeface="+mn-ea"/>
                          <a:cs typeface="+mn-cs"/>
                        </a:rPr>
                        <a:t> 7 Term 1. </a:t>
                      </a:r>
                      <a:r>
                        <a:rPr lang="en-US" sz="1050" kern="1200" dirty="0">
                          <a:solidFill>
                            <a:schemeClr val="dk1"/>
                          </a:solidFill>
                          <a:effectLst/>
                          <a:latin typeface="+mn-lt"/>
                          <a:ea typeface="+mn-ea"/>
                          <a:cs typeface="+mn-cs"/>
                        </a:rPr>
                        <a:t> </a:t>
                      </a:r>
                      <a:endParaRPr lang="en-GB" sz="1050" kern="1200" dirty="0">
                        <a:solidFill>
                          <a:srgbClr val="000000"/>
                        </a:solidFill>
                        <a:latin typeface="+mn-lt"/>
                        <a:ea typeface="+mn-ea"/>
                        <a:cs typeface="+mn-cs"/>
                      </a:endParaRPr>
                    </a:p>
                    <a:p>
                      <a:pPr marL="0" lvl="0" indent="0" algn="l" defTabSz="3240085" rtl="0" eaLnBrk="1" latinLnBrk="0" hangingPunct="1">
                        <a:spcAft>
                          <a:spcPts val="0"/>
                        </a:spcAft>
                        <a:buFont typeface="Arial" panose="020B0604020202020204" pitchFamily="34" charset="0"/>
                        <a:buNone/>
                      </a:pPr>
                      <a:endParaRPr lang="en-GB" sz="1050" kern="1200" dirty="0">
                        <a:solidFill>
                          <a:srgbClr val="000000"/>
                        </a:solidFill>
                        <a:latin typeface="+mn-lt"/>
                        <a:ea typeface="+mn-ea"/>
                        <a:cs typeface="+mn-cs"/>
                      </a:endParaRPr>
                    </a:p>
                    <a:p>
                      <a:pPr marL="0" lvl="0" indent="0" algn="l" defTabSz="3240085" rtl="0" eaLnBrk="1" latinLnBrk="0" hangingPunct="1">
                        <a:spcAft>
                          <a:spcPts val="0"/>
                        </a:spcAft>
                        <a:buFont typeface="Arial" panose="020B0604020202020204" pitchFamily="34" charset="0"/>
                        <a:buNone/>
                      </a:pPr>
                      <a:endParaRPr lang="en-GB" sz="1050" kern="1200" dirty="0">
                        <a:solidFill>
                          <a:srgbClr val="000000"/>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buFont typeface="Arial" panose="020B0604020202020204" pitchFamily="34" charset="0"/>
                        <a:buNone/>
                      </a:pPr>
                      <a:endParaRPr lang="en-US" sz="1050" kern="1200" dirty="0">
                        <a:solidFill>
                          <a:schemeClr val="dk1"/>
                        </a:solidFill>
                        <a:effectLst/>
                        <a:latin typeface="+mn-lt"/>
                        <a:ea typeface="+mn-ea"/>
                        <a:cs typeface="+mn-cs"/>
                      </a:endParaRPr>
                    </a:p>
                    <a:p>
                      <a:pPr marL="171450" indent="-171450">
                        <a:buFont typeface="Arial" panose="020B0604020202020204" pitchFamily="34" charset="0"/>
                        <a:buChar char="•"/>
                      </a:pPr>
                      <a:r>
                        <a:rPr lang="en-US" sz="1050" kern="1200" dirty="0">
                          <a:solidFill>
                            <a:schemeClr val="dk1"/>
                          </a:solidFill>
                          <a:effectLst/>
                          <a:latin typeface="+mn-lt"/>
                          <a:ea typeface="+mn-ea"/>
                          <a:cs typeface="+mn-cs"/>
                        </a:rPr>
                        <a:t>Definite and indefinite articles (el/la and un/</a:t>
                      </a:r>
                      <a:r>
                        <a:rPr lang="en-US" sz="1050" kern="1200" dirty="0" err="1">
                          <a:solidFill>
                            <a:schemeClr val="dk1"/>
                          </a:solidFill>
                          <a:effectLst/>
                          <a:latin typeface="+mn-lt"/>
                          <a:ea typeface="+mn-ea"/>
                          <a:cs typeface="+mn-cs"/>
                        </a:rPr>
                        <a:t>una</a:t>
                      </a:r>
                      <a:r>
                        <a:rPr lang="en-US" sz="1050" kern="1200" dirty="0">
                          <a:solidFill>
                            <a:schemeClr val="dk1"/>
                          </a:solidFill>
                          <a:effectLst/>
                          <a:latin typeface="+mn-lt"/>
                          <a:ea typeface="+mn-ea"/>
                          <a:cs typeface="+mn-cs"/>
                        </a:rPr>
                        <a:t>)</a:t>
                      </a:r>
                      <a:endParaRPr lang="en-GB" sz="1050" kern="1200" dirty="0">
                        <a:solidFill>
                          <a:schemeClr val="dk1"/>
                        </a:solidFill>
                        <a:effectLst/>
                        <a:latin typeface="+mn-lt"/>
                        <a:ea typeface="+mn-ea"/>
                        <a:cs typeface="+mn-cs"/>
                      </a:endParaRPr>
                    </a:p>
                    <a:p>
                      <a:pPr marL="171450" lvl="0" indent="-171450">
                        <a:buFont typeface="Arial" panose="020B0604020202020204" pitchFamily="34" charset="0"/>
                        <a:buChar char="•"/>
                      </a:pPr>
                      <a:r>
                        <a:rPr lang="en-US" sz="1050" kern="1200" dirty="0">
                          <a:solidFill>
                            <a:schemeClr val="dk1"/>
                          </a:solidFill>
                          <a:effectLst/>
                          <a:latin typeface="+mn-lt"/>
                          <a:ea typeface="+mn-ea"/>
                          <a:cs typeface="+mn-cs"/>
                        </a:rPr>
                        <a:t>Gender of nouns (un </a:t>
                      </a:r>
                      <a:r>
                        <a:rPr lang="en-US" sz="1050" kern="1200" dirty="0" err="1">
                          <a:solidFill>
                            <a:schemeClr val="dk1"/>
                          </a:solidFill>
                          <a:effectLst/>
                          <a:latin typeface="+mn-lt"/>
                          <a:ea typeface="+mn-ea"/>
                          <a:cs typeface="+mn-cs"/>
                        </a:rPr>
                        <a:t>hermano</a:t>
                      </a:r>
                      <a:r>
                        <a:rPr lang="en-US" sz="1050" kern="1200" dirty="0">
                          <a:solidFill>
                            <a:schemeClr val="dk1"/>
                          </a:solidFill>
                          <a:effectLst/>
                          <a:latin typeface="+mn-lt"/>
                          <a:ea typeface="+mn-ea"/>
                          <a:cs typeface="+mn-cs"/>
                        </a:rPr>
                        <a:t>/</a:t>
                      </a:r>
                      <a:r>
                        <a:rPr lang="en-US" sz="1050" kern="1200" dirty="0" err="1">
                          <a:solidFill>
                            <a:schemeClr val="dk1"/>
                          </a:solidFill>
                          <a:effectLst/>
                          <a:latin typeface="+mn-lt"/>
                          <a:ea typeface="+mn-ea"/>
                          <a:cs typeface="+mn-cs"/>
                        </a:rPr>
                        <a:t>una</a:t>
                      </a:r>
                      <a:r>
                        <a:rPr lang="en-US" sz="1050" kern="1200" dirty="0">
                          <a:solidFill>
                            <a:schemeClr val="dk1"/>
                          </a:solidFill>
                          <a:effectLst/>
                          <a:latin typeface="+mn-lt"/>
                          <a:ea typeface="+mn-ea"/>
                          <a:cs typeface="+mn-cs"/>
                        </a:rPr>
                        <a:t> </a:t>
                      </a:r>
                      <a:r>
                        <a:rPr lang="en-US" sz="1050" kern="1200" dirty="0" err="1">
                          <a:solidFill>
                            <a:schemeClr val="dk1"/>
                          </a:solidFill>
                          <a:effectLst/>
                          <a:latin typeface="+mn-lt"/>
                          <a:ea typeface="+mn-ea"/>
                          <a:cs typeface="+mn-cs"/>
                        </a:rPr>
                        <a:t>hermana</a:t>
                      </a:r>
                      <a:r>
                        <a:rPr lang="en-US" sz="1050" kern="1200" dirty="0">
                          <a:solidFill>
                            <a:schemeClr val="dk1"/>
                          </a:solidFill>
                          <a:effectLst/>
                          <a:latin typeface="+mn-lt"/>
                          <a:ea typeface="+mn-ea"/>
                          <a:cs typeface="+mn-cs"/>
                        </a:rPr>
                        <a:t>)</a:t>
                      </a:r>
                      <a:endParaRPr lang="en-GB" sz="1050" kern="1200" dirty="0">
                        <a:solidFill>
                          <a:schemeClr val="dk1"/>
                        </a:solidFill>
                        <a:effectLst/>
                        <a:latin typeface="+mn-lt"/>
                        <a:ea typeface="+mn-ea"/>
                        <a:cs typeface="+mn-cs"/>
                      </a:endParaRPr>
                    </a:p>
                    <a:p>
                      <a:pPr marL="171450" lvl="0" indent="-171450">
                        <a:buFont typeface="Arial" panose="020B0604020202020204" pitchFamily="34" charset="0"/>
                        <a:buChar char="•"/>
                      </a:pPr>
                      <a:r>
                        <a:rPr lang="en-US" sz="1050" kern="1200" dirty="0">
                          <a:solidFill>
                            <a:schemeClr val="dk1"/>
                          </a:solidFill>
                          <a:effectLst/>
                          <a:latin typeface="+mn-lt"/>
                          <a:ea typeface="+mn-ea"/>
                          <a:cs typeface="+mn-cs"/>
                        </a:rPr>
                        <a:t>Regular and irregular verbs: </a:t>
                      </a:r>
                      <a:r>
                        <a:rPr lang="en-US" sz="1050" kern="1200" dirty="0" err="1">
                          <a:solidFill>
                            <a:schemeClr val="dk1"/>
                          </a:solidFill>
                          <a:effectLst/>
                          <a:latin typeface="+mn-lt"/>
                          <a:ea typeface="+mn-ea"/>
                          <a:cs typeface="+mn-cs"/>
                        </a:rPr>
                        <a:t>llamarse</a:t>
                      </a:r>
                      <a:r>
                        <a:rPr lang="en-US" sz="1050" kern="1200" dirty="0">
                          <a:solidFill>
                            <a:schemeClr val="dk1"/>
                          </a:solidFill>
                          <a:effectLst/>
                          <a:latin typeface="+mn-lt"/>
                          <a:ea typeface="+mn-ea"/>
                          <a:cs typeface="+mn-cs"/>
                        </a:rPr>
                        <a:t>, </a:t>
                      </a:r>
                      <a:r>
                        <a:rPr lang="en-US" sz="1050" kern="1200" dirty="0" err="1">
                          <a:solidFill>
                            <a:schemeClr val="dk1"/>
                          </a:solidFill>
                          <a:effectLst/>
                          <a:latin typeface="+mn-lt"/>
                          <a:ea typeface="+mn-ea"/>
                          <a:cs typeface="+mn-cs"/>
                        </a:rPr>
                        <a:t>tener</a:t>
                      </a:r>
                      <a:r>
                        <a:rPr lang="en-US" sz="1050" kern="1200" dirty="0">
                          <a:solidFill>
                            <a:schemeClr val="dk1"/>
                          </a:solidFill>
                          <a:effectLst/>
                          <a:latin typeface="+mn-lt"/>
                          <a:ea typeface="+mn-ea"/>
                          <a:cs typeface="+mn-cs"/>
                        </a:rPr>
                        <a:t> and </a:t>
                      </a:r>
                      <a:r>
                        <a:rPr lang="en-US" sz="1050" kern="1200" dirty="0" err="1">
                          <a:solidFill>
                            <a:schemeClr val="dk1"/>
                          </a:solidFill>
                          <a:effectLst/>
                          <a:latin typeface="+mn-lt"/>
                          <a:ea typeface="+mn-ea"/>
                          <a:cs typeface="+mn-cs"/>
                        </a:rPr>
                        <a:t>ser</a:t>
                      </a:r>
                      <a:endParaRPr lang="en-GB" sz="1050" kern="1200" dirty="0">
                        <a:solidFill>
                          <a:schemeClr val="dk1"/>
                        </a:solidFill>
                        <a:effectLst/>
                        <a:latin typeface="+mn-lt"/>
                        <a:ea typeface="+mn-ea"/>
                        <a:cs typeface="+mn-cs"/>
                      </a:endParaRPr>
                    </a:p>
                    <a:p>
                      <a:pPr marL="171450" indent="-171450">
                        <a:buFont typeface="Arial" panose="020B0604020202020204" pitchFamily="34" charset="0"/>
                        <a:buChar char="•"/>
                      </a:pPr>
                      <a:r>
                        <a:rPr lang="en-US" sz="1050" kern="1200" dirty="0">
                          <a:solidFill>
                            <a:schemeClr val="dk1"/>
                          </a:solidFill>
                          <a:effectLst/>
                          <a:latin typeface="+mn-lt"/>
                          <a:ea typeface="+mn-ea"/>
                          <a:cs typeface="+mn-cs"/>
                        </a:rPr>
                        <a:t> Adjectives </a:t>
                      </a:r>
                      <a:r>
                        <a:rPr lang="en-GB" sz="1050" kern="1200" baseline="0" dirty="0">
                          <a:solidFill>
                            <a:schemeClr val="dk1"/>
                          </a:solidFill>
                          <a:effectLst/>
                          <a:latin typeface="+mn-lt"/>
                          <a:ea typeface="+mn-ea"/>
                          <a:cs typeface="+mn-cs"/>
                        </a:rPr>
                        <a:t> and </a:t>
                      </a:r>
                      <a:r>
                        <a:rPr lang="en-US" sz="1050" kern="1200" dirty="0">
                          <a:solidFill>
                            <a:schemeClr val="dk1"/>
                          </a:solidFill>
                          <a:effectLst/>
                          <a:latin typeface="+mn-lt"/>
                          <a:ea typeface="+mn-ea"/>
                          <a:cs typeface="+mn-cs"/>
                        </a:rPr>
                        <a:t>Possessives</a:t>
                      </a:r>
                    </a:p>
                    <a:p>
                      <a:pPr lvl="0"/>
                      <a:r>
                        <a:rPr lang="en-US" sz="1050" kern="1200" dirty="0">
                          <a:solidFill>
                            <a:schemeClr val="dk1"/>
                          </a:solidFill>
                          <a:effectLst/>
                          <a:latin typeface="+mn-lt"/>
                          <a:ea typeface="+mn-ea"/>
                          <a:cs typeface="+mn-cs"/>
                        </a:rPr>
                        <a:t>Adjectival agreement</a:t>
                      </a:r>
                      <a:endParaRPr lang="en-GB" sz="1050" kern="1200" dirty="0">
                        <a:solidFill>
                          <a:schemeClr val="dk1"/>
                        </a:solidFill>
                        <a:effectLst/>
                        <a:latin typeface="+mn-lt"/>
                        <a:ea typeface="+mn-ea"/>
                        <a:cs typeface="+mn-cs"/>
                      </a:endParaRPr>
                    </a:p>
                    <a:p>
                      <a:pPr lvl="0"/>
                      <a:r>
                        <a:rPr lang="en-US" sz="1050" kern="1200" dirty="0" err="1">
                          <a:solidFill>
                            <a:schemeClr val="dk1"/>
                          </a:solidFill>
                          <a:effectLst/>
                          <a:latin typeface="+mn-lt"/>
                          <a:ea typeface="+mn-ea"/>
                          <a:cs typeface="+mn-cs"/>
                        </a:rPr>
                        <a:t>Tener</a:t>
                      </a:r>
                      <a:r>
                        <a:rPr lang="en-US" sz="1050" kern="1200" dirty="0">
                          <a:solidFill>
                            <a:schemeClr val="dk1"/>
                          </a:solidFill>
                          <a:effectLst/>
                          <a:latin typeface="+mn-lt"/>
                          <a:ea typeface="+mn-ea"/>
                          <a:cs typeface="+mn-cs"/>
                        </a:rPr>
                        <a:t> and use of </a:t>
                      </a:r>
                      <a:r>
                        <a:rPr lang="en-US" sz="1050" kern="1200" dirty="0" err="1">
                          <a:solidFill>
                            <a:schemeClr val="dk1"/>
                          </a:solidFill>
                          <a:effectLst/>
                          <a:latin typeface="+mn-lt"/>
                          <a:ea typeface="+mn-ea"/>
                          <a:cs typeface="+mn-cs"/>
                        </a:rPr>
                        <a:t>ser</a:t>
                      </a:r>
                      <a:r>
                        <a:rPr lang="en-US" sz="1050" kern="1200" dirty="0">
                          <a:solidFill>
                            <a:schemeClr val="dk1"/>
                          </a:solidFill>
                          <a:effectLst/>
                          <a:latin typeface="+mn-lt"/>
                          <a:ea typeface="+mn-ea"/>
                          <a:cs typeface="+mn-cs"/>
                        </a:rPr>
                        <a:t> with the time</a:t>
                      </a:r>
                      <a:endParaRPr lang="en-GB" sz="1050" kern="1200" dirty="0">
                        <a:solidFill>
                          <a:schemeClr val="dk1"/>
                        </a:solidFill>
                        <a:effectLst/>
                        <a:latin typeface="+mn-lt"/>
                        <a:ea typeface="+mn-ea"/>
                        <a:cs typeface="+mn-cs"/>
                      </a:endParaRPr>
                    </a:p>
                    <a:p>
                      <a:pPr lvl="0"/>
                      <a:r>
                        <a:rPr lang="en-US" sz="1050" kern="1200" dirty="0">
                          <a:solidFill>
                            <a:schemeClr val="dk1"/>
                          </a:solidFill>
                          <a:effectLst/>
                          <a:latin typeface="+mn-lt"/>
                          <a:ea typeface="+mn-ea"/>
                          <a:cs typeface="+mn-cs"/>
                        </a:rPr>
                        <a:t>Present tens of </a:t>
                      </a:r>
                      <a:r>
                        <a:rPr lang="en-US" sz="1050" kern="1200" dirty="0" err="1">
                          <a:solidFill>
                            <a:schemeClr val="dk1"/>
                          </a:solidFill>
                          <a:effectLst/>
                          <a:latin typeface="+mn-lt"/>
                          <a:ea typeface="+mn-ea"/>
                          <a:cs typeface="+mn-cs"/>
                        </a:rPr>
                        <a:t>egular</a:t>
                      </a:r>
                      <a:r>
                        <a:rPr lang="en-US" sz="1050" kern="1200" dirty="0">
                          <a:solidFill>
                            <a:schemeClr val="dk1"/>
                          </a:solidFill>
                          <a:effectLst/>
                          <a:latin typeface="+mn-lt"/>
                          <a:ea typeface="+mn-ea"/>
                          <a:cs typeface="+mn-cs"/>
                        </a:rPr>
                        <a:t>  verbs (–</a:t>
                      </a:r>
                      <a:r>
                        <a:rPr lang="en-US" sz="1050" kern="1200" dirty="0" err="1">
                          <a:solidFill>
                            <a:schemeClr val="dk1"/>
                          </a:solidFill>
                          <a:effectLst/>
                          <a:latin typeface="+mn-lt"/>
                          <a:ea typeface="+mn-ea"/>
                          <a:cs typeface="+mn-cs"/>
                        </a:rPr>
                        <a:t>ar</a:t>
                      </a:r>
                      <a:r>
                        <a:rPr lang="en-US" sz="1050" kern="1200" dirty="0">
                          <a:solidFill>
                            <a:schemeClr val="dk1"/>
                          </a:solidFill>
                          <a:effectLst/>
                          <a:latin typeface="+mn-lt"/>
                          <a:ea typeface="+mn-ea"/>
                          <a:cs typeface="+mn-cs"/>
                        </a:rPr>
                        <a:t>, -</a:t>
                      </a:r>
                      <a:r>
                        <a:rPr lang="en-US" sz="1050" kern="1200" dirty="0" err="1">
                          <a:solidFill>
                            <a:schemeClr val="dk1"/>
                          </a:solidFill>
                          <a:effectLst/>
                          <a:latin typeface="+mn-lt"/>
                          <a:ea typeface="+mn-ea"/>
                          <a:cs typeface="+mn-cs"/>
                        </a:rPr>
                        <a:t>er</a:t>
                      </a:r>
                      <a:r>
                        <a:rPr lang="en-US" sz="1050" kern="1200" dirty="0">
                          <a:solidFill>
                            <a:schemeClr val="dk1"/>
                          </a:solidFill>
                          <a:effectLst/>
                          <a:latin typeface="+mn-lt"/>
                          <a:ea typeface="+mn-ea"/>
                          <a:cs typeface="+mn-cs"/>
                        </a:rPr>
                        <a:t> and –</a:t>
                      </a:r>
                      <a:r>
                        <a:rPr lang="en-US" sz="1050" kern="1200" dirty="0" err="1">
                          <a:solidFill>
                            <a:schemeClr val="dk1"/>
                          </a:solidFill>
                          <a:effectLst/>
                          <a:latin typeface="+mn-lt"/>
                          <a:ea typeface="+mn-ea"/>
                          <a:cs typeface="+mn-cs"/>
                        </a:rPr>
                        <a:t>ir</a:t>
                      </a:r>
                      <a:r>
                        <a:rPr lang="en-US" sz="1050" kern="1200" dirty="0">
                          <a:solidFill>
                            <a:schemeClr val="dk1"/>
                          </a:solidFill>
                          <a:effectLst/>
                          <a:latin typeface="+mn-lt"/>
                          <a:ea typeface="+mn-ea"/>
                          <a:cs typeface="+mn-cs"/>
                        </a:rPr>
                        <a:t>)</a:t>
                      </a:r>
                      <a:endParaRPr lang="en-GB" sz="1050" kern="1200" dirty="0">
                        <a:solidFill>
                          <a:schemeClr val="dk1"/>
                        </a:solidFill>
                        <a:effectLst/>
                        <a:latin typeface="+mn-lt"/>
                        <a:ea typeface="+mn-ea"/>
                        <a:cs typeface="+mn-cs"/>
                      </a:endParaRPr>
                    </a:p>
                    <a:p>
                      <a:pPr lvl="0"/>
                      <a:r>
                        <a:rPr lang="en-US" sz="1050" kern="1200" dirty="0">
                          <a:solidFill>
                            <a:schemeClr val="dk1"/>
                          </a:solidFill>
                          <a:effectLst/>
                          <a:latin typeface="+mn-lt"/>
                          <a:ea typeface="+mn-ea"/>
                          <a:cs typeface="+mn-cs"/>
                        </a:rPr>
                        <a:t>Hay / No hay</a:t>
                      </a:r>
                      <a:endParaRPr lang="en-GB" sz="1050" kern="1200" dirty="0">
                        <a:solidFill>
                          <a:schemeClr val="dk1"/>
                        </a:solidFill>
                        <a:effectLst/>
                        <a:latin typeface="+mn-lt"/>
                        <a:ea typeface="+mn-ea"/>
                        <a:cs typeface="+mn-cs"/>
                      </a:endParaRPr>
                    </a:p>
                    <a:p>
                      <a:pPr lvl="0"/>
                      <a:r>
                        <a:rPr lang="en-US" sz="1050" kern="1200" dirty="0" err="1">
                          <a:solidFill>
                            <a:schemeClr val="dk1"/>
                          </a:solidFill>
                          <a:effectLst/>
                          <a:latin typeface="+mn-lt"/>
                          <a:ea typeface="+mn-ea"/>
                          <a:cs typeface="+mn-cs"/>
                        </a:rPr>
                        <a:t>Desde</a:t>
                      </a:r>
                      <a:r>
                        <a:rPr lang="en-US" sz="1050" kern="1200" dirty="0">
                          <a:solidFill>
                            <a:schemeClr val="dk1"/>
                          </a:solidFill>
                          <a:effectLst/>
                          <a:latin typeface="+mn-lt"/>
                          <a:ea typeface="+mn-ea"/>
                          <a:cs typeface="+mn-cs"/>
                        </a:rPr>
                        <a:t>… hasta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1050" kern="1200" dirty="0">
                          <a:solidFill>
                            <a:srgbClr val="000000"/>
                          </a:solidFill>
                          <a:latin typeface="+mn-lt"/>
                          <a:ea typeface="+mn-ea"/>
                          <a:cs typeface="+mn-cs"/>
                        </a:rPr>
                        <a:t>Introducing</a:t>
                      </a:r>
                      <a:r>
                        <a:rPr lang="en-GB" sz="1050" kern="1200" baseline="0" dirty="0">
                          <a:solidFill>
                            <a:srgbClr val="000000"/>
                          </a:solidFill>
                          <a:latin typeface="+mn-lt"/>
                          <a:ea typeface="+mn-ea"/>
                          <a:cs typeface="+mn-cs"/>
                        </a:rPr>
                        <a:t> speaking skills through imitation and repetition. </a:t>
                      </a:r>
                    </a:p>
                    <a:p>
                      <a:pPr marL="0" lvl="0" indent="0" algn="l" defTabSz="3240085" rtl="0" eaLnBrk="1" latinLnBrk="0" hangingPunct="1">
                        <a:spcAft>
                          <a:spcPts val="0"/>
                        </a:spcAft>
                        <a:buFont typeface="Arial" panose="020B0604020202020204" pitchFamily="34" charset="0"/>
                        <a:buNone/>
                      </a:pPr>
                      <a:endParaRPr lang="en-GB" sz="1050" kern="1200" baseline="0" dirty="0">
                        <a:solidFill>
                          <a:srgbClr val="000000"/>
                        </a:solidFill>
                        <a:latin typeface="+mn-lt"/>
                        <a:ea typeface="+mn-ea"/>
                        <a:cs typeface="+mn-cs"/>
                      </a:endParaRP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50" kern="1200" dirty="0">
                          <a:solidFill>
                            <a:srgbClr val="000000"/>
                          </a:solidFill>
                          <a:latin typeface="+mn-lt"/>
                          <a:ea typeface="+mn-ea"/>
                          <a:cs typeface="+mn-cs"/>
                        </a:rPr>
                        <a:t>Phonetics and starting with the vowel sounds. </a:t>
                      </a: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50" kern="1200" dirty="0">
                        <a:solidFill>
                          <a:srgbClr val="000000"/>
                        </a:solidFill>
                        <a:latin typeface="+mn-lt"/>
                        <a:ea typeface="+mn-ea"/>
                        <a:cs typeface="+mn-cs"/>
                      </a:endParaRP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50" kern="1200" dirty="0">
                          <a:solidFill>
                            <a:srgbClr val="000000"/>
                          </a:solidFill>
                          <a:latin typeface="+mn-lt"/>
                          <a:ea typeface="+mn-ea"/>
                          <a:cs typeface="+mn-cs"/>
                        </a:rPr>
                        <a:t>Metacognition on how to learn vocabulary</a:t>
                      </a:r>
                      <a:r>
                        <a:rPr lang="en-GB" sz="1050" kern="1200" baseline="0" dirty="0">
                          <a:solidFill>
                            <a:srgbClr val="000000"/>
                          </a:solidFill>
                          <a:latin typeface="+mn-lt"/>
                          <a:ea typeface="+mn-ea"/>
                          <a:cs typeface="+mn-cs"/>
                        </a:rPr>
                        <a:t> and how to be an effective independent learner.</a:t>
                      </a: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50" kern="1200" baseline="0" dirty="0">
                        <a:solidFill>
                          <a:srgbClr val="000000"/>
                        </a:solidFill>
                        <a:latin typeface="+mn-lt"/>
                        <a:ea typeface="+mn-ea"/>
                        <a:cs typeface="+mn-cs"/>
                      </a:endParaRP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50" kern="1200" baseline="0" dirty="0">
                          <a:solidFill>
                            <a:srgbClr val="000000"/>
                          </a:solidFill>
                          <a:latin typeface="+mn-lt"/>
                          <a:ea typeface="+mn-ea"/>
                          <a:cs typeface="+mn-cs"/>
                        </a:rPr>
                        <a:t>Developing social and communication skills so that the effectiveness of speaking practice is accelerated.</a:t>
                      </a: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50" kern="1200" baseline="0" dirty="0">
                        <a:solidFill>
                          <a:srgbClr val="000000"/>
                        </a:solidFill>
                        <a:latin typeface="+mn-lt"/>
                        <a:ea typeface="+mn-ea"/>
                        <a:cs typeface="+mn-cs"/>
                      </a:endParaRP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50" kern="1200" dirty="0">
                        <a:solidFill>
                          <a:srgbClr val="000000"/>
                        </a:solidFill>
                        <a:latin typeface="+mn-lt"/>
                        <a:ea typeface="+mn-ea"/>
                        <a:cs typeface="+mn-cs"/>
                      </a:endParaRPr>
                    </a:p>
                    <a:p>
                      <a:pPr marL="0" lvl="0" indent="0" algn="l" defTabSz="3240085" rtl="0" eaLnBrk="1" latinLnBrk="0" hangingPunct="1">
                        <a:spcAft>
                          <a:spcPts val="0"/>
                        </a:spcAft>
                        <a:buFont typeface="Arial" panose="020B0604020202020204" pitchFamily="34" charset="0"/>
                        <a:buNone/>
                      </a:pPr>
                      <a:endParaRPr lang="en-GB" sz="1050" kern="1200" dirty="0">
                        <a:solidFill>
                          <a:srgbClr val="000000"/>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1050" kern="1200" dirty="0">
                          <a:solidFill>
                            <a:srgbClr val="000000"/>
                          </a:solidFill>
                          <a:effectLst/>
                          <a:latin typeface="+mn-lt"/>
                          <a:ea typeface="+mn-ea"/>
                          <a:cs typeface="+mn-cs"/>
                        </a:rPr>
                        <a:t>We</a:t>
                      </a:r>
                      <a:r>
                        <a:rPr lang="en-GB" sz="1050" kern="1200" baseline="0" dirty="0">
                          <a:solidFill>
                            <a:srgbClr val="000000"/>
                          </a:solidFill>
                          <a:effectLst/>
                          <a:latin typeface="+mn-lt"/>
                          <a:ea typeface="+mn-ea"/>
                          <a:cs typeface="+mn-cs"/>
                        </a:rPr>
                        <a:t> endeavour to get the students speaking and writing Spanish quickly by providing them:</a:t>
                      </a:r>
                    </a:p>
                    <a:p>
                      <a:pPr marL="171450" lvl="0" indent="-171450" algn="l" defTabSz="3240085" rtl="0" eaLnBrk="1" latinLnBrk="0" hangingPunct="1">
                        <a:spcAft>
                          <a:spcPts val="0"/>
                        </a:spcAft>
                        <a:buFont typeface="Arial" panose="020B0604020202020204" pitchFamily="34" charset="0"/>
                        <a:buChar char="•"/>
                      </a:pPr>
                      <a:r>
                        <a:rPr lang="en-GB" sz="1050" kern="1200" baseline="0" dirty="0">
                          <a:solidFill>
                            <a:schemeClr val="dk1"/>
                          </a:solidFill>
                          <a:effectLst/>
                          <a:latin typeface="+mn-lt"/>
                          <a:ea typeface="+mn-ea"/>
                          <a:cs typeface="+mn-cs"/>
                        </a:rPr>
                        <a:t>With the basics to speak the language accurately.</a:t>
                      </a:r>
                    </a:p>
                    <a:p>
                      <a:pPr marL="171450" lvl="0" indent="-171450" algn="l" defTabSz="3240085" rtl="0" eaLnBrk="1" latinLnBrk="0" hangingPunct="1">
                        <a:spcAft>
                          <a:spcPts val="0"/>
                        </a:spcAft>
                        <a:buFont typeface="Arial" panose="020B0604020202020204" pitchFamily="34" charset="0"/>
                        <a:buChar char="•"/>
                      </a:pPr>
                      <a:r>
                        <a:rPr lang="en-GB" sz="1050" kern="1200" baseline="0" dirty="0">
                          <a:solidFill>
                            <a:schemeClr val="dk1"/>
                          </a:solidFill>
                          <a:effectLst/>
                          <a:latin typeface="+mn-lt"/>
                          <a:ea typeface="+mn-ea"/>
                          <a:cs typeface="+mn-cs"/>
                        </a:rPr>
                        <a:t>basic introductory language such as greetings and personal details to help them practice the language in speaking and writing. </a:t>
                      </a:r>
                    </a:p>
                    <a:p>
                      <a:pPr marL="171450" lvl="0" indent="-171450" algn="l" defTabSz="3240085" rtl="0" eaLnBrk="1" latinLnBrk="0" hangingPunct="1">
                        <a:spcAft>
                          <a:spcPts val="0"/>
                        </a:spcAft>
                        <a:buFont typeface="Arial" panose="020B0604020202020204" pitchFamily="34" charset="0"/>
                        <a:buChar char="•"/>
                      </a:pPr>
                      <a:endParaRPr lang="en-GB" sz="1050" kern="1200" baseline="0" dirty="0">
                        <a:solidFill>
                          <a:schemeClr val="dk1"/>
                        </a:solidFill>
                        <a:effectLst/>
                        <a:latin typeface="+mn-lt"/>
                        <a:ea typeface="+mn-ea"/>
                        <a:cs typeface="+mn-cs"/>
                      </a:endParaRPr>
                    </a:p>
                    <a:p>
                      <a:pPr marL="0" lvl="0" indent="0" algn="l" defTabSz="3240085" rtl="0" eaLnBrk="1" latinLnBrk="0" hangingPunct="1">
                        <a:spcAft>
                          <a:spcPts val="0"/>
                        </a:spcAft>
                        <a:buFont typeface="Arial" panose="020B0604020202020204" pitchFamily="34" charset="0"/>
                        <a:buNone/>
                      </a:pPr>
                      <a:r>
                        <a:rPr lang="en-GB" sz="1050" kern="1200" baseline="0" dirty="0">
                          <a:solidFill>
                            <a:schemeClr val="dk1"/>
                          </a:solidFill>
                          <a:effectLst/>
                          <a:latin typeface="+mn-lt"/>
                          <a:ea typeface="+mn-ea"/>
                          <a:cs typeface="+mn-cs"/>
                        </a:rPr>
                        <a:t>To develop a basic understanding of the different languages in the world. </a:t>
                      </a:r>
                    </a:p>
                    <a:p>
                      <a:pPr marL="0" lvl="0" indent="0" algn="l" defTabSz="3240085" rtl="0" eaLnBrk="1" latinLnBrk="0" hangingPunct="1">
                        <a:spcAft>
                          <a:spcPts val="0"/>
                        </a:spcAft>
                        <a:buFont typeface="Arial" panose="020B0604020202020204" pitchFamily="34" charset="0"/>
                        <a:buNone/>
                      </a:pPr>
                      <a:endParaRPr lang="en-GB" sz="1050" kern="1200" baseline="0" dirty="0">
                        <a:solidFill>
                          <a:schemeClr val="dk1"/>
                        </a:solidFill>
                        <a:effectLst/>
                        <a:latin typeface="+mn-lt"/>
                        <a:ea typeface="+mn-ea"/>
                        <a:cs typeface="+mn-cs"/>
                      </a:endParaRPr>
                    </a:p>
                    <a:p>
                      <a:pPr marL="0" lvl="0" indent="0" algn="l" defTabSz="3240085" rtl="0" eaLnBrk="1" latinLnBrk="0" hangingPunct="1">
                        <a:spcAft>
                          <a:spcPts val="0"/>
                        </a:spcAft>
                        <a:buFont typeface="Arial" panose="020B0604020202020204" pitchFamily="34" charset="0"/>
                        <a:buNone/>
                      </a:pPr>
                      <a:r>
                        <a:rPr lang="en-GB" sz="1050" kern="1200" baseline="0" dirty="0">
                          <a:solidFill>
                            <a:schemeClr val="dk1"/>
                          </a:solidFill>
                          <a:effectLst/>
                          <a:latin typeface="+mn-lt"/>
                          <a:ea typeface="+mn-ea"/>
                          <a:cs typeface="+mn-cs"/>
                        </a:rPr>
                        <a:t>To engender a love of language learning. </a:t>
                      </a:r>
                    </a:p>
                    <a:p>
                      <a:pPr marL="0" lvl="0" indent="0" algn="l" defTabSz="3240085" rtl="0" eaLnBrk="1" latinLnBrk="0" hangingPunct="1">
                        <a:spcAft>
                          <a:spcPts val="0"/>
                        </a:spcAft>
                        <a:buFont typeface="Arial" panose="020B0604020202020204" pitchFamily="34" charset="0"/>
                        <a:buNone/>
                      </a:pPr>
                      <a:endParaRPr lang="en-GB" sz="1050" kern="1200" baseline="0" dirty="0">
                        <a:solidFill>
                          <a:schemeClr val="dk1"/>
                        </a:solidFill>
                        <a:effectLst/>
                        <a:latin typeface="+mn-lt"/>
                        <a:ea typeface="+mn-ea"/>
                        <a:cs typeface="+mn-cs"/>
                      </a:endParaRPr>
                    </a:p>
                    <a:p>
                      <a:pPr marL="171450" indent="-171450">
                        <a:buFont typeface="Arial" panose="020B0604020202020204" pitchFamily="34" charset="0"/>
                        <a:buChar char="•"/>
                      </a:pPr>
                      <a:r>
                        <a:rPr lang="en-GB" sz="1050" kern="1200" baseline="0" dirty="0">
                          <a:solidFill>
                            <a:schemeClr val="dk1"/>
                          </a:solidFill>
                          <a:effectLst/>
                          <a:latin typeface="+mn-lt"/>
                          <a:ea typeface="+mn-ea"/>
                          <a:cs typeface="+mn-cs"/>
                        </a:rPr>
                        <a:t>To provide a basic understanding of different Spanish speaking country’s cultures. </a:t>
                      </a:r>
                      <a:r>
                        <a:rPr lang="en-US" sz="1050" kern="1200" dirty="0">
                          <a:solidFill>
                            <a:schemeClr val="dk1"/>
                          </a:solidFill>
                          <a:effectLst/>
                          <a:latin typeface="+mn-lt"/>
                          <a:ea typeface="+mn-ea"/>
                          <a:cs typeface="+mn-cs"/>
                        </a:rPr>
                        <a:t>The importance and</a:t>
                      </a:r>
                      <a:r>
                        <a:rPr lang="en-US" sz="1050" kern="1200" baseline="0" dirty="0">
                          <a:solidFill>
                            <a:schemeClr val="dk1"/>
                          </a:solidFill>
                          <a:effectLst/>
                          <a:latin typeface="+mn-lt"/>
                          <a:ea typeface="+mn-ea"/>
                          <a:cs typeface="+mn-cs"/>
                        </a:rPr>
                        <a:t> benefits of language learning in our world.</a:t>
                      </a:r>
                    </a:p>
                    <a:p>
                      <a:pPr marL="0" indent="0">
                        <a:buFont typeface="Arial" panose="020B0604020202020204" pitchFamily="34" charset="0"/>
                        <a:buNone/>
                      </a:pPr>
                      <a:endParaRPr lang="en-US" sz="1050" kern="1200" baseline="0" dirty="0">
                        <a:solidFill>
                          <a:schemeClr val="dk1"/>
                        </a:solidFill>
                        <a:effectLst/>
                        <a:latin typeface="+mn-lt"/>
                        <a:ea typeface="+mn-ea"/>
                        <a:cs typeface="+mn-cs"/>
                      </a:endParaRPr>
                    </a:p>
                    <a:p>
                      <a:pPr marL="171450" indent="-171450">
                        <a:buFont typeface="Arial" panose="020B0604020202020204" pitchFamily="34" charset="0"/>
                        <a:buChar char="•"/>
                      </a:pPr>
                      <a:r>
                        <a:rPr lang="en-US" sz="1050" kern="1200" baseline="0" dirty="0">
                          <a:solidFill>
                            <a:schemeClr val="dk1"/>
                          </a:solidFill>
                          <a:effectLst/>
                          <a:latin typeface="+mn-lt"/>
                          <a:ea typeface="+mn-ea"/>
                          <a:cs typeface="+mn-cs"/>
                        </a:rPr>
                        <a:t>A basic understanding and awareness of different cultures.</a:t>
                      </a:r>
                      <a:endParaRPr lang="en-GB" sz="1050" kern="1200" dirty="0">
                        <a:solidFill>
                          <a:schemeClr val="dk1"/>
                        </a:solidFill>
                        <a:effectLst/>
                        <a:latin typeface="+mn-lt"/>
                        <a:ea typeface="+mn-ea"/>
                        <a:cs typeface="+mn-cs"/>
                      </a:endParaRPr>
                    </a:p>
                    <a:p>
                      <a:pPr marL="0" lvl="0" indent="0" algn="l" defTabSz="3240085" rtl="0" eaLnBrk="1" latinLnBrk="0" hangingPunct="1">
                        <a:spcAft>
                          <a:spcPts val="0"/>
                        </a:spcAft>
                        <a:buFont typeface="Arial" panose="020B0604020202020204" pitchFamily="34" charset="0"/>
                        <a:buNone/>
                      </a:pPr>
                      <a:endParaRPr lang="en-GB" sz="1050" kern="1200" dirty="0">
                        <a:solidFill>
                          <a:srgbClr val="000000"/>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endParaRPr lang="en-GB" sz="1050" kern="1200" dirty="0">
                        <a:solidFill>
                          <a:srgbClr val="000000"/>
                        </a:solidFill>
                        <a:latin typeface="+mn-lt"/>
                        <a:ea typeface="+mn-ea"/>
                        <a:cs typeface="+mn-cs"/>
                      </a:endParaRPr>
                    </a:p>
                    <a:p>
                      <a:pPr marL="0" lvl="0" indent="0" algn="l" defTabSz="3240085" rtl="0" eaLnBrk="1" latinLnBrk="0" hangingPunct="1">
                        <a:spcAft>
                          <a:spcPts val="0"/>
                        </a:spcAft>
                        <a:buFont typeface="Arial" panose="020B0604020202020204" pitchFamily="34" charset="0"/>
                        <a:buNone/>
                      </a:pPr>
                      <a:r>
                        <a:rPr lang="en-GB" sz="1050" kern="1200" dirty="0">
                          <a:solidFill>
                            <a:srgbClr val="000000"/>
                          </a:solidFill>
                          <a:latin typeface="+mn-lt"/>
                          <a:ea typeface="+mn-ea"/>
                          <a:cs typeface="+mn-cs"/>
                        </a:rPr>
                        <a:t>School exchange project with Spanish speaking country through</a:t>
                      </a:r>
                      <a:r>
                        <a:rPr lang="en-GB" sz="1050" kern="1200" baseline="0" dirty="0">
                          <a:solidFill>
                            <a:srgbClr val="000000"/>
                          </a:solidFill>
                          <a:latin typeface="+mn-lt"/>
                          <a:ea typeface="+mn-ea"/>
                          <a:cs typeface="+mn-cs"/>
                        </a:rPr>
                        <a:t> letter exchanges. </a:t>
                      </a:r>
                    </a:p>
                    <a:p>
                      <a:pPr marL="0" lvl="0" indent="0" algn="l" defTabSz="3240085" rtl="0" eaLnBrk="1" latinLnBrk="0" hangingPunct="1">
                        <a:spcAft>
                          <a:spcPts val="0"/>
                        </a:spcAft>
                        <a:buFont typeface="Arial" panose="020B0604020202020204" pitchFamily="34" charset="0"/>
                        <a:buNone/>
                      </a:pPr>
                      <a:endParaRPr lang="en-GB" sz="1050" kern="1200" baseline="0" dirty="0">
                        <a:solidFill>
                          <a:srgbClr val="000000"/>
                        </a:solidFill>
                        <a:latin typeface="+mn-lt"/>
                        <a:ea typeface="+mn-ea"/>
                        <a:cs typeface="+mn-cs"/>
                      </a:endParaRPr>
                    </a:p>
                    <a:p>
                      <a:pPr marL="0" lvl="0" indent="0" algn="l" defTabSz="3240085" rtl="0" eaLnBrk="1" latinLnBrk="0" hangingPunct="1">
                        <a:spcAft>
                          <a:spcPts val="0"/>
                        </a:spcAft>
                        <a:buFont typeface="Arial" panose="020B0604020202020204" pitchFamily="34" charset="0"/>
                        <a:buNone/>
                      </a:pPr>
                      <a:r>
                        <a:rPr lang="en-GB" sz="1050" kern="1200" baseline="0" dirty="0">
                          <a:solidFill>
                            <a:srgbClr val="000000"/>
                          </a:solidFill>
                          <a:latin typeface="+mn-lt"/>
                          <a:ea typeface="+mn-ea"/>
                          <a:cs typeface="+mn-cs"/>
                        </a:rPr>
                        <a:t>A greater understanding of Latin America: its culture and languages.</a:t>
                      </a:r>
                    </a:p>
                    <a:p>
                      <a:pPr marL="0" lvl="0" indent="0" algn="l" defTabSz="3240085" rtl="0" eaLnBrk="1" latinLnBrk="0" hangingPunct="1">
                        <a:spcAft>
                          <a:spcPts val="0"/>
                        </a:spcAft>
                        <a:buFont typeface="Arial" panose="020B0604020202020204" pitchFamily="34" charset="0"/>
                        <a:buNone/>
                      </a:pPr>
                      <a:endParaRPr lang="en-GB" sz="1050" kern="1200" baseline="0" dirty="0">
                        <a:solidFill>
                          <a:srgbClr val="000000"/>
                        </a:solidFill>
                        <a:latin typeface="+mn-lt"/>
                        <a:ea typeface="+mn-ea"/>
                        <a:cs typeface="+mn-cs"/>
                      </a:endParaRPr>
                    </a:p>
                    <a:p>
                      <a:pPr marL="0" lvl="0" indent="0" algn="l" defTabSz="3240085" rtl="0" eaLnBrk="1" latinLnBrk="0" hangingPunct="1">
                        <a:spcAft>
                          <a:spcPts val="0"/>
                        </a:spcAft>
                        <a:buFont typeface="Arial" panose="020B0604020202020204" pitchFamily="34" charset="0"/>
                        <a:buNone/>
                      </a:pPr>
                      <a:r>
                        <a:rPr lang="en-GB" sz="1050" kern="1200" baseline="0" dirty="0">
                          <a:solidFill>
                            <a:srgbClr val="000000"/>
                          </a:solidFill>
                          <a:latin typeface="+mn-lt"/>
                          <a:ea typeface="+mn-ea"/>
                          <a:cs typeface="+mn-cs"/>
                        </a:rPr>
                        <a:t>Developing effective communication and social skills </a:t>
                      </a:r>
                    </a:p>
                    <a:p>
                      <a:pPr marL="0" lvl="0" indent="0" algn="l" defTabSz="3240085" rtl="0" eaLnBrk="1" latinLnBrk="0" hangingPunct="1">
                        <a:spcAft>
                          <a:spcPts val="0"/>
                        </a:spcAft>
                        <a:buFont typeface="Arial" panose="020B0604020202020204" pitchFamily="34" charset="0"/>
                        <a:buNone/>
                      </a:pPr>
                      <a:endParaRPr lang="en-GB" sz="1050" kern="1200" baseline="0" dirty="0">
                        <a:solidFill>
                          <a:srgbClr val="000000"/>
                        </a:solidFill>
                        <a:latin typeface="+mn-lt"/>
                        <a:ea typeface="+mn-ea"/>
                        <a:cs typeface="+mn-cs"/>
                      </a:endParaRPr>
                    </a:p>
                    <a:p>
                      <a:pPr marL="0" lvl="0" indent="0" algn="l" defTabSz="3240085" rtl="0" eaLnBrk="1" latinLnBrk="0" hangingPunct="1">
                        <a:spcAft>
                          <a:spcPts val="0"/>
                        </a:spcAft>
                        <a:buFont typeface="Arial" panose="020B0604020202020204" pitchFamily="34" charset="0"/>
                        <a:buNone/>
                      </a:pPr>
                      <a:r>
                        <a:rPr lang="en-GB" sz="1050" kern="1200" baseline="0" dirty="0">
                          <a:solidFill>
                            <a:srgbClr val="000000"/>
                          </a:solidFill>
                          <a:latin typeface="+mn-lt"/>
                          <a:ea typeface="+mn-ea"/>
                          <a:cs typeface="+mn-cs"/>
                        </a:rPr>
                        <a:t>Assess the concepts as well as the knowledge.</a:t>
                      </a:r>
                    </a:p>
                    <a:p>
                      <a:pPr marL="0" lvl="0" indent="0" algn="l" defTabSz="3240085" rtl="0" eaLnBrk="1" latinLnBrk="0" hangingPunct="1">
                        <a:spcAft>
                          <a:spcPts val="0"/>
                        </a:spcAft>
                        <a:buFont typeface="Arial" panose="020B0604020202020204" pitchFamily="34" charset="0"/>
                        <a:buNone/>
                      </a:pPr>
                      <a:endParaRPr lang="en-GB" sz="1050" kern="1200" baseline="0" dirty="0">
                        <a:solidFill>
                          <a:srgbClr val="000000"/>
                        </a:solidFill>
                        <a:latin typeface="+mn-lt"/>
                        <a:ea typeface="+mn-ea"/>
                        <a:cs typeface="+mn-cs"/>
                      </a:endParaRPr>
                    </a:p>
                    <a:p>
                      <a:pPr marL="0" lvl="0" indent="0" algn="l" defTabSz="3240085" rtl="0" eaLnBrk="1" latinLnBrk="0" hangingPunct="1">
                        <a:spcAft>
                          <a:spcPts val="0"/>
                        </a:spcAft>
                        <a:buFont typeface="Arial" panose="020B0604020202020204" pitchFamily="34" charset="0"/>
                        <a:buNone/>
                      </a:pPr>
                      <a:r>
                        <a:rPr lang="en-GB" sz="1050" kern="1200" baseline="0" dirty="0">
                          <a:solidFill>
                            <a:srgbClr val="000000"/>
                          </a:solidFill>
                          <a:latin typeface="+mn-lt"/>
                          <a:ea typeface="+mn-ea"/>
                          <a:cs typeface="+mn-cs"/>
                        </a:rPr>
                        <a:t>An ambitious curriculum is launched and high expectations are established early.</a:t>
                      </a:r>
                    </a:p>
                    <a:p>
                      <a:pPr marL="0" lvl="0" indent="0" algn="l" defTabSz="3240085" rtl="0" eaLnBrk="1" latinLnBrk="0" hangingPunct="1">
                        <a:spcAft>
                          <a:spcPts val="0"/>
                        </a:spcAft>
                        <a:buFont typeface="Arial" panose="020B0604020202020204" pitchFamily="34" charset="0"/>
                        <a:buNone/>
                      </a:pPr>
                      <a:endParaRPr lang="en-GB" sz="1050" kern="1200" baseline="0" dirty="0">
                        <a:solidFill>
                          <a:srgbClr val="000000"/>
                        </a:solidFill>
                        <a:latin typeface="+mn-lt"/>
                        <a:ea typeface="+mn-ea"/>
                        <a:cs typeface="+mn-cs"/>
                      </a:endParaRPr>
                    </a:p>
                    <a:p>
                      <a:pPr marL="0" lvl="0" indent="0" algn="l" defTabSz="3240085" rtl="0" eaLnBrk="1" latinLnBrk="0" hangingPunct="1">
                        <a:spcAft>
                          <a:spcPts val="0"/>
                        </a:spcAft>
                        <a:buFont typeface="Arial" panose="020B0604020202020204" pitchFamily="34" charset="0"/>
                        <a:buNone/>
                      </a:pPr>
                      <a:r>
                        <a:rPr lang="en-GB" sz="1050" kern="1200" baseline="0" dirty="0">
                          <a:solidFill>
                            <a:srgbClr val="000000"/>
                          </a:solidFill>
                          <a:latin typeface="+mn-lt"/>
                          <a:ea typeface="+mn-ea"/>
                          <a:cs typeface="+mn-cs"/>
                        </a:rPr>
                        <a:t>Teachers are expected to intervene early and  recognise and praise high </a:t>
                      </a:r>
                      <a:r>
                        <a:rPr lang="en-GB" sz="1050" kern="1200" baseline="0" dirty="0" err="1">
                          <a:solidFill>
                            <a:srgbClr val="000000"/>
                          </a:solidFill>
                          <a:latin typeface="+mn-lt"/>
                          <a:ea typeface="+mn-ea"/>
                          <a:cs typeface="+mn-cs"/>
                        </a:rPr>
                        <a:t>standadrds</a:t>
                      </a:r>
                      <a:endParaRPr lang="en-GB" sz="1050" kern="1200" baseline="0" dirty="0">
                        <a:solidFill>
                          <a:srgbClr val="000000"/>
                        </a:solidFill>
                        <a:latin typeface="+mn-lt"/>
                        <a:ea typeface="+mn-ea"/>
                        <a:cs typeface="+mn-cs"/>
                      </a:endParaRPr>
                    </a:p>
                    <a:p>
                      <a:pPr marL="0" lvl="0" indent="0" algn="l" defTabSz="3240085" rtl="0" eaLnBrk="1" latinLnBrk="0" hangingPunct="1">
                        <a:spcAft>
                          <a:spcPts val="0"/>
                        </a:spcAft>
                        <a:buFont typeface="Arial" panose="020B0604020202020204" pitchFamily="34" charset="0"/>
                        <a:buNone/>
                      </a:pPr>
                      <a:endParaRPr lang="en-GB" sz="1050" kern="1200" baseline="0" dirty="0">
                        <a:solidFill>
                          <a:srgbClr val="000000"/>
                        </a:solidFill>
                        <a:latin typeface="+mn-lt"/>
                        <a:ea typeface="+mn-ea"/>
                        <a:cs typeface="+mn-cs"/>
                      </a:endParaRPr>
                    </a:p>
                    <a:p>
                      <a:pPr marL="0" lvl="0" indent="0" algn="l" defTabSz="3240085" rtl="0" eaLnBrk="1" latinLnBrk="0" hangingPunct="1">
                        <a:spcAft>
                          <a:spcPts val="0"/>
                        </a:spcAft>
                        <a:buFont typeface="Arial" panose="020B0604020202020204" pitchFamily="34" charset="0"/>
                        <a:buNone/>
                      </a:pPr>
                      <a:endParaRPr lang="en-GB" sz="1050" kern="1200" baseline="0" dirty="0">
                        <a:solidFill>
                          <a:srgbClr val="000000"/>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928953482"/>
                  </a:ext>
                </a:extLst>
              </a:tr>
            </a:tbl>
          </a:graphicData>
        </a:graphic>
      </p:graphicFrame>
    </p:spTree>
    <p:extLst>
      <p:ext uri="{BB962C8B-B14F-4D97-AF65-F5344CB8AC3E}">
        <p14:creationId xmlns:p14="http://schemas.microsoft.com/office/powerpoint/2010/main" val="30074788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720761392"/>
              </p:ext>
            </p:extLst>
          </p:nvPr>
        </p:nvGraphicFramePr>
        <p:xfrm>
          <a:off x="152400" y="152401"/>
          <a:ext cx="8762999" cy="6521892"/>
        </p:xfrm>
        <a:graphic>
          <a:graphicData uri="http://schemas.openxmlformats.org/drawingml/2006/table">
            <a:tbl>
              <a:tblPr firstRow="1" firstCol="1" bandRow="1">
                <a:tableStyleId>{5C22544A-7EE6-4342-B048-85BDC9FD1C3A}</a:tableStyleId>
              </a:tblPr>
              <a:tblGrid>
                <a:gridCol w="268390">
                  <a:extLst>
                    <a:ext uri="{9D8B030D-6E8A-4147-A177-3AD203B41FA5}">
                      <a16:colId xmlns:a16="http://schemas.microsoft.com/office/drawing/2014/main" xmlns="" val="20000"/>
                    </a:ext>
                  </a:extLst>
                </a:gridCol>
                <a:gridCol w="1596145">
                  <a:extLst>
                    <a:ext uri="{9D8B030D-6E8A-4147-A177-3AD203B41FA5}">
                      <a16:colId xmlns:a16="http://schemas.microsoft.com/office/drawing/2014/main" xmlns="" val="20001"/>
                    </a:ext>
                  </a:extLst>
                </a:gridCol>
                <a:gridCol w="1596145">
                  <a:extLst>
                    <a:ext uri="{9D8B030D-6E8A-4147-A177-3AD203B41FA5}">
                      <a16:colId xmlns:a16="http://schemas.microsoft.com/office/drawing/2014/main" xmlns="" val="20002"/>
                    </a:ext>
                  </a:extLst>
                </a:gridCol>
                <a:gridCol w="1596145">
                  <a:extLst>
                    <a:ext uri="{9D8B030D-6E8A-4147-A177-3AD203B41FA5}">
                      <a16:colId xmlns:a16="http://schemas.microsoft.com/office/drawing/2014/main" xmlns="" val="20003"/>
                    </a:ext>
                  </a:extLst>
                </a:gridCol>
                <a:gridCol w="1853087">
                  <a:extLst>
                    <a:ext uri="{9D8B030D-6E8A-4147-A177-3AD203B41FA5}">
                      <a16:colId xmlns:a16="http://schemas.microsoft.com/office/drawing/2014/main" xmlns="" val="20004"/>
                    </a:ext>
                  </a:extLst>
                </a:gridCol>
                <a:gridCol w="1853087">
                  <a:extLst>
                    <a:ext uri="{9D8B030D-6E8A-4147-A177-3AD203B41FA5}">
                      <a16:colId xmlns:a16="http://schemas.microsoft.com/office/drawing/2014/main" xmlns="" val="20005"/>
                    </a:ext>
                  </a:extLst>
                </a:gridCol>
              </a:tblGrid>
              <a:tr h="234652">
                <a:tc rowSpan="2">
                  <a:txBody>
                    <a:bodyPr/>
                    <a:lstStyle/>
                    <a:p>
                      <a:pPr algn="ctr">
                        <a:spcAft>
                          <a:spcPts val="0"/>
                        </a:spcAft>
                      </a:pPr>
                      <a:r>
                        <a:rPr lang="en-GB" sz="1050" dirty="0">
                          <a:effectLst/>
                          <a:latin typeface="+mn-lt"/>
                        </a:rPr>
                        <a:t> </a:t>
                      </a:r>
                      <a:endParaRPr lang="en-GB" sz="1050" dirty="0">
                        <a:effectLst/>
                        <a:latin typeface="+mn-lt"/>
                        <a:ea typeface="Calibri" panose="020F0502020204030204" pitchFamily="34" charset="0"/>
                        <a:cs typeface="Times New Roman" panose="02020603050405020304" pitchFamily="18" charset="0"/>
                      </a:endParaRPr>
                    </a:p>
                    <a:p>
                      <a:pPr>
                        <a:spcAft>
                          <a:spcPts val="0"/>
                        </a:spcAft>
                      </a:pPr>
                      <a:r>
                        <a:rPr lang="en-GB" sz="1050" dirty="0">
                          <a:effectLst/>
                          <a:latin typeface="+mn-lt"/>
                        </a:rPr>
                        <a:t> </a:t>
                      </a:r>
                      <a:endParaRPr lang="en-GB" sz="105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050" dirty="0">
                          <a:effectLst/>
                          <a:latin typeface="+mn-lt"/>
                        </a:rPr>
                        <a:t>YEAR 7 – school and where I live.</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xmlns="" val="10000"/>
                  </a:ext>
                </a:extLst>
              </a:tr>
              <a:tr h="206478">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050" b="1" dirty="0">
                          <a:effectLst/>
                          <a:latin typeface="+mn-lt"/>
                        </a:rPr>
                        <a:t>KNOWLEDGE</a:t>
                      </a:r>
                      <a:endParaRPr lang="en-GB" sz="1050" b="1"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050" b="1" dirty="0">
                          <a:effectLst/>
                          <a:latin typeface="+mn-lt"/>
                        </a:rPr>
                        <a:t>CONCEPTS</a:t>
                      </a:r>
                      <a:endParaRPr lang="en-GB" sz="1050" b="1"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050" b="1" dirty="0">
                          <a:effectLst/>
                          <a:latin typeface="+mn-lt"/>
                        </a:rPr>
                        <a:t>SKILLS</a:t>
                      </a:r>
                      <a:endParaRPr lang="en-GB" sz="1050" b="1"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050" b="1" dirty="0">
                          <a:effectLst/>
                          <a:latin typeface="+mn-lt"/>
                          <a:ea typeface="Calibri" panose="020F0502020204030204" pitchFamily="34" charset="0"/>
                          <a:cs typeface="Times New Roman" panose="02020603050405020304" pitchFamily="18" charset="0"/>
                        </a:rPr>
                        <a:t>RATIONALE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050" b="1" dirty="0">
                          <a:effectLst/>
                          <a:latin typeface="+mn-lt"/>
                          <a:ea typeface="Calibri" panose="020F0502020204030204" pitchFamily="34" charset="0"/>
                          <a:cs typeface="Times New Roman" panose="02020603050405020304" pitchFamily="18" charset="0"/>
                        </a:rPr>
                        <a:t>FUTURE DEVELOPMENT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xmlns="" val="10001"/>
                  </a:ext>
                </a:extLst>
              </a:tr>
              <a:tr h="5045269">
                <a:tc>
                  <a:txBody>
                    <a:bodyPr/>
                    <a:lstStyle/>
                    <a:p>
                      <a:pPr marL="71755" marR="71755" algn="ctr">
                        <a:spcAft>
                          <a:spcPts val="0"/>
                        </a:spcAft>
                      </a:pPr>
                      <a:r>
                        <a:rPr lang="en-GB" sz="1050" dirty="0">
                          <a:solidFill>
                            <a:schemeClr val="tx1"/>
                          </a:solidFill>
                          <a:effectLst/>
                          <a:latin typeface="+mn-lt"/>
                        </a:rPr>
                        <a:t>Term 2</a:t>
                      </a:r>
                      <a:endParaRPr lang="en-GB" sz="105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0" lvl="0" indent="0" algn="l" defTabSz="3240085" rtl="0" eaLnBrk="1" latinLnBrk="0" hangingPunct="1">
                        <a:spcAft>
                          <a:spcPts val="0"/>
                        </a:spcAft>
                        <a:buFont typeface="Arial" panose="020B0604020202020204" pitchFamily="34" charset="0"/>
                        <a:buNone/>
                      </a:pPr>
                      <a:endParaRPr lang="en-GB" sz="1050" kern="1200" dirty="0">
                        <a:solidFill>
                          <a:srgbClr val="000000"/>
                        </a:solidFill>
                        <a:latin typeface="+mn-lt"/>
                        <a:ea typeface="+mn-ea"/>
                        <a:cs typeface="+mn-cs"/>
                      </a:endParaRPr>
                    </a:p>
                    <a:p>
                      <a:pPr marL="171450" lvl="0" indent="-171450" algn="l" defTabSz="3240085" rtl="0" eaLnBrk="1" latinLnBrk="0" hangingPunct="1">
                        <a:spcAft>
                          <a:spcPts val="0"/>
                        </a:spcAft>
                        <a:buFont typeface="Arial" panose="020B0604020202020204" pitchFamily="34" charset="0"/>
                        <a:buChar char="•"/>
                      </a:pPr>
                      <a:r>
                        <a:rPr lang="en-US" sz="1050" kern="1200" dirty="0">
                          <a:solidFill>
                            <a:schemeClr val="dk1"/>
                          </a:solidFill>
                          <a:effectLst/>
                          <a:latin typeface="+mn-lt"/>
                          <a:ea typeface="+mn-ea"/>
                          <a:cs typeface="+mn-cs"/>
                        </a:rPr>
                        <a:t>School subjects and opinions of them.</a:t>
                      </a:r>
                    </a:p>
                    <a:p>
                      <a:pPr marL="171450" lvl="0" indent="-171450" algn="l" defTabSz="3240085" rtl="0" eaLnBrk="1" latinLnBrk="0" hangingPunct="1">
                        <a:spcAft>
                          <a:spcPts val="0"/>
                        </a:spcAft>
                        <a:buFont typeface="Arial" panose="020B0604020202020204" pitchFamily="34" charset="0"/>
                        <a:buChar char="•"/>
                      </a:pPr>
                      <a:r>
                        <a:rPr lang="en-US" sz="1050" kern="1200" dirty="0">
                          <a:solidFill>
                            <a:schemeClr val="dk1"/>
                          </a:solidFill>
                          <a:effectLst/>
                          <a:latin typeface="+mn-lt"/>
                          <a:ea typeface="+mn-ea"/>
                          <a:cs typeface="+mn-cs"/>
                        </a:rPr>
                        <a:t>saying what the time is and when your lessons are.</a:t>
                      </a:r>
                    </a:p>
                    <a:p>
                      <a:pPr marL="171450" lvl="0" indent="-171450" algn="l" defTabSz="3240085" rtl="0" eaLnBrk="1" latinLnBrk="0" hangingPunct="1">
                        <a:spcAft>
                          <a:spcPts val="0"/>
                        </a:spcAft>
                        <a:buFont typeface="Arial" panose="020B0604020202020204" pitchFamily="34" charset="0"/>
                        <a:buChar char="•"/>
                      </a:pPr>
                      <a:r>
                        <a:rPr lang="en-US" sz="1050" kern="1200" dirty="0">
                          <a:solidFill>
                            <a:schemeClr val="dk1"/>
                          </a:solidFill>
                          <a:effectLst/>
                          <a:latin typeface="+mn-lt"/>
                          <a:ea typeface="+mn-ea"/>
                          <a:cs typeface="+mn-cs"/>
                        </a:rPr>
                        <a:t> talking about what there is in your school, school uniform and opinions of it.</a:t>
                      </a:r>
                    </a:p>
                    <a:p>
                      <a:pPr marL="171450" lvl="0" indent="-171450" algn="l" defTabSz="3240085" rtl="0" eaLnBrk="1" latinLnBrk="0" hangingPunct="1">
                        <a:spcAft>
                          <a:spcPts val="0"/>
                        </a:spcAft>
                        <a:buFont typeface="Arial" panose="020B0604020202020204" pitchFamily="34" charset="0"/>
                        <a:buChar char="•"/>
                      </a:pPr>
                      <a:r>
                        <a:rPr lang="en-US" sz="1050" kern="1200" dirty="0">
                          <a:solidFill>
                            <a:schemeClr val="dk1"/>
                          </a:solidFill>
                          <a:effectLst/>
                          <a:latin typeface="+mn-lt"/>
                          <a:ea typeface="+mn-ea"/>
                          <a:cs typeface="+mn-cs"/>
                        </a:rPr>
                        <a:t>comparison of schools in different countries. </a:t>
                      </a:r>
                    </a:p>
                    <a:p>
                      <a:pPr marL="171450" lvl="0" indent="-171450" algn="l" defTabSz="3240085" rtl="0" eaLnBrk="1" latinLnBrk="0" hangingPunct="1">
                        <a:spcAft>
                          <a:spcPts val="0"/>
                        </a:spcAft>
                        <a:buFont typeface="Arial" panose="020B0604020202020204" pitchFamily="34" charset="0"/>
                        <a:buChar char="•"/>
                      </a:pPr>
                      <a:endParaRPr lang="en-US" sz="1050" kern="1200" dirty="0">
                        <a:solidFill>
                          <a:srgbClr val="20DB23"/>
                        </a:solidFill>
                        <a:effectLst/>
                        <a:latin typeface="+mn-lt"/>
                        <a:ea typeface="+mn-ea"/>
                        <a:cs typeface="+mn-cs"/>
                      </a:endParaRPr>
                    </a:p>
                    <a:p>
                      <a:pPr marL="171450" marR="0" lvl="0" indent="-171450" algn="l" defTabSz="3240085" rtl="0" eaLnBrk="1" fontAlgn="auto" latinLnBrk="0" hangingPunct="1">
                        <a:lnSpc>
                          <a:spcPct val="100000"/>
                        </a:lnSpc>
                        <a:spcBef>
                          <a:spcPts val="0"/>
                        </a:spcBef>
                        <a:spcAft>
                          <a:spcPts val="0"/>
                        </a:spcAft>
                        <a:buClrTx/>
                        <a:buSzTx/>
                        <a:buFont typeface="Arial"/>
                        <a:buChar char="•"/>
                        <a:tabLst/>
                        <a:defRPr/>
                      </a:pPr>
                      <a:r>
                        <a:rPr lang="en-US" sz="1050" b="1" dirty="0">
                          <a:solidFill>
                            <a:srgbClr val="000000"/>
                          </a:solidFill>
                          <a:effectLst/>
                          <a:latin typeface="+mn-lt"/>
                          <a:ea typeface="MS Mincho"/>
                          <a:cs typeface="Times New Roman"/>
                        </a:rPr>
                        <a:t>Saying where you live</a:t>
                      </a:r>
                      <a:r>
                        <a:rPr lang="en-US" sz="1050" b="1" baseline="0" dirty="0">
                          <a:solidFill>
                            <a:srgbClr val="000000"/>
                          </a:solidFill>
                          <a:effectLst/>
                          <a:latin typeface="+mn-lt"/>
                          <a:ea typeface="MS Mincho"/>
                          <a:cs typeface="Times New Roman"/>
                        </a:rPr>
                        <a:t> and </a:t>
                      </a:r>
                      <a:r>
                        <a:rPr lang="en-US" sz="1050" b="1" dirty="0">
                          <a:solidFill>
                            <a:srgbClr val="000000"/>
                          </a:solidFill>
                          <a:effectLst/>
                          <a:latin typeface="+mn-lt"/>
                          <a:ea typeface="MS Mincho"/>
                          <a:cs typeface="Times New Roman"/>
                        </a:rPr>
                        <a:t>giving your opinion of the region where you live.</a:t>
                      </a:r>
                      <a:r>
                        <a:rPr lang="en-US" sz="1050" b="1" baseline="0" dirty="0">
                          <a:solidFill>
                            <a:srgbClr val="000000"/>
                          </a:solidFill>
                          <a:effectLst/>
                          <a:latin typeface="+mn-lt"/>
                          <a:ea typeface="MS Mincho"/>
                          <a:cs typeface="Times New Roman"/>
                        </a:rPr>
                        <a:t> </a:t>
                      </a:r>
                      <a:endParaRPr lang="en-GB" sz="1050" b="1" dirty="0">
                        <a:solidFill>
                          <a:srgbClr val="000000"/>
                        </a:solidFill>
                        <a:effectLst/>
                        <a:latin typeface="+mn-lt"/>
                        <a:ea typeface="MS Mincho"/>
                        <a:cs typeface="Times New Roman"/>
                      </a:endParaRPr>
                    </a:p>
                    <a:p>
                      <a:pPr marL="171450" marR="0" lvl="0" indent="-171450" algn="l" defTabSz="3240085" rtl="0" eaLnBrk="1" fontAlgn="auto" latinLnBrk="0" hangingPunct="1">
                        <a:lnSpc>
                          <a:spcPct val="100000"/>
                        </a:lnSpc>
                        <a:spcBef>
                          <a:spcPts val="0"/>
                        </a:spcBef>
                        <a:spcAft>
                          <a:spcPts val="0"/>
                        </a:spcAft>
                        <a:buClrTx/>
                        <a:buSzTx/>
                        <a:buFont typeface="Arial"/>
                        <a:buChar char="•"/>
                        <a:tabLst/>
                        <a:defRPr/>
                      </a:pPr>
                      <a:r>
                        <a:rPr lang="en-US" sz="1050" b="1" dirty="0">
                          <a:solidFill>
                            <a:srgbClr val="000000"/>
                          </a:solidFill>
                          <a:effectLst/>
                          <a:latin typeface="+mn-lt"/>
                          <a:ea typeface="MS Mincho"/>
                          <a:cs typeface="Times New Roman"/>
                        </a:rPr>
                        <a:t>.</a:t>
                      </a:r>
                    </a:p>
                    <a:p>
                      <a:pPr marL="171450" marR="0" lvl="0" indent="-171450" algn="l" defTabSz="3240085" rtl="0" eaLnBrk="1" fontAlgn="auto" latinLnBrk="0" hangingPunct="1">
                        <a:lnSpc>
                          <a:spcPct val="100000"/>
                        </a:lnSpc>
                        <a:spcBef>
                          <a:spcPts val="0"/>
                        </a:spcBef>
                        <a:spcAft>
                          <a:spcPts val="0"/>
                        </a:spcAft>
                        <a:buClrTx/>
                        <a:buSzTx/>
                        <a:buFont typeface="Arial"/>
                        <a:buChar char="•"/>
                        <a:tabLst/>
                        <a:defRPr/>
                      </a:pPr>
                      <a:r>
                        <a:rPr lang="en-US" sz="1050" b="1" dirty="0">
                          <a:solidFill>
                            <a:srgbClr val="000000"/>
                          </a:solidFill>
                          <a:effectLst/>
                          <a:latin typeface="+mn-lt"/>
                          <a:ea typeface="MS Mincho"/>
                          <a:cs typeface="Times New Roman"/>
                        </a:rPr>
                        <a:t>Understanding directions.</a:t>
                      </a:r>
                    </a:p>
                    <a:p>
                      <a:pPr algn="just">
                        <a:spcAft>
                          <a:spcPts val="0"/>
                        </a:spcAft>
                      </a:pPr>
                      <a:endParaRPr lang="en-US" sz="1050" b="1" dirty="0">
                        <a:solidFill>
                          <a:srgbClr val="000000"/>
                        </a:solidFill>
                        <a:effectLst/>
                        <a:latin typeface="+mn-lt"/>
                        <a:ea typeface="MS Mincho"/>
                        <a:cs typeface="Times New Roman"/>
                      </a:endParaRPr>
                    </a:p>
                    <a:p>
                      <a:pPr marL="171450" indent="-171450" algn="just">
                        <a:spcAft>
                          <a:spcPts val="0"/>
                        </a:spcAft>
                        <a:buFont typeface="Arial"/>
                        <a:buChar char="•"/>
                      </a:pPr>
                      <a:r>
                        <a:rPr lang="en-US" sz="1050" b="1" dirty="0">
                          <a:solidFill>
                            <a:srgbClr val="000000"/>
                          </a:solidFill>
                          <a:effectLst/>
                          <a:latin typeface="+mn-lt"/>
                          <a:ea typeface="MS Mincho"/>
                          <a:cs typeface="Times New Roman"/>
                        </a:rPr>
                        <a:t>Describing</a:t>
                      </a:r>
                      <a:r>
                        <a:rPr lang="en-US" sz="1050" b="1" baseline="0" dirty="0">
                          <a:solidFill>
                            <a:srgbClr val="000000"/>
                          </a:solidFill>
                          <a:effectLst/>
                          <a:latin typeface="+mn-lt"/>
                          <a:ea typeface="MS Mincho"/>
                          <a:cs typeface="Times New Roman"/>
                        </a:rPr>
                        <a:t> r</a:t>
                      </a:r>
                      <a:r>
                        <a:rPr lang="en-US" sz="1050" b="1" dirty="0">
                          <a:solidFill>
                            <a:srgbClr val="000000"/>
                          </a:solidFill>
                          <a:effectLst/>
                          <a:latin typeface="+mn-lt"/>
                          <a:ea typeface="MS Mincho"/>
                          <a:cs typeface="Times New Roman"/>
                        </a:rPr>
                        <a:t>ooms of the house, and</a:t>
                      </a:r>
                      <a:r>
                        <a:rPr lang="en-US" sz="1050" b="1" baseline="0" dirty="0">
                          <a:solidFill>
                            <a:srgbClr val="000000"/>
                          </a:solidFill>
                          <a:effectLst/>
                          <a:latin typeface="+mn-lt"/>
                          <a:ea typeface="MS Mincho"/>
                          <a:cs typeface="Times New Roman"/>
                        </a:rPr>
                        <a:t> </a:t>
                      </a:r>
                      <a:r>
                        <a:rPr lang="en-US" sz="1050" b="1" dirty="0">
                          <a:solidFill>
                            <a:srgbClr val="000000"/>
                          </a:solidFill>
                          <a:effectLst/>
                          <a:latin typeface="+mn-lt"/>
                          <a:ea typeface="MS Mincho"/>
                          <a:cs typeface="Times New Roman"/>
                        </a:rPr>
                        <a:t>your bedroom. </a:t>
                      </a: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050" kern="1200" dirty="0">
                        <a:solidFill>
                          <a:srgbClr val="20DB23"/>
                        </a:solidFill>
                        <a:effectLst/>
                        <a:latin typeface="+mn-lt"/>
                        <a:ea typeface="+mn-ea"/>
                        <a:cs typeface="+mn-cs"/>
                      </a:endParaRPr>
                    </a:p>
                    <a:p>
                      <a:pPr marL="171450" lvl="0" indent="-171450" algn="l" defTabSz="3240085" rtl="0" eaLnBrk="1" latinLnBrk="0" hangingPunct="1">
                        <a:spcAft>
                          <a:spcPts val="0"/>
                        </a:spcAft>
                        <a:buFont typeface="Arial" panose="020B0604020202020204" pitchFamily="34" charset="0"/>
                        <a:buChar char="•"/>
                      </a:pPr>
                      <a:r>
                        <a:rPr lang="en-US" sz="1050" kern="1200" dirty="0">
                          <a:solidFill>
                            <a:schemeClr val="dk1"/>
                          </a:solidFill>
                          <a:effectLst/>
                          <a:latin typeface="+mn-lt"/>
                          <a:ea typeface="+mn-ea"/>
                          <a:cs typeface="+mn-cs"/>
                        </a:rPr>
                        <a:t>KO </a:t>
                      </a:r>
                      <a:r>
                        <a:rPr lang="en-US" sz="1050" kern="1200" dirty="0" err="1">
                          <a:solidFill>
                            <a:schemeClr val="dk1"/>
                          </a:solidFill>
                          <a:effectLst/>
                          <a:latin typeface="+mn-lt"/>
                          <a:ea typeface="+mn-ea"/>
                          <a:cs typeface="+mn-cs"/>
                        </a:rPr>
                        <a:t>Yr</a:t>
                      </a:r>
                      <a:r>
                        <a:rPr lang="en-US" sz="1050" kern="1200" dirty="0">
                          <a:solidFill>
                            <a:schemeClr val="dk1"/>
                          </a:solidFill>
                          <a:effectLst/>
                          <a:latin typeface="+mn-lt"/>
                          <a:ea typeface="+mn-ea"/>
                          <a:cs typeface="+mn-cs"/>
                        </a:rPr>
                        <a:t> 7 Term 2.</a:t>
                      </a:r>
                      <a:endParaRPr lang="en-GB" sz="1050" kern="1200" dirty="0">
                        <a:solidFill>
                          <a:srgbClr val="000000"/>
                        </a:solidFill>
                        <a:latin typeface="+mn-lt"/>
                        <a:ea typeface="+mn-ea"/>
                        <a:cs typeface="+mn-cs"/>
                      </a:endParaRPr>
                    </a:p>
                    <a:p>
                      <a:pPr marL="0" lvl="0" indent="0" algn="l" defTabSz="3240085" rtl="0" eaLnBrk="1" latinLnBrk="0" hangingPunct="1">
                        <a:spcAft>
                          <a:spcPts val="0"/>
                        </a:spcAft>
                        <a:buFont typeface="Arial" panose="020B0604020202020204" pitchFamily="34" charset="0"/>
                        <a:buNone/>
                      </a:pPr>
                      <a:endParaRPr lang="en-GB" sz="1050" kern="1200" dirty="0">
                        <a:solidFill>
                          <a:srgbClr val="000000"/>
                        </a:solidFill>
                        <a:latin typeface="+mn-lt"/>
                        <a:ea typeface="+mn-ea"/>
                        <a:cs typeface="+mn-cs"/>
                      </a:endParaRPr>
                    </a:p>
                    <a:p>
                      <a:pPr marL="0" lvl="0" indent="0" algn="l" defTabSz="3240085" rtl="0" eaLnBrk="1" latinLnBrk="0" hangingPunct="1">
                        <a:spcAft>
                          <a:spcPts val="0"/>
                        </a:spcAft>
                        <a:buFont typeface="Arial" panose="020B0604020202020204" pitchFamily="34" charset="0"/>
                        <a:buNone/>
                      </a:pPr>
                      <a:endParaRPr lang="en-GB" sz="1050" kern="1200" dirty="0">
                        <a:solidFill>
                          <a:srgbClr val="000000"/>
                        </a:solidFill>
                        <a:latin typeface="+mn-lt"/>
                        <a:ea typeface="+mn-ea"/>
                        <a:cs typeface="+mn-cs"/>
                      </a:endParaRPr>
                    </a:p>
                    <a:p>
                      <a:pPr marL="0" lvl="0" indent="0" algn="l" defTabSz="3240085" rtl="0" eaLnBrk="1" latinLnBrk="0" hangingPunct="1">
                        <a:spcAft>
                          <a:spcPts val="0"/>
                        </a:spcAft>
                        <a:buFont typeface="Arial" panose="020B0604020202020204" pitchFamily="34" charset="0"/>
                        <a:buNone/>
                      </a:pPr>
                      <a:endParaRPr lang="en-GB" sz="1050" kern="1200" dirty="0">
                        <a:solidFill>
                          <a:srgbClr val="000000"/>
                        </a:solidFill>
                        <a:latin typeface="+mn-lt"/>
                        <a:ea typeface="+mn-ea"/>
                        <a:cs typeface="+mn-cs"/>
                      </a:endParaRPr>
                    </a:p>
                    <a:p>
                      <a:pPr marL="0" lvl="0" indent="0" algn="l" defTabSz="3240085" rtl="0" eaLnBrk="1" latinLnBrk="0" hangingPunct="1">
                        <a:spcAft>
                          <a:spcPts val="0"/>
                        </a:spcAft>
                        <a:buFont typeface="Arial" panose="020B0604020202020204" pitchFamily="34" charset="0"/>
                        <a:buNone/>
                      </a:pPr>
                      <a:endParaRPr lang="en-GB" sz="1050" kern="1200" dirty="0">
                        <a:solidFill>
                          <a:srgbClr val="000000"/>
                        </a:solidFill>
                        <a:latin typeface="+mn-lt"/>
                        <a:ea typeface="+mn-ea"/>
                        <a:cs typeface="+mn-cs"/>
                      </a:endParaRPr>
                    </a:p>
                    <a:p>
                      <a:pPr marL="0" lvl="0" indent="0" algn="l" defTabSz="3240085" rtl="0" eaLnBrk="1" latinLnBrk="0" hangingPunct="1">
                        <a:spcAft>
                          <a:spcPts val="0"/>
                        </a:spcAft>
                        <a:buFont typeface="Arial" panose="020B0604020202020204" pitchFamily="34" charset="0"/>
                        <a:buNone/>
                      </a:pPr>
                      <a:endParaRPr lang="en-GB" sz="1050" kern="1200" dirty="0">
                        <a:solidFill>
                          <a:srgbClr val="000000"/>
                        </a:solidFill>
                        <a:latin typeface="+mn-lt"/>
                        <a:ea typeface="+mn-ea"/>
                        <a:cs typeface="+mn-cs"/>
                      </a:endParaRPr>
                    </a:p>
                    <a:p>
                      <a:pPr marL="0" lvl="0" indent="0" algn="l" defTabSz="3240085" rtl="0" eaLnBrk="1" latinLnBrk="0" hangingPunct="1">
                        <a:spcAft>
                          <a:spcPts val="0"/>
                        </a:spcAft>
                        <a:buFont typeface="Arial" panose="020B0604020202020204" pitchFamily="34" charset="0"/>
                        <a:buNone/>
                      </a:pPr>
                      <a:endParaRPr lang="en-GB" sz="1050" kern="1200" dirty="0">
                        <a:solidFill>
                          <a:srgbClr val="000000"/>
                        </a:solidFill>
                        <a:latin typeface="+mn-lt"/>
                        <a:ea typeface="+mn-ea"/>
                        <a:cs typeface="+mn-cs"/>
                      </a:endParaRPr>
                    </a:p>
                    <a:p>
                      <a:pPr marL="0" lvl="0" indent="0" algn="l" defTabSz="3240085" rtl="0" eaLnBrk="1" latinLnBrk="0" hangingPunct="1">
                        <a:spcAft>
                          <a:spcPts val="0"/>
                        </a:spcAft>
                        <a:buFont typeface="Arial" panose="020B0604020202020204" pitchFamily="34" charset="0"/>
                        <a:buNone/>
                      </a:pPr>
                      <a:endParaRPr lang="en-GB" sz="1050" kern="1200" dirty="0">
                        <a:solidFill>
                          <a:srgbClr val="000000"/>
                        </a:solidFill>
                        <a:latin typeface="+mn-lt"/>
                        <a:ea typeface="+mn-ea"/>
                        <a:cs typeface="+mn-cs"/>
                      </a:endParaRPr>
                    </a:p>
                    <a:p>
                      <a:pPr marL="0" lvl="0" indent="0" algn="l" defTabSz="3240085" rtl="0" eaLnBrk="1" latinLnBrk="0" hangingPunct="1">
                        <a:spcAft>
                          <a:spcPts val="0"/>
                        </a:spcAft>
                        <a:buFont typeface="Arial" panose="020B0604020202020204" pitchFamily="34" charset="0"/>
                        <a:buNone/>
                      </a:pPr>
                      <a:endParaRPr lang="en-GB" sz="1050" kern="1200" dirty="0">
                        <a:solidFill>
                          <a:srgbClr val="000000"/>
                        </a:solidFill>
                        <a:latin typeface="+mn-lt"/>
                        <a:ea typeface="+mn-ea"/>
                        <a:cs typeface="+mn-cs"/>
                      </a:endParaRPr>
                    </a:p>
                    <a:p>
                      <a:pPr marL="0" lvl="0" indent="0" algn="l" defTabSz="3240085" rtl="0" eaLnBrk="1" latinLnBrk="0" hangingPunct="1">
                        <a:spcAft>
                          <a:spcPts val="0"/>
                        </a:spcAft>
                        <a:buFont typeface="Arial" panose="020B0604020202020204" pitchFamily="34" charset="0"/>
                        <a:buNone/>
                      </a:pPr>
                      <a:endParaRPr lang="en-GB" sz="1050" kern="1200" dirty="0">
                        <a:solidFill>
                          <a:srgbClr val="000000"/>
                        </a:solidFill>
                        <a:latin typeface="+mn-lt"/>
                        <a:ea typeface="+mn-ea"/>
                        <a:cs typeface="+mn-cs"/>
                      </a:endParaRPr>
                    </a:p>
                    <a:p>
                      <a:pPr marL="0" lvl="0" indent="0" algn="l" defTabSz="3240085" rtl="0" eaLnBrk="1" latinLnBrk="0" hangingPunct="1">
                        <a:spcAft>
                          <a:spcPts val="0"/>
                        </a:spcAft>
                        <a:buFont typeface="Arial" panose="020B0604020202020204" pitchFamily="34" charset="0"/>
                        <a:buNone/>
                      </a:pPr>
                      <a:endParaRPr lang="en-GB" sz="1050" kern="1200" dirty="0">
                        <a:solidFill>
                          <a:srgbClr val="000000"/>
                        </a:solidFill>
                        <a:latin typeface="+mn-lt"/>
                        <a:ea typeface="+mn-ea"/>
                        <a:cs typeface="+mn-cs"/>
                      </a:endParaRPr>
                    </a:p>
                    <a:p>
                      <a:pPr marL="0" lvl="0" indent="0" algn="l" defTabSz="3240085" rtl="0" eaLnBrk="1" latinLnBrk="0" hangingPunct="1">
                        <a:spcAft>
                          <a:spcPts val="0"/>
                        </a:spcAft>
                        <a:buFont typeface="Arial" panose="020B0604020202020204" pitchFamily="34" charset="0"/>
                        <a:buNone/>
                      </a:pPr>
                      <a:endParaRPr lang="en-GB" sz="1050" kern="1200" dirty="0">
                        <a:solidFill>
                          <a:srgbClr val="000000"/>
                        </a:solidFill>
                        <a:latin typeface="+mn-lt"/>
                        <a:ea typeface="+mn-ea"/>
                        <a:cs typeface="+mn-cs"/>
                      </a:endParaRPr>
                    </a:p>
                    <a:p>
                      <a:pPr marL="0" lvl="0" indent="0" algn="l" defTabSz="3240085" rtl="0" eaLnBrk="1" latinLnBrk="0" hangingPunct="1">
                        <a:spcAft>
                          <a:spcPts val="0"/>
                        </a:spcAft>
                        <a:buFont typeface="Arial" panose="020B0604020202020204" pitchFamily="34" charset="0"/>
                        <a:buNone/>
                      </a:pPr>
                      <a:endParaRPr lang="en-GB" sz="1050" kern="1200" dirty="0">
                        <a:solidFill>
                          <a:srgbClr val="000000"/>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 typeface="Arial" panose="020B0604020202020204" pitchFamily="34" charset="0"/>
                        <a:buChar char="•"/>
                      </a:pPr>
                      <a:r>
                        <a:rPr lang="en-GB" sz="1050" kern="1200" dirty="0">
                          <a:solidFill>
                            <a:srgbClr val="000000"/>
                          </a:solidFill>
                          <a:latin typeface="+mn-lt"/>
                          <a:ea typeface="+mn-ea"/>
                          <a:cs typeface="+mn-cs"/>
                        </a:rPr>
                        <a:t>Cultural differences with schools in different countries.</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kern="1200" baseline="0" dirty="0">
                          <a:solidFill>
                            <a:srgbClr val="000000"/>
                          </a:solidFill>
                          <a:latin typeface="+mn-lt"/>
                          <a:ea typeface="+mn-ea"/>
                          <a:cs typeface="+mn-cs"/>
                        </a:rPr>
                        <a:t>Express simple opinions. </a:t>
                      </a:r>
                      <a:endParaRPr lang="en-GB" sz="1050" kern="1200" dirty="0">
                        <a:solidFill>
                          <a:srgbClr val="000000"/>
                        </a:solidFill>
                        <a:latin typeface="+mn-lt"/>
                        <a:ea typeface="+mn-ea"/>
                        <a:cs typeface="+mn-cs"/>
                      </a:endParaRPr>
                    </a:p>
                    <a:p>
                      <a:pPr marL="171450" indent="-171450">
                        <a:buFont typeface="Arial" panose="020B0604020202020204" pitchFamily="34" charset="0"/>
                        <a:buChar char="•"/>
                      </a:pPr>
                      <a:r>
                        <a:rPr lang="en-US" sz="1050" kern="1200" dirty="0">
                          <a:solidFill>
                            <a:schemeClr val="dk1"/>
                          </a:solidFill>
                          <a:effectLst/>
                          <a:latin typeface="+mn-lt"/>
                          <a:ea typeface="+mn-ea"/>
                          <a:cs typeface="+mn-cs"/>
                        </a:rPr>
                        <a:t>Adjectival agreement</a:t>
                      </a:r>
                      <a:endParaRPr lang="en-GB" sz="1050" kern="1200" dirty="0">
                        <a:solidFill>
                          <a:schemeClr val="dk1"/>
                        </a:solidFill>
                        <a:effectLst/>
                        <a:latin typeface="+mn-lt"/>
                        <a:ea typeface="+mn-ea"/>
                        <a:cs typeface="+mn-cs"/>
                      </a:endParaRPr>
                    </a:p>
                    <a:p>
                      <a:pPr marL="171450" lvl="0" indent="-171450">
                        <a:buFont typeface="Arial" panose="020B0604020202020204" pitchFamily="34" charset="0"/>
                        <a:buChar char="•"/>
                      </a:pPr>
                      <a:r>
                        <a:rPr lang="en-US" sz="1050" kern="1200" dirty="0" err="1">
                          <a:solidFill>
                            <a:schemeClr val="dk1"/>
                          </a:solidFill>
                          <a:effectLst/>
                          <a:latin typeface="+mn-lt"/>
                          <a:ea typeface="+mn-ea"/>
                          <a:cs typeface="+mn-cs"/>
                        </a:rPr>
                        <a:t>Tener</a:t>
                      </a:r>
                      <a:r>
                        <a:rPr lang="en-US" sz="1050" kern="1200" dirty="0">
                          <a:solidFill>
                            <a:schemeClr val="dk1"/>
                          </a:solidFill>
                          <a:effectLst/>
                          <a:latin typeface="+mn-lt"/>
                          <a:ea typeface="+mn-ea"/>
                          <a:cs typeface="+mn-cs"/>
                        </a:rPr>
                        <a:t> and use of </a:t>
                      </a:r>
                      <a:r>
                        <a:rPr lang="en-US" sz="1050" kern="1200" dirty="0" err="1">
                          <a:solidFill>
                            <a:schemeClr val="dk1"/>
                          </a:solidFill>
                          <a:effectLst/>
                          <a:latin typeface="+mn-lt"/>
                          <a:ea typeface="+mn-ea"/>
                          <a:cs typeface="+mn-cs"/>
                        </a:rPr>
                        <a:t>ser</a:t>
                      </a:r>
                      <a:r>
                        <a:rPr lang="en-US" sz="1050" kern="1200" dirty="0">
                          <a:solidFill>
                            <a:schemeClr val="dk1"/>
                          </a:solidFill>
                          <a:effectLst/>
                          <a:latin typeface="+mn-lt"/>
                          <a:ea typeface="+mn-ea"/>
                          <a:cs typeface="+mn-cs"/>
                        </a:rPr>
                        <a:t> with the time.</a:t>
                      </a:r>
                      <a:endParaRPr lang="en-GB" sz="1050" kern="1200" dirty="0">
                        <a:solidFill>
                          <a:schemeClr val="dk1"/>
                        </a:solidFill>
                        <a:effectLst/>
                        <a:latin typeface="+mn-lt"/>
                        <a:ea typeface="+mn-ea"/>
                        <a:cs typeface="+mn-cs"/>
                      </a:endParaRPr>
                    </a:p>
                    <a:p>
                      <a:pPr marL="171450" lvl="0" indent="-171450">
                        <a:buFont typeface="Arial" panose="020B0604020202020204" pitchFamily="34" charset="0"/>
                        <a:buChar char="•"/>
                      </a:pPr>
                      <a:r>
                        <a:rPr lang="en-US" sz="1050" kern="1200" dirty="0">
                          <a:solidFill>
                            <a:schemeClr val="dk1"/>
                          </a:solidFill>
                          <a:effectLst/>
                          <a:latin typeface="+mn-lt"/>
                          <a:ea typeface="+mn-ea"/>
                          <a:cs typeface="+mn-cs"/>
                        </a:rPr>
                        <a:t>Present tense of regular  verbs (–</a:t>
                      </a:r>
                      <a:r>
                        <a:rPr lang="en-US" sz="1050" kern="1200" dirty="0" err="1">
                          <a:solidFill>
                            <a:schemeClr val="dk1"/>
                          </a:solidFill>
                          <a:effectLst/>
                          <a:latin typeface="+mn-lt"/>
                          <a:ea typeface="+mn-ea"/>
                          <a:cs typeface="+mn-cs"/>
                        </a:rPr>
                        <a:t>ar</a:t>
                      </a:r>
                      <a:r>
                        <a:rPr lang="en-US" sz="1050" kern="1200" dirty="0">
                          <a:solidFill>
                            <a:schemeClr val="dk1"/>
                          </a:solidFill>
                          <a:effectLst/>
                          <a:latin typeface="+mn-lt"/>
                          <a:ea typeface="+mn-ea"/>
                          <a:cs typeface="+mn-cs"/>
                        </a:rPr>
                        <a:t>, -</a:t>
                      </a:r>
                      <a:r>
                        <a:rPr lang="en-US" sz="1050" kern="1200" dirty="0" err="1">
                          <a:solidFill>
                            <a:schemeClr val="dk1"/>
                          </a:solidFill>
                          <a:effectLst/>
                          <a:latin typeface="+mn-lt"/>
                          <a:ea typeface="+mn-ea"/>
                          <a:cs typeface="+mn-cs"/>
                        </a:rPr>
                        <a:t>er</a:t>
                      </a:r>
                      <a:r>
                        <a:rPr lang="en-US" sz="1050" kern="1200" dirty="0">
                          <a:solidFill>
                            <a:schemeClr val="dk1"/>
                          </a:solidFill>
                          <a:effectLst/>
                          <a:latin typeface="+mn-lt"/>
                          <a:ea typeface="+mn-ea"/>
                          <a:cs typeface="+mn-cs"/>
                        </a:rPr>
                        <a:t> and –</a:t>
                      </a:r>
                      <a:r>
                        <a:rPr lang="en-US" sz="1050" kern="1200" dirty="0" err="1">
                          <a:solidFill>
                            <a:schemeClr val="dk1"/>
                          </a:solidFill>
                          <a:effectLst/>
                          <a:latin typeface="+mn-lt"/>
                          <a:ea typeface="+mn-ea"/>
                          <a:cs typeface="+mn-cs"/>
                        </a:rPr>
                        <a:t>ir</a:t>
                      </a:r>
                      <a:r>
                        <a:rPr lang="en-US" sz="1050" kern="1200" dirty="0">
                          <a:solidFill>
                            <a:schemeClr val="dk1"/>
                          </a:solidFill>
                          <a:effectLst/>
                          <a:latin typeface="+mn-lt"/>
                          <a:ea typeface="+mn-ea"/>
                          <a:cs typeface="+mn-cs"/>
                        </a:rPr>
                        <a:t>)</a:t>
                      </a:r>
                      <a:endParaRPr lang="en-GB" sz="1050" kern="1200" dirty="0">
                        <a:solidFill>
                          <a:schemeClr val="dk1"/>
                        </a:solidFill>
                        <a:effectLst/>
                        <a:latin typeface="+mn-lt"/>
                        <a:ea typeface="+mn-ea"/>
                        <a:cs typeface="+mn-cs"/>
                      </a:endParaRPr>
                    </a:p>
                    <a:p>
                      <a:pPr marL="171450" lvl="0" indent="-171450">
                        <a:buFont typeface="Arial" panose="020B0604020202020204" pitchFamily="34" charset="0"/>
                        <a:buChar char="•"/>
                      </a:pPr>
                      <a:r>
                        <a:rPr lang="en-US" sz="1050" kern="1200" dirty="0">
                          <a:solidFill>
                            <a:schemeClr val="dk1"/>
                          </a:solidFill>
                          <a:effectLst/>
                          <a:latin typeface="+mn-lt"/>
                          <a:ea typeface="+mn-ea"/>
                          <a:cs typeface="+mn-cs"/>
                        </a:rPr>
                        <a:t>Hay / No hay</a:t>
                      </a:r>
                      <a:endParaRPr lang="en-GB" sz="1050" kern="1200" dirty="0">
                        <a:solidFill>
                          <a:schemeClr val="dk1"/>
                        </a:solidFill>
                        <a:effectLst/>
                        <a:latin typeface="+mn-lt"/>
                        <a:ea typeface="+mn-ea"/>
                        <a:cs typeface="+mn-cs"/>
                      </a:endParaRPr>
                    </a:p>
                    <a:p>
                      <a:pPr marL="171450" lvl="0" indent="-171450">
                        <a:buFont typeface="Arial" panose="020B0604020202020204" pitchFamily="34" charset="0"/>
                        <a:buChar char="•"/>
                      </a:pPr>
                      <a:r>
                        <a:rPr lang="en-US" sz="1050" kern="1200" dirty="0" err="1">
                          <a:solidFill>
                            <a:schemeClr val="dk1"/>
                          </a:solidFill>
                          <a:effectLst/>
                          <a:latin typeface="+mn-lt"/>
                          <a:ea typeface="+mn-ea"/>
                          <a:cs typeface="+mn-cs"/>
                        </a:rPr>
                        <a:t>Desde</a:t>
                      </a:r>
                      <a:r>
                        <a:rPr lang="en-US" sz="1050" kern="1200" dirty="0">
                          <a:solidFill>
                            <a:schemeClr val="dk1"/>
                          </a:solidFill>
                          <a:effectLst/>
                          <a:latin typeface="+mn-lt"/>
                          <a:ea typeface="+mn-ea"/>
                          <a:cs typeface="+mn-cs"/>
                        </a:rPr>
                        <a:t>… hasta</a:t>
                      </a:r>
                    </a:p>
                    <a:p>
                      <a:pPr marL="171450" lvl="0" indent="-171450">
                        <a:buFont typeface="Arial" panose="020B0604020202020204" pitchFamily="34" charset="0"/>
                        <a:buChar char="•"/>
                      </a:pPr>
                      <a:endParaRPr lang="en-US" sz="1050" kern="1200" dirty="0">
                        <a:solidFill>
                          <a:schemeClr val="dk1"/>
                        </a:solidFill>
                        <a:effectLst/>
                        <a:latin typeface="+mn-lt"/>
                        <a:ea typeface="+mn-ea"/>
                        <a:cs typeface="+mn-cs"/>
                      </a:endParaRPr>
                    </a:p>
                    <a:p>
                      <a:pPr marL="171450" lvl="0" indent="-171450">
                        <a:buFont typeface="Arial"/>
                        <a:buChar char="•"/>
                      </a:pPr>
                      <a:r>
                        <a:rPr lang="en-US" sz="1050" kern="1200" dirty="0">
                          <a:solidFill>
                            <a:schemeClr val="dk1"/>
                          </a:solidFill>
                          <a:effectLst/>
                          <a:latin typeface="+mn-lt"/>
                          <a:ea typeface="+mn-ea"/>
                          <a:cs typeface="+mn-cs"/>
                        </a:rPr>
                        <a:t>Radical-changing verbs</a:t>
                      </a:r>
                      <a:endParaRPr lang="en-GB" sz="1050" kern="1200" dirty="0">
                        <a:solidFill>
                          <a:schemeClr val="dk1"/>
                        </a:solidFill>
                        <a:effectLst/>
                        <a:latin typeface="+mn-lt"/>
                        <a:ea typeface="+mn-ea"/>
                        <a:cs typeface="+mn-cs"/>
                      </a:endParaRPr>
                    </a:p>
                    <a:p>
                      <a:pPr marL="171450" lvl="0" indent="-171450">
                        <a:buFont typeface="Arial"/>
                        <a:buChar char="•"/>
                      </a:pPr>
                      <a:r>
                        <a:rPr lang="en-US" sz="1050" kern="1200" dirty="0" err="1">
                          <a:solidFill>
                            <a:schemeClr val="dk1"/>
                          </a:solidFill>
                          <a:effectLst/>
                          <a:latin typeface="+mn-lt"/>
                          <a:ea typeface="+mn-ea"/>
                          <a:cs typeface="+mn-cs"/>
                        </a:rPr>
                        <a:t>Gustar</a:t>
                      </a:r>
                      <a:r>
                        <a:rPr lang="en-US" sz="1050" kern="1200" dirty="0">
                          <a:solidFill>
                            <a:schemeClr val="dk1"/>
                          </a:solidFill>
                          <a:effectLst/>
                          <a:latin typeface="+mn-lt"/>
                          <a:ea typeface="+mn-ea"/>
                          <a:cs typeface="+mn-cs"/>
                        </a:rPr>
                        <a:t> + verb</a:t>
                      </a:r>
                      <a:endParaRPr lang="en-GB" sz="1050" kern="1200" dirty="0">
                        <a:solidFill>
                          <a:schemeClr val="dk1"/>
                        </a:solidFill>
                        <a:effectLst/>
                        <a:latin typeface="+mn-lt"/>
                        <a:ea typeface="+mn-ea"/>
                        <a:cs typeface="+mn-cs"/>
                      </a:endParaRPr>
                    </a:p>
                    <a:p>
                      <a:pPr marL="171450" lvl="0" indent="-171450">
                        <a:buFont typeface="Arial"/>
                        <a:buChar char="•"/>
                      </a:pPr>
                      <a:r>
                        <a:rPr lang="en-US" sz="1050" kern="1200" dirty="0">
                          <a:solidFill>
                            <a:schemeClr val="dk1"/>
                          </a:solidFill>
                          <a:effectLst/>
                          <a:latin typeface="+mn-lt"/>
                          <a:ea typeface="+mn-ea"/>
                          <a:cs typeface="+mn-cs"/>
                        </a:rPr>
                        <a:t>Reflexive verbs</a:t>
                      </a:r>
                      <a:endParaRPr lang="en-GB" sz="1050" kern="1200" dirty="0">
                        <a:solidFill>
                          <a:schemeClr val="dk1"/>
                        </a:solidFill>
                        <a:effectLst/>
                        <a:latin typeface="+mn-lt"/>
                        <a:ea typeface="+mn-ea"/>
                        <a:cs typeface="+mn-cs"/>
                      </a:endParaRPr>
                    </a:p>
                    <a:p>
                      <a:pPr marL="171450" indent="-171450">
                        <a:buFont typeface="Arial"/>
                        <a:buChar char="•"/>
                      </a:pPr>
                      <a:r>
                        <a:rPr lang="en-US" sz="1050" kern="1200" dirty="0">
                          <a:solidFill>
                            <a:schemeClr val="dk1"/>
                          </a:solidFill>
                          <a:effectLst/>
                          <a:latin typeface="+mn-lt"/>
                          <a:ea typeface="+mn-ea"/>
                          <a:cs typeface="+mn-cs"/>
                        </a:rPr>
                        <a:t>Another irregular verb: </a:t>
                      </a:r>
                      <a:r>
                        <a:rPr lang="en-US" sz="1050" kern="1200" dirty="0" err="1">
                          <a:solidFill>
                            <a:schemeClr val="dk1"/>
                          </a:solidFill>
                          <a:effectLst/>
                          <a:latin typeface="+mn-lt"/>
                          <a:ea typeface="+mn-ea"/>
                          <a:cs typeface="+mn-cs"/>
                        </a:rPr>
                        <a:t>ir</a:t>
                      </a:r>
                      <a:endParaRPr lang="en-GB" sz="1050" kern="1200" dirty="0">
                        <a:solidFill>
                          <a:srgbClr val="000000"/>
                        </a:solidFill>
                        <a:latin typeface="+mn-lt"/>
                        <a:ea typeface="+mn-ea"/>
                        <a:cs typeface="+mn-cs"/>
                      </a:endParaRPr>
                    </a:p>
                    <a:p>
                      <a:pPr marL="342900" lvl="0" indent="-342900">
                        <a:lnSpc>
                          <a:spcPct val="150000"/>
                        </a:lnSpc>
                        <a:spcAft>
                          <a:spcPts val="0"/>
                        </a:spcAft>
                        <a:buFont typeface="Symbol"/>
                        <a:buChar char=""/>
                      </a:pPr>
                      <a:r>
                        <a:rPr lang="en-US" sz="1050" dirty="0">
                          <a:solidFill>
                            <a:srgbClr val="000000"/>
                          </a:solidFill>
                          <a:effectLst/>
                          <a:latin typeface="+mn-lt"/>
                          <a:ea typeface="MS Mincho"/>
                          <a:cs typeface="Times New Roman"/>
                        </a:rPr>
                        <a:t>Ordinal numbers</a:t>
                      </a:r>
                      <a:endParaRPr lang="en-GB" sz="1050" dirty="0">
                        <a:solidFill>
                          <a:srgbClr val="000000"/>
                        </a:solidFill>
                        <a:effectLst/>
                        <a:latin typeface="+mn-lt"/>
                        <a:ea typeface="MS Mincho"/>
                        <a:cs typeface="Times New Roman"/>
                      </a:endParaRPr>
                    </a:p>
                    <a:p>
                      <a:pPr marL="342900" lvl="0" indent="-342900">
                        <a:lnSpc>
                          <a:spcPct val="150000"/>
                        </a:lnSpc>
                        <a:spcAft>
                          <a:spcPts val="0"/>
                        </a:spcAft>
                        <a:buFont typeface="Symbol"/>
                        <a:buChar char=""/>
                      </a:pPr>
                      <a:r>
                        <a:rPr lang="en-US" sz="1050" dirty="0" err="1">
                          <a:solidFill>
                            <a:srgbClr val="000000"/>
                          </a:solidFill>
                          <a:effectLst/>
                          <a:latin typeface="+mn-lt"/>
                          <a:ea typeface="MS Mincho"/>
                          <a:cs typeface="Times New Roman"/>
                        </a:rPr>
                        <a:t>Ser</a:t>
                      </a:r>
                      <a:r>
                        <a:rPr lang="en-US" sz="1050" dirty="0">
                          <a:solidFill>
                            <a:srgbClr val="000000"/>
                          </a:solidFill>
                          <a:effectLst/>
                          <a:latin typeface="+mn-lt"/>
                          <a:ea typeface="MS Mincho"/>
                          <a:cs typeface="Times New Roman"/>
                        </a:rPr>
                        <a:t> and </a:t>
                      </a:r>
                      <a:r>
                        <a:rPr lang="en-US" sz="1050" dirty="0" err="1">
                          <a:solidFill>
                            <a:srgbClr val="000000"/>
                          </a:solidFill>
                          <a:effectLst/>
                          <a:latin typeface="+mn-lt"/>
                          <a:ea typeface="MS Mincho"/>
                          <a:cs typeface="Times New Roman"/>
                        </a:rPr>
                        <a:t>Estar</a:t>
                      </a:r>
                      <a:endParaRPr lang="en-GB" sz="1050" dirty="0">
                        <a:solidFill>
                          <a:srgbClr val="000000"/>
                        </a:solidFill>
                        <a:effectLst/>
                        <a:latin typeface="+mn-lt"/>
                        <a:ea typeface="MS Mincho"/>
                        <a:cs typeface="Times New Roman"/>
                      </a:endParaRPr>
                    </a:p>
                    <a:p>
                      <a:pPr marL="342900" lvl="0" indent="-342900">
                        <a:lnSpc>
                          <a:spcPct val="150000"/>
                        </a:lnSpc>
                        <a:spcAft>
                          <a:spcPts val="0"/>
                        </a:spcAft>
                        <a:buFont typeface="Symbol"/>
                        <a:buChar char=""/>
                      </a:pPr>
                      <a:r>
                        <a:rPr lang="en-US" sz="1050" dirty="0">
                          <a:solidFill>
                            <a:srgbClr val="000000"/>
                          </a:solidFill>
                          <a:effectLst/>
                          <a:latin typeface="+mn-lt"/>
                          <a:ea typeface="MS Mincho"/>
                          <a:cs typeface="Times New Roman"/>
                        </a:rPr>
                        <a:t>Imperative</a:t>
                      </a:r>
                      <a:endParaRPr lang="en-GB" sz="1050" dirty="0">
                        <a:solidFill>
                          <a:srgbClr val="000000"/>
                        </a:solidFill>
                        <a:effectLst/>
                        <a:latin typeface="+mn-lt"/>
                        <a:ea typeface="MS Mincho"/>
                        <a:cs typeface="Times New Roman"/>
                      </a:endParaRPr>
                    </a:p>
                    <a:p>
                      <a:pPr marL="342900" lvl="0" indent="-342900">
                        <a:lnSpc>
                          <a:spcPct val="150000"/>
                        </a:lnSpc>
                        <a:spcAft>
                          <a:spcPts val="0"/>
                        </a:spcAft>
                        <a:buFont typeface="Symbol"/>
                        <a:buChar char=""/>
                      </a:pPr>
                      <a:r>
                        <a:rPr lang="en-US" sz="1050" dirty="0">
                          <a:solidFill>
                            <a:srgbClr val="000000"/>
                          </a:solidFill>
                          <a:effectLst/>
                          <a:latin typeface="+mn-lt"/>
                          <a:ea typeface="MS Mincho"/>
                          <a:cs typeface="Times New Roman"/>
                        </a:rPr>
                        <a:t>Prepositions</a:t>
                      </a:r>
                      <a:endParaRPr lang="en-GB" sz="1050" dirty="0">
                        <a:solidFill>
                          <a:srgbClr val="000000"/>
                        </a:solidFill>
                        <a:effectLst/>
                        <a:latin typeface="+mn-lt"/>
                        <a:ea typeface="MS Mincho"/>
                        <a:cs typeface="Times New Roman"/>
                      </a:endParaRPr>
                    </a:p>
                    <a:p>
                      <a:pPr marL="0" indent="0">
                        <a:buFont typeface="Arial" panose="020B0604020202020204" pitchFamily="34" charset="0"/>
                        <a:buNone/>
                      </a:pPr>
                      <a:endParaRPr lang="en-US" sz="1050" kern="1200" dirty="0">
                        <a:solidFill>
                          <a:schemeClr val="dk1"/>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50" kern="1200" dirty="0">
                        <a:solidFill>
                          <a:srgbClr val="000000"/>
                        </a:solidFill>
                        <a:latin typeface="+mn-lt"/>
                        <a:ea typeface="+mn-ea"/>
                        <a:cs typeface="+mn-cs"/>
                      </a:endParaRPr>
                    </a:p>
                    <a:p>
                      <a:pPr marL="171450" lvl="0" indent="-171450" algn="l" defTabSz="3240085" rtl="0" eaLnBrk="1" latinLnBrk="0" hangingPunct="1">
                        <a:spcAft>
                          <a:spcPts val="0"/>
                        </a:spcAft>
                        <a:buFont typeface="Arial" panose="020B0604020202020204" pitchFamily="34" charset="0"/>
                        <a:buChar char="•"/>
                      </a:pPr>
                      <a:r>
                        <a:rPr lang="en-GB" sz="1050" kern="1200" dirty="0">
                          <a:solidFill>
                            <a:srgbClr val="000000"/>
                          </a:solidFill>
                          <a:latin typeface="+mn-lt"/>
                          <a:ea typeface="+mn-ea"/>
                          <a:cs typeface="+mn-cs"/>
                        </a:rPr>
                        <a:t>Simple</a:t>
                      </a:r>
                      <a:r>
                        <a:rPr lang="en-GB" sz="1050" kern="1200" baseline="0" dirty="0">
                          <a:solidFill>
                            <a:srgbClr val="000000"/>
                          </a:solidFill>
                          <a:latin typeface="+mn-lt"/>
                          <a:ea typeface="+mn-ea"/>
                          <a:cs typeface="+mn-cs"/>
                        </a:rPr>
                        <a:t> translation skills.</a:t>
                      </a:r>
                    </a:p>
                    <a:p>
                      <a:pPr marL="171450" lvl="0" indent="-171450" algn="l" defTabSz="3240085" rtl="0" eaLnBrk="1" latinLnBrk="0" hangingPunct="1">
                        <a:spcAft>
                          <a:spcPts val="0"/>
                        </a:spcAft>
                        <a:buFont typeface="Arial" panose="020B0604020202020204" pitchFamily="34" charset="0"/>
                        <a:buChar char="•"/>
                      </a:pPr>
                      <a:r>
                        <a:rPr lang="en-GB" sz="1050" kern="1200" baseline="0" dirty="0">
                          <a:solidFill>
                            <a:srgbClr val="000000"/>
                          </a:solidFill>
                          <a:latin typeface="+mn-lt"/>
                          <a:ea typeface="+mn-ea"/>
                          <a:cs typeface="+mn-cs"/>
                        </a:rPr>
                        <a:t>Identifying cognates.</a:t>
                      </a:r>
                    </a:p>
                    <a:p>
                      <a:pPr marL="171450" lvl="0" indent="-171450" algn="l" defTabSz="3240085" rtl="0" eaLnBrk="1" latinLnBrk="0" hangingPunct="1">
                        <a:spcAft>
                          <a:spcPts val="0"/>
                        </a:spcAft>
                        <a:buFont typeface="Arial" panose="020B0604020202020204" pitchFamily="34" charset="0"/>
                        <a:buChar char="•"/>
                      </a:pPr>
                      <a:r>
                        <a:rPr lang="en-GB" sz="1050" kern="1200" baseline="0" dirty="0">
                          <a:solidFill>
                            <a:srgbClr val="000000"/>
                          </a:solidFill>
                          <a:latin typeface="+mn-lt"/>
                          <a:ea typeface="+mn-ea"/>
                          <a:cs typeface="+mn-cs"/>
                        </a:rPr>
                        <a:t>Beginning to conjugate verbs and use common sentence structures. </a:t>
                      </a:r>
                    </a:p>
                    <a:p>
                      <a:pPr marL="171450" lvl="0" indent="-171450" algn="l" defTabSz="3240085" rtl="0" eaLnBrk="1" latinLnBrk="0" hangingPunct="1">
                        <a:spcAft>
                          <a:spcPts val="0"/>
                        </a:spcAft>
                        <a:buFont typeface="Arial" panose="020B0604020202020204" pitchFamily="34" charset="0"/>
                        <a:buChar char="•"/>
                      </a:pPr>
                      <a:r>
                        <a:rPr lang="en-GB" sz="1050" kern="1200" baseline="0" dirty="0">
                          <a:solidFill>
                            <a:srgbClr val="000000"/>
                          </a:solidFill>
                          <a:latin typeface="+mn-lt"/>
                          <a:ea typeface="+mn-ea"/>
                          <a:cs typeface="+mn-cs"/>
                        </a:rPr>
                        <a:t>Dictionary skills (online  and offline).</a:t>
                      </a:r>
                    </a:p>
                    <a:p>
                      <a:pPr marL="171450" lvl="0" indent="-171450" algn="l" defTabSz="3240085" rtl="0" eaLnBrk="1" latinLnBrk="0" hangingPunct="1">
                        <a:spcAft>
                          <a:spcPts val="0"/>
                        </a:spcAft>
                        <a:buFont typeface="Arial" panose="020B0604020202020204" pitchFamily="34" charset="0"/>
                        <a:buChar char="•"/>
                      </a:pPr>
                      <a:r>
                        <a:rPr lang="en-GB" sz="1050" b="1" kern="1200" baseline="0" dirty="0">
                          <a:solidFill>
                            <a:srgbClr val="000000"/>
                          </a:solidFill>
                          <a:latin typeface="+mn-lt"/>
                          <a:ea typeface="+mn-ea"/>
                          <a:cs typeface="+mn-cs"/>
                        </a:rPr>
                        <a:t>Learn to interpret GCSE style questions in relation to photo cards and role play.</a:t>
                      </a:r>
                    </a:p>
                    <a:p>
                      <a:pPr marL="0" lvl="0" indent="0" algn="l" defTabSz="3240085" rtl="0" eaLnBrk="1" latinLnBrk="0" hangingPunct="1">
                        <a:spcAft>
                          <a:spcPts val="0"/>
                        </a:spcAft>
                        <a:buFont typeface="Arial" panose="020B0604020202020204" pitchFamily="34" charset="0"/>
                        <a:buNone/>
                      </a:pPr>
                      <a:endParaRPr lang="en-GB" sz="1050" kern="1200" dirty="0">
                        <a:solidFill>
                          <a:srgbClr val="000000"/>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 typeface="Arial" panose="020B0604020202020204" pitchFamily="34" charset="0"/>
                        <a:buChar char="•"/>
                      </a:pPr>
                      <a:endParaRPr lang="en-GB" sz="1050" kern="1200" baseline="0" dirty="0">
                        <a:solidFill>
                          <a:schemeClr val="dk1"/>
                        </a:solidFill>
                        <a:effectLst/>
                        <a:latin typeface="+mn-lt"/>
                        <a:ea typeface="+mn-ea"/>
                        <a:cs typeface="+mn-cs"/>
                      </a:endParaRPr>
                    </a:p>
                    <a:p>
                      <a:pPr marL="171450" lvl="0" indent="-171450" algn="l" defTabSz="3240085" rtl="0" eaLnBrk="1" latinLnBrk="0" hangingPunct="1">
                        <a:spcAft>
                          <a:spcPts val="0"/>
                        </a:spcAft>
                        <a:buFont typeface="Arial" panose="020B0604020202020204" pitchFamily="34" charset="0"/>
                        <a:buChar char="•"/>
                      </a:pPr>
                      <a:r>
                        <a:rPr lang="en-GB" sz="1050" kern="1200" baseline="0" dirty="0">
                          <a:solidFill>
                            <a:srgbClr val="000000"/>
                          </a:solidFill>
                          <a:latin typeface="+mn-lt"/>
                          <a:ea typeface="+mn-ea"/>
                          <a:cs typeface="+mn-cs"/>
                        </a:rPr>
                        <a:t>describe their school and use adjectives accurately.</a:t>
                      </a:r>
                    </a:p>
                    <a:p>
                      <a:pPr marL="228600" lvl="0" indent="-228600" algn="l" defTabSz="3240085" rtl="0" eaLnBrk="1" latinLnBrk="0" hangingPunct="1">
                        <a:spcAft>
                          <a:spcPts val="0"/>
                        </a:spcAft>
                        <a:buFont typeface="+mj-lt"/>
                        <a:buAutoNum type="arabicPeriod"/>
                      </a:pPr>
                      <a:r>
                        <a:rPr lang="en-GB" sz="1050" kern="1200" baseline="0" dirty="0">
                          <a:solidFill>
                            <a:srgbClr val="000000"/>
                          </a:solidFill>
                          <a:latin typeface="+mn-lt"/>
                          <a:ea typeface="+mn-ea"/>
                          <a:cs typeface="+mn-cs"/>
                        </a:rPr>
                        <a:t>Use simple opinions to express their likes and dislikes and why.</a:t>
                      </a:r>
                    </a:p>
                    <a:p>
                      <a:pPr marL="228600" lvl="0" indent="-228600" algn="l" defTabSz="3240085" rtl="0" eaLnBrk="1" latinLnBrk="0" hangingPunct="1">
                        <a:spcAft>
                          <a:spcPts val="0"/>
                        </a:spcAft>
                        <a:buFont typeface="+mj-lt"/>
                        <a:buAutoNum type="arabicPeriod"/>
                      </a:pPr>
                      <a:r>
                        <a:rPr lang="en-GB" sz="1050" kern="1200" baseline="0" dirty="0">
                          <a:solidFill>
                            <a:srgbClr val="000000"/>
                          </a:solidFill>
                          <a:latin typeface="+mn-lt"/>
                          <a:ea typeface="+mn-ea"/>
                          <a:cs typeface="+mn-cs"/>
                        </a:rPr>
                        <a:t>Build up knowledge of significant vocab in the context of school. </a:t>
                      </a:r>
                    </a:p>
                    <a:p>
                      <a:pPr marL="228600" lvl="0" indent="-228600" algn="l" defTabSz="3240085" rtl="0" eaLnBrk="1" latinLnBrk="0" hangingPunct="1">
                        <a:spcAft>
                          <a:spcPts val="0"/>
                        </a:spcAft>
                        <a:buFont typeface="+mj-lt"/>
                        <a:buAutoNum type="arabicPeriod"/>
                      </a:pPr>
                      <a:r>
                        <a:rPr lang="en-GB" sz="1050" b="1" kern="1200" baseline="0" dirty="0">
                          <a:solidFill>
                            <a:srgbClr val="000000"/>
                          </a:solidFill>
                          <a:latin typeface="+mn-lt"/>
                          <a:ea typeface="+mn-ea"/>
                          <a:cs typeface="+mn-cs"/>
                        </a:rPr>
                        <a:t>Gain more vocabulary in relation to describing where they like and justifying their opinions with sentences. </a:t>
                      </a:r>
                    </a:p>
                    <a:p>
                      <a:pPr marL="0" lvl="0" indent="0" algn="l" defTabSz="3240085" rtl="0" eaLnBrk="1" latinLnBrk="0" hangingPunct="1">
                        <a:spcAft>
                          <a:spcPts val="0"/>
                        </a:spcAft>
                        <a:buFont typeface="Arial" panose="020B0604020202020204" pitchFamily="34" charset="0"/>
                        <a:buNone/>
                      </a:pPr>
                      <a:endParaRPr lang="en-GB" sz="1050" kern="1200" dirty="0">
                        <a:solidFill>
                          <a:srgbClr val="000000"/>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kern="1200" dirty="0">
                          <a:solidFill>
                            <a:srgbClr val="000000"/>
                          </a:solidFill>
                          <a:latin typeface="+mn-lt"/>
                          <a:ea typeface="+mn-ea"/>
                          <a:cs typeface="+mn-cs"/>
                        </a:rPr>
                        <a:t>A more explicit attempt to enrich the students with ‘culture capital’</a:t>
                      </a:r>
                      <a:r>
                        <a:rPr lang="en-GB" sz="1050" kern="1200" baseline="0" dirty="0">
                          <a:solidFill>
                            <a:srgbClr val="000000"/>
                          </a:solidFill>
                          <a:latin typeface="+mn-lt"/>
                          <a:ea typeface="+mn-ea"/>
                          <a:cs typeface="+mn-cs"/>
                        </a:rPr>
                        <a:t> through school comparison in Spain and England. </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kern="1200" baseline="0" dirty="0">
                          <a:solidFill>
                            <a:srgbClr val="000000"/>
                          </a:solidFill>
                          <a:latin typeface="+mn-lt"/>
                          <a:ea typeface="+mn-ea"/>
                          <a:cs typeface="+mn-cs"/>
                        </a:rPr>
                        <a:t>Build in more descriptions of pictures.</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kern="1200" baseline="0" dirty="0">
                          <a:solidFill>
                            <a:srgbClr val="000000"/>
                          </a:solidFill>
                          <a:latin typeface="+mn-lt"/>
                          <a:ea typeface="+mn-ea"/>
                          <a:cs typeface="+mn-cs"/>
                        </a:rPr>
                        <a:t>Build in a presentation about yourself to help revisit learning from Term 1. </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kern="1200" baseline="0" dirty="0">
                          <a:solidFill>
                            <a:srgbClr val="000000"/>
                          </a:solidFill>
                          <a:latin typeface="+mn-lt"/>
                          <a:ea typeface="+mn-ea"/>
                          <a:cs typeface="+mn-cs"/>
                        </a:rPr>
                        <a:t>Ensure that all KO tests test vocab and grammar from KO 1 and 2. </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b="1" kern="1200" baseline="0" dirty="0">
                          <a:solidFill>
                            <a:srgbClr val="000000"/>
                          </a:solidFill>
                          <a:latin typeface="+mn-lt"/>
                          <a:ea typeface="+mn-ea"/>
                          <a:cs typeface="+mn-cs"/>
                        </a:rPr>
                        <a:t>Begin role play practice by giving directions and imagining you are in a tourist office in your region.</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b="1" kern="1200" baseline="0" dirty="0">
                          <a:solidFill>
                            <a:srgbClr val="000000"/>
                          </a:solidFill>
                          <a:latin typeface="+mn-lt"/>
                          <a:ea typeface="+mn-ea"/>
                          <a:cs typeface="+mn-cs"/>
                        </a:rPr>
                        <a:t>School exchange round 2 to present on school. Zoom exchange.</a:t>
                      </a:r>
                    </a:p>
                    <a:p>
                      <a:pPr marL="0" lvl="0" indent="0" algn="l" defTabSz="3240085" rtl="0" eaLnBrk="1" latinLnBrk="0" hangingPunct="1">
                        <a:spcAft>
                          <a:spcPts val="0"/>
                        </a:spcAft>
                        <a:buFont typeface="Arial" panose="020B0604020202020204" pitchFamily="34" charset="0"/>
                        <a:buNone/>
                      </a:pPr>
                      <a:endParaRPr lang="en-GB" sz="1050" b="1" kern="1200" baseline="0" dirty="0">
                        <a:solidFill>
                          <a:srgbClr val="000000"/>
                        </a:solidFill>
                        <a:latin typeface="+mn-lt"/>
                        <a:ea typeface="+mn-ea"/>
                        <a:cs typeface="+mn-cs"/>
                      </a:endParaRPr>
                    </a:p>
                    <a:p>
                      <a:pPr marL="0" lvl="0" indent="0" algn="l" defTabSz="3240085" rtl="0" eaLnBrk="1" latinLnBrk="0" hangingPunct="1">
                        <a:spcAft>
                          <a:spcPts val="0"/>
                        </a:spcAft>
                        <a:buFont typeface="Arial" panose="020B0604020202020204" pitchFamily="34" charset="0"/>
                        <a:buNone/>
                      </a:pPr>
                      <a:endParaRPr lang="en-GB" sz="1050" kern="1200" baseline="0" dirty="0">
                        <a:solidFill>
                          <a:srgbClr val="000000"/>
                        </a:solidFill>
                        <a:latin typeface="+mn-lt"/>
                        <a:ea typeface="+mn-ea"/>
                        <a:cs typeface="+mn-cs"/>
                      </a:endParaRPr>
                    </a:p>
                    <a:p>
                      <a:pPr marL="0" lvl="0" indent="0" algn="l" defTabSz="3240085" rtl="0" eaLnBrk="1" latinLnBrk="0" hangingPunct="1">
                        <a:spcAft>
                          <a:spcPts val="0"/>
                        </a:spcAft>
                        <a:buFont typeface="Arial" panose="020B0604020202020204" pitchFamily="34" charset="0"/>
                        <a:buNone/>
                      </a:pPr>
                      <a:endParaRPr lang="en-GB" sz="1050" kern="1200" baseline="0" dirty="0">
                        <a:solidFill>
                          <a:srgbClr val="000000"/>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3185930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062559369"/>
              </p:ext>
            </p:extLst>
          </p:nvPr>
        </p:nvGraphicFramePr>
        <p:xfrm>
          <a:off x="152401" y="228600"/>
          <a:ext cx="8839198" cy="5638800"/>
        </p:xfrm>
        <a:graphic>
          <a:graphicData uri="http://schemas.openxmlformats.org/drawingml/2006/table">
            <a:tbl>
              <a:tblPr firstRow="1" firstCol="1" bandRow="1">
                <a:tableStyleId>{5C22544A-7EE6-4342-B048-85BDC9FD1C3A}</a:tableStyleId>
              </a:tblPr>
              <a:tblGrid>
                <a:gridCol w="270724">
                  <a:extLst>
                    <a:ext uri="{9D8B030D-6E8A-4147-A177-3AD203B41FA5}">
                      <a16:colId xmlns:a16="http://schemas.microsoft.com/office/drawing/2014/main" xmlns="" val="20000"/>
                    </a:ext>
                  </a:extLst>
                </a:gridCol>
                <a:gridCol w="1610024">
                  <a:extLst>
                    <a:ext uri="{9D8B030D-6E8A-4147-A177-3AD203B41FA5}">
                      <a16:colId xmlns:a16="http://schemas.microsoft.com/office/drawing/2014/main" xmlns="" val="20001"/>
                    </a:ext>
                  </a:extLst>
                </a:gridCol>
                <a:gridCol w="1610024">
                  <a:extLst>
                    <a:ext uri="{9D8B030D-6E8A-4147-A177-3AD203B41FA5}">
                      <a16:colId xmlns:a16="http://schemas.microsoft.com/office/drawing/2014/main" xmlns="" val="20002"/>
                    </a:ext>
                  </a:extLst>
                </a:gridCol>
                <a:gridCol w="1610024">
                  <a:extLst>
                    <a:ext uri="{9D8B030D-6E8A-4147-A177-3AD203B41FA5}">
                      <a16:colId xmlns:a16="http://schemas.microsoft.com/office/drawing/2014/main" xmlns="" val="20003"/>
                    </a:ext>
                  </a:extLst>
                </a:gridCol>
                <a:gridCol w="1869201">
                  <a:extLst>
                    <a:ext uri="{9D8B030D-6E8A-4147-A177-3AD203B41FA5}">
                      <a16:colId xmlns:a16="http://schemas.microsoft.com/office/drawing/2014/main" xmlns="" val="20004"/>
                    </a:ext>
                  </a:extLst>
                </a:gridCol>
                <a:gridCol w="1869201">
                  <a:extLst>
                    <a:ext uri="{9D8B030D-6E8A-4147-A177-3AD203B41FA5}">
                      <a16:colId xmlns:a16="http://schemas.microsoft.com/office/drawing/2014/main" xmlns="" val="20005"/>
                    </a:ext>
                  </a:extLst>
                </a:gridCol>
              </a:tblGrid>
              <a:tr h="364135">
                <a:tc rowSpan="2">
                  <a:txBody>
                    <a:bodyPr/>
                    <a:lstStyle/>
                    <a:p>
                      <a:pPr algn="ctr">
                        <a:spcAft>
                          <a:spcPts val="0"/>
                        </a:spcAft>
                      </a:pPr>
                      <a:r>
                        <a:rPr lang="en-GB" sz="1050" dirty="0">
                          <a:effectLst/>
                          <a:latin typeface="+mn-lt"/>
                        </a:rPr>
                        <a:t> </a:t>
                      </a:r>
                      <a:endParaRPr lang="en-GB" sz="1050" dirty="0">
                        <a:effectLst/>
                        <a:latin typeface="+mn-lt"/>
                        <a:ea typeface="Calibri" panose="020F0502020204030204" pitchFamily="34" charset="0"/>
                        <a:cs typeface="Times New Roman" panose="02020603050405020304" pitchFamily="18" charset="0"/>
                      </a:endParaRPr>
                    </a:p>
                    <a:p>
                      <a:pPr>
                        <a:spcAft>
                          <a:spcPts val="0"/>
                        </a:spcAft>
                      </a:pPr>
                      <a:r>
                        <a:rPr lang="en-GB" sz="1050" dirty="0">
                          <a:effectLst/>
                          <a:latin typeface="+mn-lt"/>
                        </a:rPr>
                        <a:t> </a:t>
                      </a:r>
                      <a:endParaRPr lang="en-GB" sz="105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050" dirty="0">
                          <a:effectLst/>
                          <a:latin typeface="+mn-lt"/>
                        </a:rPr>
                        <a:t>YEAR 7 – </a:t>
                      </a:r>
                      <a:r>
                        <a:rPr lang="en-GB" sz="1050" dirty="0" smtClean="0">
                          <a:effectLst/>
                          <a:latin typeface="+mn-lt"/>
                        </a:rPr>
                        <a:t> Mexico,</a:t>
                      </a:r>
                      <a:r>
                        <a:rPr lang="en-GB" sz="1050" baseline="0" dirty="0" smtClean="0">
                          <a:effectLst/>
                          <a:latin typeface="+mn-lt"/>
                        </a:rPr>
                        <a:t> </a:t>
                      </a:r>
                      <a:r>
                        <a:rPr lang="en-GB" sz="1050" dirty="0" smtClean="0">
                          <a:effectLst/>
                          <a:latin typeface="+mn-lt"/>
                        </a:rPr>
                        <a:t>Food </a:t>
                      </a:r>
                      <a:r>
                        <a:rPr lang="en-GB" sz="1050" dirty="0">
                          <a:effectLst/>
                          <a:latin typeface="+mn-lt"/>
                        </a:rPr>
                        <a:t>and drink and </a:t>
                      </a:r>
                      <a:r>
                        <a:rPr lang="en-GB" sz="1050" dirty="0" err="1">
                          <a:effectLst/>
                          <a:latin typeface="+mn-lt"/>
                        </a:rPr>
                        <a:t>Pobre</a:t>
                      </a:r>
                      <a:r>
                        <a:rPr lang="en-GB" sz="1050" dirty="0">
                          <a:effectLst/>
                          <a:latin typeface="+mn-lt"/>
                        </a:rPr>
                        <a:t> Ana (1).</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xmlns="" val="10000"/>
                  </a:ext>
                </a:extLst>
              </a:tr>
              <a:tr h="320413">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050" b="1" dirty="0">
                          <a:effectLst/>
                          <a:latin typeface="+mn-lt"/>
                        </a:rPr>
                        <a:t>KNOWLEDGE</a:t>
                      </a:r>
                      <a:endParaRPr lang="en-GB" sz="1050" b="1"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050" b="1" dirty="0">
                          <a:effectLst/>
                          <a:latin typeface="+mn-lt"/>
                        </a:rPr>
                        <a:t>CONCEPTS</a:t>
                      </a:r>
                      <a:endParaRPr lang="en-GB" sz="1050" b="1"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050" b="1" dirty="0">
                          <a:effectLst/>
                          <a:latin typeface="+mn-lt"/>
                        </a:rPr>
                        <a:t>SKILLS</a:t>
                      </a:r>
                      <a:endParaRPr lang="en-GB" sz="1050" b="1"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050" b="1" dirty="0">
                          <a:effectLst/>
                          <a:latin typeface="+mn-lt"/>
                          <a:ea typeface="Calibri" panose="020F0502020204030204" pitchFamily="34" charset="0"/>
                          <a:cs typeface="Times New Roman" panose="02020603050405020304" pitchFamily="18" charset="0"/>
                        </a:rPr>
                        <a:t>RATIONALE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050" b="1" dirty="0">
                          <a:effectLst/>
                          <a:latin typeface="+mn-lt"/>
                          <a:ea typeface="Calibri" panose="020F0502020204030204" pitchFamily="34" charset="0"/>
                          <a:cs typeface="Times New Roman" panose="02020603050405020304" pitchFamily="18" charset="0"/>
                        </a:rPr>
                        <a:t>FUTURE DEVELOPMENT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xmlns="" val="10001"/>
                  </a:ext>
                </a:extLst>
              </a:tr>
              <a:tr h="4954252">
                <a:tc>
                  <a:txBody>
                    <a:bodyPr/>
                    <a:lstStyle/>
                    <a:p>
                      <a:pPr marL="71755" marR="71755" algn="ctr">
                        <a:spcAft>
                          <a:spcPts val="0"/>
                        </a:spcAft>
                      </a:pPr>
                      <a:r>
                        <a:rPr lang="en-GB" sz="1050" dirty="0">
                          <a:solidFill>
                            <a:schemeClr val="tx1"/>
                          </a:solidFill>
                          <a:effectLst/>
                          <a:latin typeface="+mn-lt"/>
                        </a:rPr>
                        <a:t>Term 3</a:t>
                      </a:r>
                      <a:endParaRPr lang="en-GB" sz="105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171450" lvl="0" indent="-171450" algn="l" defTabSz="3240085" rtl="0" eaLnBrk="1" latinLnBrk="0" hangingPunct="1">
                        <a:spcAft>
                          <a:spcPts val="0"/>
                        </a:spcAft>
                        <a:buFont typeface="Arial"/>
                        <a:buChar char="•"/>
                      </a:pPr>
                      <a:r>
                        <a:rPr lang="en-GB" sz="1050" kern="1200" dirty="0" smtClean="0">
                          <a:solidFill>
                            <a:srgbClr val="000000"/>
                          </a:solidFill>
                          <a:latin typeface="+mn-lt"/>
                          <a:ea typeface="+mn-ea"/>
                          <a:cs typeface="+mn-cs"/>
                        </a:rPr>
                        <a:t>Mexico-</a:t>
                      </a:r>
                      <a:r>
                        <a:rPr lang="en-GB" sz="1050" kern="1200" baseline="0" dirty="0" smtClean="0">
                          <a:solidFill>
                            <a:srgbClr val="000000"/>
                          </a:solidFill>
                          <a:latin typeface="+mn-lt"/>
                          <a:ea typeface="+mn-ea"/>
                          <a:cs typeface="+mn-cs"/>
                        </a:rPr>
                        <a:t> Learning about Mexico. Learn about the history of Mexico, celebrations, festivals and the cultural aspects.</a:t>
                      </a:r>
                      <a:endParaRPr lang="en-GB" sz="1050" kern="1200" dirty="0">
                        <a:solidFill>
                          <a:srgbClr val="000000"/>
                        </a:solidFill>
                        <a:latin typeface="+mn-lt"/>
                        <a:ea typeface="+mn-ea"/>
                        <a:cs typeface="+mn-cs"/>
                      </a:endParaRPr>
                    </a:p>
                    <a:p>
                      <a:pPr marL="171450" indent="-171450">
                        <a:buFont typeface="Arial" panose="020B0604020202020204" pitchFamily="34" charset="0"/>
                        <a:buChar char="•"/>
                      </a:pPr>
                      <a:r>
                        <a:rPr lang="en-US" sz="1050" kern="1200" dirty="0">
                          <a:solidFill>
                            <a:schemeClr val="dk1"/>
                          </a:solidFill>
                          <a:effectLst/>
                          <a:latin typeface="+mn-lt"/>
                          <a:ea typeface="+mn-ea"/>
                          <a:cs typeface="+mn-cs"/>
                        </a:rPr>
                        <a:t>Saying what you eat at different mealtimes, food you like and dislike, saying what is healthy, asking for food in cafés.</a:t>
                      </a:r>
                    </a:p>
                    <a:p>
                      <a:pPr marL="171450" indent="-171450">
                        <a:buFont typeface="Arial" panose="020B0604020202020204" pitchFamily="34" charset="0"/>
                        <a:buChar char="•"/>
                      </a:pPr>
                      <a:r>
                        <a:rPr lang="en-US" sz="1050" kern="1200" dirty="0">
                          <a:solidFill>
                            <a:schemeClr val="dk1"/>
                          </a:solidFill>
                          <a:effectLst/>
                          <a:latin typeface="+mn-lt"/>
                          <a:ea typeface="+mn-ea"/>
                          <a:cs typeface="+mn-cs"/>
                        </a:rPr>
                        <a:t>KO </a:t>
                      </a:r>
                      <a:r>
                        <a:rPr lang="en-US" sz="1050" kern="1200" dirty="0" err="1">
                          <a:solidFill>
                            <a:schemeClr val="dk1"/>
                          </a:solidFill>
                          <a:effectLst/>
                          <a:latin typeface="+mn-lt"/>
                          <a:ea typeface="+mn-ea"/>
                          <a:cs typeface="+mn-cs"/>
                        </a:rPr>
                        <a:t>Yr</a:t>
                      </a:r>
                      <a:r>
                        <a:rPr lang="en-US" sz="1050" kern="1200" baseline="0" dirty="0">
                          <a:solidFill>
                            <a:schemeClr val="dk1"/>
                          </a:solidFill>
                          <a:effectLst/>
                          <a:latin typeface="+mn-lt"/>
                          <a:ea typeface="+mn-ea"/>
                          <a:cs typeface="+mn-cs"/>
                        </a:rPr>
                        <a:t> 7 Term 3..</a:t>
                      </a:r>
                    </a:p>
                    <a:p>
                      <a:pPr marL="171450" indent="-171450">
                        <a:buFont typeface="Arial" panose="020B0604020202020204" pitchFamily="34" charset="0"/>
                        <a:buChar char="•"/>
                      </a:pPr>
                      <a:r>
                        <a:rPr lang="en-US" sz="1050" kern="1200" baseline="0" dirty="0">
                          <a:solidFill>
                            <a:schemeClr val="dk1"/>
                          </a:solidFill>
                          <a:effectLst/>
                          <a:latin typeface="+mn-lt"/>
                          <a:ea typeface="+mn-ea"/>
                          <a:cs typeface="+mn-cs"/>
                        </a:rPr>
                        <a:t>Reading of authentic text- </a:t>
                      </a:r>
                      <a:r>
                        <a:rPr lang="en-US" sz="1050" kern="1200" baseline="0" dirty="0" err="1">
                          <a:solidFill>
                            <a:schemeClr val="dk1"/>
                          </a:solidFill>
                          <a:effectLst/>
                          <a:latin typeface="+mn-lt"/>
                          <a:ea typeface="+mn-ea"/>
                          <a:cs typeface="+mn-cs"/>
                        </a:rPr>
                        <a:t>Pobre</a:t>
                      </a:r>
                      <a:r>
                        <a:rPr lang="en-US" sz="1050" kern="1200" baseline="0" dirty="0">
                          <a:solidFill>
                            <a:schemeClr val="dk1"/>
                          </a:solidFill>
                          <a:effectLst/>
                          <a:latin typeface="+mn-lt"/>
                          <a:ea typeface="+mn-ea"/>
                          <a:cs typeface="+mn-cs"/>
                        </a:rPr>
                        <a:t> Ana.</a:t>
                      </a:r>
                    </a:p>
                    <a:p>
                      <a:pPr marL="171450" indent="-171450">
                        <a:buFont typeface="Arial" panose="020B0604020202020204" pitchFamily="34" charset="0"/>
                        <a:buChar char="•"/>
                      </a:pPr>
                      <a:r>
                        <a:rPr lang="en-US" sz="1050" kern="1200" baseline="0" dirty="0">
                          <a:solidFill>
                            <a:schemeClr val="dk1"/>
                          </a:solidFill>
                          <a:effectLst/>
                          <a:latin typeface="+mn-lt"/>
                          <a:ea typeface="+mn-ea"/>
                          <a:cs typeface="+mn-cs"/>
                        </a:rPr>
                        <a:t>Consolidate knowledge of grammar.</a:t>
                      </a:r>
                      <a:endParaRPr lang="en-GB" sz="1050" kern="1200" dirty="0">
                        <a:solidFill>
                          <a:srgbClr val="000000"/>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buFont typeface="Arial" panose="020B0604020202020204" pitchFamily="34" charset="0"/>
                        <a:buChar char="•"/>
                      </a:pPr>
                      <a:r>
                        <a:rPr lang="en-US" sz="1050" kern="1200" dirty="0">
                          <a:solidFill>
                            <a:schemeClr val="dk1"/>
                          </a:solidFill>
                          <a:effectLst/>
                          <a:latin typeface="+mn-lt"/>
                          <a:ea typeface="+mn-ea"/>
                          <a:cs typeface="+mn-cs"/>
                        </a:rPr>
                        <a:t>Comparing: ‘</a:t>
                      </a:r>
                      <a:r>
                        <a:rPr lang="en-US" sz="1050" kern="1200" dirty="0" err="1">
                          <a:solidFill>
                            <a:schemeClr val="dk1"/>
                          </a:solidFill>
                          <a:effectLst/>
                          <a:latin typeface="+mn-lt"/>
                          <a:ea typeface="+mn-ea"/>
                          <a:cs typeface="+mn-cs"/>
                        </a:rPr>
                        <a:t>más</a:t>
                      </a:r>
                      <a:r>
                        <a:rPr lang="en-US" sz="1050" kern="1200" dirty="0">
                          <a:solidFill>
                            <a:schemeClr val="dk1"/>
                          </a:solidFill>
                          <a:effectLst/>
                          <a:latin typeface="+mn-lt"/>
                          <a:ea typeface="+mn-ea"/>
                          <a:cs typeface="+mn-cs"/>
                        </a:rPr>
                        <a:t> </a:t>
                      </a:r>
                      <a:r>
                        <a:rPr lang="en-US" sz="1050" kern="1200" dirty="0" err="1">
                          <a:solidFill>
                            <a:schemeClr val="dk1"/>
                          </a:solidFill>
                          <a:effectLst/>
                          <a:latin typeface="+mn-lt"/>
                          <a:ea typeface="+mn-ea"/>
                          <a:cs typeface="+mn-cs"/>
                        </a:rPr>
                        <a:t>que</a:t>
                      </a:r>
                      <a:r>
                        <a:rPr lang="en-US" sz="1050" kern="1200" dirty="0">
                          <a:solidFill>
                            <a:schemeClr val="dk1"/>
                          </a:solidFill>
                          <a:effectLst/>
                          <a:latin typeface="+mn-lt"/>
                          <a:ea typeface="+mn-ea"/>
                          <a:cs typeface="+mn-cs"/>
                        </a:rPr>
                        <a:t>’ and ‘</a:t>
                      </a:r>
                      <a:r>
                        <a:rPr lang="en-US" sz="1050" kern="1200" dirty="0" err="1">
                          <a:solidFill>
                            <a:schemeClr val="dk1"/>
                          </a:solidFill>
                          <a:effectLst/>
                          <a:latin typeface="+mn-lt"/>
                          <a:ea typeface="+mn-ea"/>
                          <a:cs typeface="+mn-cs"/>
                        </a:rPr>
                        <a:t>menos</a:t>
                      </a:r>
                      <a:r>
                        <a:rPr lang="en-US" sz="1050" kern="1200" dirty="0">
                          <a:solidFill>
                            <a:schemeClr val="dk1"/>
                          </a:solidFill>
                          <a:effectLst/>
                          <a:latin typeface="+mn-lt"/>
                          <a:ea typeface="+mn-ea"/>
                          <a:cs typeface="+mn-cs"/>
                        </a:rPr>
                        <a:t> </a:t>
                      </a:r>
                      <a:r>
                        <a:rPr lang="en-US" sz="1050" kern="1200" dirty="0" err="1">
                          <a:solidFill>
                            <a:schemeClr val="dk1"/>
                          </a:solidFill>
                          <a:effectLst/>
                          <a:latin typeface="+mn-lt"/>
                          <a:ea typeface="+mn-ea"/>
                          <a:cs typeface="+mn-cs"/>
                        </a:rPr>
                        <a:t>que</a:t>
                      </a:r>
                      <a:r>
                        <a:rPr lang="en-US" sz="1050" kern="1200" dirty="0">
                          <a:solidFill>
                            <a:schemeClr val="dk1"/>
                          </a:solidFill>
                          <a:effectLst/>
                          <a:latin typeface="+mn-lt"/>
                          <a:ea typeface="+mn-ea"/>
                          <a:cs typeface="+mn-cs"/>
                        </a:rPr>
                        <a:t>’</a:t>
                      </a:r>
                      <a:endParaRPr lang="en-GB" sz="1050" kern="1200" dirty="0">
                        <a:solidFill>
                          <a:schemeClr val="dk1"/>
                        </a:solidFill>
                        <a:effectLst/>
                        <a:latin typeface="+mn-lt"/>
                        <a:ea typeface="+mn-ea"/>
                        <a:cs typeface="+mn-cs"/>
                      </a:endParaRPr>
                    </a:p>
                    <a:p>
                      <a:pPr marL="171450" lvl="0" indent="-171450">
                        <a:buFont typeface="Arial" panose="020B0604020202020204" pitchFamily="34" charset="0"/>
                        <a:buChar char="•"/>
                      </a:pPr>
                      <a:r>
                        <a:rPr lang="en-US" sz="1050" kern="1200" dirty="0">
                          <a:solidFill>
                            <a:schemeClr val="dk1"/>
                          </a:solidFill>
                          <a:effectLst/>
                          <a:latin typeface="+mn-lt"/>
                          <a:ea typeface="+mn-ea"/>
                          <a:cs typeface="+mn-cs"/>
                        </a:rPr>
                        <a:t>Use of nouns and verbs to talk about mealtimes</a:t>
                      </a:r>
                      <a:endParaRPr lang="en-GB" sz="1050" kern="1200" dirty="0">
                        <a:solidFill>
                          <a:schemeClr val="dk1"/>
                        </a:solidFill>
                        <a:effectLst/>
                        <a:latin typeface="+mn-lt"/>
                        <a:ea typeface="+mn-ea"/>
                        <a:cs typeface="+mn-cs"/>
                      </a:endParaRPr>
                    </a:p>
                    <a:p>
                      <a:pPr marL="171450" lvl="0" indent="-171450">
                        <a:buFont typeface="Arial" panose="020B0604020202020204" pitchFamily="34" charset="0"/>
                        <a:buChar char="•"/>
                      </a:pPr>
                      <a:r>
                        <a:rPr lang="en-US" sz="1050" kern="1200" dirty="0">
                          <a:solidFill>
                            <a:schemeClr val="dk1"/>
                          </a:solidFill>
                          <a:effectLst/>
                          <a:latin typeface="+mn-lt"/>
                          <a:ea typeface="+mn-ea"/>
                          <a:cs typeface="+mn-cs"/>
                        </a:rPr>
                        <a:t>Use </a:t>
                      </a:r>
                      <a:r>
                        <a:rPr lang="en-US" sz="1050" kern="1200" dirty="0" err="1">
                          <a:solidFill>
                            <a:schemeClr val="dk1"/>
                          </a:solidFill>
                          <a:effectLst/>
                          <a:latin typeface="+mn-lt"/>
                          <a:ea typeface="+mn-ea"/>
                          <a:cs typeface="+mn-cs"/>
                        </a:rPr>
                        <a:t>tengo</a:t>
                      </a:r>
                      <a:r>
                        <a:rPr lang="en-US" sz="1050" kern="1200" dirty="0">
                          <a:solidFill>
                            <a:schemeClr val="dk1"/>
                          </a:solidFill>
                          <a:effectLst/>
                          <a:latin typeface="+mn-lt"/>
                          <a:ea typeface="+mn-ea"/>
                          <a:cs typeface="+mn-cs"/>
                        </a:rPr>
                        <a:t> </a:t>
                      </a:r>
                      <a:r>
                        <a:rPr lang="en-US" sz="1050" kern="1200" dirty="0" err="1">
                          <a:solidFill>
                            <a:schemeClr val="dk1"/>
                          </a:solidFill>
                          <a:effectLst/>
                          <a:latin typeface="+mn-lt"/>
                          <a:ea typeface="+mn-ea"/>
                          <a:cs typeface="+mn-cs"/>
                        </a:rPr>
                        <a:t>hambre</a:t>
                      </a:r>
                      <a:r>
                        <a:rPr lang="en-US" sz="1050" kern="1200" dirty="0">
                          <a:solidFill>
                            <a:schemeClr val="dk1"/>
                          </a:solidFill>
                          <a:effectLst/>
                          <a:latin typeface="+mn-lt"/>
                          <a:ea typeface="+mn-ea"/>
                          <a:cs typeface="+mn-cs"/>
                        </a:rPr>
                        <a:t> and </a:t>
                      </a:r>
                      <a:r>
                        <a:rPr lang="en-US" sz="1050" kern="1200" dirty="0" err="1">
                          <a:solidFill>
                            <a:schemeClr val="dk1"/>
                          </a:solidFill>
                          <a:effectLst/>
                          <a:latin typeface="+mn-lt"/>
                          <a:ea typeface="+mn-ea"/>
                          <a:cs typeface="+mn-cs"/>
                        </a:rPr>
                        <a:t>tengo</a:t>
                      </a:r>
                      <a:r>
                        <a:rPr lang="en-US" sz="1050" kern="1200" dirty="0">
                          <a:solidFill>
                            <a:schemeClr val="dk1"/>
                          </a:solidFill>
                          <a:effectLst/>
                          <a:latin typeface="+mn-lt"/>
                          <a:ea typeface="+mn-ea"/>
                          <a:cs typeface="+mn-cs"/>
                        </a:rPr>
                        <a:t> </a:t>
                      </a:r>
                      <a:r>
                        <a:rPr lang="en-US" sz="1050" kern="1200" dirty="0" err="1">
                          <a:solidFill>
                            <a:schemeClr val="dk1"/>
                          </a:solidFill>
                          <a:effectLst/>
                          <a:latin typeface="+mn-lt"/>
                          <a:ea typeface="+mn-ea"/>
                          <a:cs typeface="+mn-cs"/>
                        </a:rPr>
                        <a:t>sed</a:t>
                      </a:r>
                      <a:r>
                        <a:rPr lang="en-US" sz="1050" kern="1200" dirty="0">
                          <a:solidFill>
                            <a:schemeClr val="dk1"/>
                          </a:solidFill>
                          <a:effectLst/>
                          <a:latin typeface="+mn-lt"/>
                          <a:ea typeface="+mn-ea"/>
                          <a:cs typeface="+mn-cs"/>
                        </a:rPr>
                        <a:t>; use </a:t>
                      </a:r>
                      <a:r>
                        <a:rPr lang="en-US" sz="1050" kern="1200" dirty="0" err="1">
                          <a:solidFill>
                            <a:schemeClr val="dk1"/>
                          </a:solidFill>
                          <a:effectLst/>
                          <a:latin typeface="+mn-lt"/>
                          <a:ea typeface="+mn-ea"/>
                          <a:cs typeface="+mn-cs"/>
                        </a:rPr>
                        <a:t>tú</a:t>
                      </a:r>
                      <a:r>
                        <a:rPr lang="en-US" sz="1050" kern="1200" dirty="0">
                          <a:solidFill>
                            <a:schemeClr val="dk1"/>
                          </a:solidFill>
                          <a:effectLst/>
                          <a:latin typeface="+mn-lt"/>
                          <a:ea typeface="+mn-ea"/>
                          <a:cs typeface="+mn-cs"/>
                        </a:rPr>
                        <a:t> and </a:t>
                      </a:r>
                      <a:r>
                        <a:rPr lang="en-US" sz="1050" kern="1200" dirty="0" err="1">
                          <a:solidFill>
                            <a:schemeClr val="dk1"/>
                          </a:solidFill>
                          <a:effectLst/>
                          <a:latin typeface="+mn-lt"/>
                          <a:ea typeface="+mn-ea"/>
                          <a:cs typeface="+mn-cs"/>
                        </a:rPr>
                        <a:t>usted</a:t>
                      </a:r>
                      <a:r>
                        <a:rPr lang="en-US" sz="1050" kern="1200" dirty="0">
                          <a:solidFill>
                            <a:schemeClr val="dk1"/>
                          </a:solidFill>
                          <a:effectLst/>
                          <a:latin typeface="+mn-lt"/>
                          <a:ea typeface="+mn-ea"/>
                          <a:cs typeface="+mn-cs"/>
                        </a:rPr>
                        <a:t>.</a:t>
                      </a:r>
                    </a:p>
                    <a:p>
                      <a:pPr marL="171450" lvl="0" indent="-171450">
                        <a:buFont typeface="Arial" panose="020B0604020202020204" pitchFamily="34" charset="0"/>
                        <a:buChar char="•"/>
                      </a:pPr>
                      <a:r>
                        <a:rPr lang="en-US" sz="1050" kern="1200" dirty="0">
                          <a:solidFill>
                            <a:schemeClr val="dk1"/>
                          </a:solidFill>
                          <a:effectLst/>
                          <a:latin typeface="+mn-lt"/>
                          <a:ea typeface="+mn-ea"/>
                          <a:cs typeface="+mn-cs"/>
                        </a:rPr>
                        <a:t>Immediate future tense: </a:t>
                      </a:r>
                      <a:r>
                        <a:rPr lang="en-US" sz="1050" kern="1200" dirty="0" err="1">
                          <a:solidFill>
                            <a:schemeClr val="dk1"/>
                          </a:solidFill>
                          <a:effectLst/>
                          <a:latin typeface="+mn-lt"/>
                          <a:ea typeface="+mn-ea"/>
                          <a:cs typeface="+mn-cs"/>
                        </a:rPr>
                        <a:t>voy</a:t>
                      </a:r>
                      <a:r>
                        <a:rPr lang="en-US" sz="1050" kern="1200" dirty="0">
                          <a:solidFill>
                            <a:schemeClr val="dk1"/>
                          </a:solidFill>
                          <a:effectLst/>
                          <a:latin typeface="+mn-lt"/>
                          <a:ea typeface="+mn-ea"/>
                          <a:cs typeface="+mn-cs"/>
                        </a:rPr>
                        <a:t> a + verb.</a:t>
                      </a:r>
                      <a:endParaRPr lang="en-GB" sz="1050" kern="1200" dirty="0">
                        <a:solidFill>
                          <a:schemeClr val="dk1"/>
                        </a:solidFill>
                        <a:effectLst/>
                        <a:latin typeface="+mn-lt"/>
                        <a:ea typeface="+mn-ea"/>
                        <a:cs typeface="+mn-cs"/>
                      </a:endParaRPr>
                    </a:p>
                    <a:p>
                      <a:pPr marL="0" indent="0">
                        <a:buFont typeface="Arial" panose="020B0604020202020204" pitchFamily="34" charset="0"/>
                        <a:buNone/>
                      </a:pPr>
                      <a:endParaRPr lang="en-US" sz="1050" kern="1200" dirty="0">
                        <a:solidFill>
                          <a:schemeClr val="dk1"/>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50" kern="1200" baseline="0" dirty="0">
                        <a:solidFill>
                          <a:srgbClr val="000000"/>
                        </a:solidFill>
                        <a:latin typeface="+mn-lt"/>
                        <a:ea typeface="+mn-ea"/>
                        <a:cs typeface="+mn-cs"/>
                      </a:endParaRPr>
                    </a:p>
                    <a:p>
                      <a:pPr marL="171450" marR="0" lvl="0" indent="-171450" algn="l" defTabSz="3240085" rtl="0" eaLnBrk="1" fontAlgn="auto" latinLnBrk="0" hangingPunct="1">
                        <a:lnSpc>
                          <a:spcPct val="100000"/>
                        </a:lnSpc>
                        <a:spcBef>
                          <a:spcPts val="0"/>
                        </a:spcBef>
                        <a:spcAft>
                          <a:spcPts val="0"/>
                        </a:spcAft>
                        <a:buClrTx/>
                        <a:buSzTx/>
                        <a:buFont typeface="Arial"/>
                        <a:buChar char="•"/>
                        <a:tabLst/>
                        <a:defRPr/>
                      </a:pPr>
                      <a:r>
                        <a:rPr lang="en-GB" sz="1050" kern="1200" dirty="0" smtClean="0">
                          <a:solidFill>
                            <a:srgbClr val="000000"/>
                          </a:solidFill>
                          <a:latin typeface="+mn-lt"/>
                          <a:ea typeface="+mn-ea"/>
                          <a:cs typeface="+mn-cs"/>
                        </a:rPr>
                        <a:t>Being able to present a</a:t>
                      </a:r>
                      <a:r>
                        <a:rPr lang="en-GB" sz="1050" kern="1200" baseline="0" dirty="0" smtClean="0">
                          <a:solidFill>
                            <a:srgbClr val="000000"/>
                          </a:solidFill>
                          <a:latin typeface="+mn-lt"/>
                          <a:ea typeface="+mn-ea"/>
                          <a:cs typeface="+mn-cs"/>
                        </a:rPr>
                        <a:t> sub topic of the Mexican cultural topic and confidently express ideas and opinions.</a:t>
                      </a:r>
                      <a:endParaRPr lang="en-GB" sz="1050" kern="1200" dirty="0">
                        <a:solidFill>
                          <a:srgbClr val="000000"/>
                        </a:solidFill>
                        <a:latin typeface="+mn-lt"/>
                        <a:ea typeface="+mn-ea"/>
                        <a:cs typeface="+mn-cs"/>
                      </a:endParaRPr>
                    </a:p>
                    <a:p>
                      <a:pPr marL="171450" lvl="0" indent="-171450" algn="l" defTabSz="3240085" rtl="0" eaLnBrk="1" latinLnBrk="0" hangingPunct="1">
                        <a:spcAft>
                          <a:spcPts val="0"/>
                        </a:spcAft>
                        <a:buFont typeface="Arial" panose="020B0604020202020204" pitchFamily="34" charset="0"/>
                        <a:buChar char="•"/>
                      </a:pPr>
                      <a:r>
                        <a:rPr lang="en-GB" sz="1050" kern="1200" dirty="0">
                          <a:solidFill>
                            <a:srgbClr val="000000"/>
                          </a:solidFill>
                          <a:latin typeface="+mn-lt"/>
                          <a:ea typeface="+mn-ea"/>
                          <a:cs typeface="+mn-cs"/>
                        </a:rPr>
                        <a:t>Speaking, writing,</a:t>
                      </a:r>
                      <a:r>
                        <a:rPr lang="en-GB" sz="1050" kern="1200" baseline="0" dirty="0">
                          <a:solidFill>
                            <a:srgbClr val="000000"/>
                          </a:solidFill>
                          <a:latin typeface="+mn-lt"/>
                          <a:ea typeface="+mn-ea"/>
                          <a:cs typeface="+mn-cs"/>
                        </a:rPr>
                        <a:t> listening, reading and translation.</a:t>
                      </a:r>
                    </a:p>
                    <a:p>
                      <a:pPr marL="171450" lvl="0" indent="-171450" algn="l" defTabSz="3240085" rtl="0" eaLnBrk="1" latinLnBrk="0" hangingPunct="1">
                        <a:spcAft>
                          <a:spcPts val="0"/>
                        </a:spcAft>
                        <a:buFont typeface="Arial" panose="020B0604020202020204" pitchFamily="34" charset="0"/>
                        <a:buChar char="•"/>
                      </a:pPr>
                      <a:r>
                        <a:rPr lang="en-GB" sz="1050" kern="1200" baseline="0" dirty="0">
                          <a:solidFill>
                            <a:srgbClr val="000000"/>
                          </a:solidFill>
                          <a:latin typeface="+mn-lt"/>
                          <a:ea typeface="+mn-ea"/>
                          <a:cs typeface="+mn-cs"/>
                        </a:rPr>
                        <a:t>Reading, translation, Listening and phonetic skills developed via authentic text work.</a:t>
                      </a:r>
                    </a:p>
                    <a:p>
                      <a:pPr marL="171450" lvl="0" indent="-171450" algn="l" defTabSz="3240085" rtl="0" eaLnBrk="1" latinLnBrk="0" hangingPunct="1">
                        <a:spcAft>
                          <a:spcPts val="0"/>
                        </a:spcAft>
                        <a:buFont typeface="Arial" panose="020B0604020202020204" pitchFamily="34" charset="0"/>
                        <a:buChar char="•"/>
                      </a:pPr>
                      <a:r>
                        <a:rPr lang="en-GB" sz="1050" kern="1200" baseline="0" dirty="0">
                          <a:solidFill>
                            <a:srgbClr val="000000"/>
                          </a:solidFill>
                          <a:latin typeface="+mn-lt"/>
                          <a:ea typeface="+mn-ea"/>
                          <a:cs typeface="+mn-cs"/>
                        </a:rPr>
                        <a:t>Independent learning to close gaps following major summative assessment exam. </a:t>
                      </a:r>
                    </a:p>
                    <a:p>
                      <a:pPr marL="0" lvl="0" indent="0" algn="l" defTabSz="3240085" rtl="0" eaLnBrk="1" latinLnBrk="0" hangingPunct="1">
                        <a:spcAft>
                          <a:spcPts val="0"/>
                        </a:spcAft>
                        <a:buFont typeface="Arial" panose="020B0604020202020204" pitchFamily="34" charset="0"/>
                        <a:buNone/>
                      </a:pPr>
                      <a:endParaRPr lang="en-GB" sz="1050" kern="1200" dirty="0">
                        <a:solidFill>
                          <a:srgbClr val="000000"/>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 typeface="Arial" panose="020B0604020202020204" pitchFamily="34" charset="0"/>
                        <a:buChar char="•"/>
                      </a:pPr>
                      <a:endParaRPr lang="en-GB" sz="1050" kern="1200" dirty="0">
                        <a:solidFill>
                          <a:schemeClr val="dk1"/>
                        </a:solidFill>
                        <a:effectLst/>
                        <a:latin typeface="+mn-lt"/>
                        <a:ea typeface="+mn-ea"/>
                        <a:cs typeface="+mn-cs"/>
                      </a:endParaRPr>
                    </a:p>
                    <a:p>
                      <a:pPr marL="171450" lvl="0" indent="-171450" algn="l" defTabSz="3240085" rtl="0" eaLnBrk="1" latinLnBrk="0" hangingPunct="1">
                        <a:spcAft>
                          <a:spcPts val="0"/>
                        </a:spcAft>
                        <a:buFont typeface="Arial" panose="020B0604020202020204" pitchFamily="34" charset="0"/>
                        <a:buChar char="•"/>
                      </a:pPr>
                      <a:r>
                        <a:rPr lang="en-GB" sz="1050" kern="1200" dirty="0">
                          <a:solidFill>
                            <a:srgbClr val="000000"/>
                          </a:solidFill>
                          <a:latin typeface="+mn-lt"/>
                          <a:ea typeface="+mn-ea"/>
                          <a:cs typeface="+mn-cs"/>
                        </a:rPr>
                        <a:t>It builds</a:t>
                      </a:r>
                      <a:r>
                        <a:rPr lang="en-GB" sz="1050" kern="1200" baseline="0" dirty="0">
                          <a:solidFill>
                            <a:srgbClr val="000000"/>
                          </a:solidFill>
                          <a:latin typeface="+mn-lt"/>
                          <a:ea typeface="+mn-ea"/>
                          <a:cs typeface="+mn-cs"/>
                        </a:rPr>
                        <a:t> on descriptive language and giving opinions. </a:t>
                      </a:r>
                    </a:p>
                    <a:p>
                      <a:pPr marL="171450" lvl="0" indent="-171450" algn="l" defTabSz="3240085" rtl="0" eaLnBrk="1" latinLnBrk="0" hangingPunct="1">
                        <a:spcAft>
                          <a:spcPts val="0"/>
                        </a:spcAft>
                        <a:buFont typeface="Arial" panose="020B0604020202020204" pitchFamily="34" charset="0"/>
                        <a:buChar char="•"/>
                      </a:pPr>
                      <a:r>
                        <a:rPr lang="en-GB" sz="1050" kern="1200" baseline="0" dirty="0">
                          <a:solidFill>
                            <a:srgbClr val="000000"/>
                          </a:solidFill>
                          <a:latin typeface="+mn-lt"/>
                          <a:ea typeface="+mn-ea"/>
                          <a:cs typeface="+mn-cs"/>
                        </a:rPr>
                        <a:t>It introduces a  different tense. </a:t>
                      </a:r>
                    </a:p>
                    <a:p>
                      <a:pPr marL="171450" lvl="0" indent="-171450" algn="l" defTabSz="3240085" rtl="0" eaLnBrk="1" latinLnBrk="0" hangingPunct="1">
                        <a:spcAft>
                          <a:spcPts val="0"/>
                        </a:spcAft>
                        <a:buFont typeface="Arial" panose="020B0604020202020204" pitchFamily="34" charset="0"/>
                        <a:buChar char="•"/>
                      </a:pPr>
                      <a:r>
                        <a:rPr lang="en-GB" sz="1050" kern="1200" baseline="0" dirty="0">
                          <a:solidFill>
                            <a:srgbClr val="000000"/>
                          </a:solidFill>
                          <a:latin typeface="+mn-lt"/>
                          <a:ea typeface="+mn-ea"/>
                          <a:cs typeface="+mn-cs"/>
                        </a:rPr>
                        <a:t>Tests the mastery of all vocab and grammar from Year 7. </a:t>
                      </a:r>
                    </a:p>
                    <a:p>
                      <a:pPr marL="171450" lvl="0" indent="-171450" algn="l" defTabSz="3240085" rtl="0" eaLnBrk="1" latinLnBrk="0" hangingPunct="1">
                        <a:spcAft>
                          <a:spcPts val="0"/>
                        </a:spcAft>
                        <a:buFont typeface="Arial" panose="020B0604020202020204" pitchFamily="34" charset="0"/>
                        <a:buChar char="•"/>
                      </a:pPr>
                      <a:r>
                        <a:rPr lang="en-GB" sz="1050" kern="1200" baseline="0" dirty="0">
                          <a:solidFill>
                            <a:srgbClr val="000000"/>
                          </a:solidFill>
                          <a:latin typeface="+mn-lt"/>
                          <a:ea typeface="+mn-ea"/>
                          <a:cs typeface="+mn-cs"/>
                        </a:rPr>
                        <a:t>Provides the students with significant vocabulary and grammar. </a:t>
                      </a:r>
                    </a:p>
                    <a:p>
                      <a:pPr marL="171450" lvl="0" indent="-171450" algn="l" defTabSz="3240085" rtl="0" eaLnBrk="1" latinLnBrk="0" hangingPunct="1">
                        <a:spcAft>
                          <a:spcPts val="0"/>
                        </a:spcAft>
                        <a:buFont typeface="Arial" panose="020B0604020202020204" pitchFamily="34" charset="0"/>
                        <a:buChar char="•"/>
                      </a:pPr>
                      <a:r>
                        <a:rPr lang="en-GB" sz="1050" kern="1200" baseline="0" dirty="0">
                          <a:solidFill>
                            <a:srgbClr val="000000"/>
                          </a:solidFill>
                          <a:latin typeface="+mn-lt"/>
                          <a:ea typeface="+mn-ea"/>
                          <a:cs typeface="+mn-cs"/>
                        </a:rPr>
                        <a:t>Reading authentic material allows the students to see the language they are learning come to life in a literary context.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 typeface="Arial"/>
                        <a:buChar char="•"/>
                      </a:pPr>
                      <a:r>
                        <a:rPr lang="en-GB" sz="1050" kern="1200" baseline="0" dirty="0" smtClean="0">
                          <a:solidFill>
                            <a:srgbClr val="000000"/>
                          </a:solidFill>
                          <a:latin typeface="+mn-lt"/>
                          <a:ea typeface="+mn-ea"/>
                          <a:cs typeface="+mn-cs"/>
                        </a:rPr>
                        <a:t>Working in groups to present and evaluate group work.</a:t>
                      </a:r>
                      <a:endParaRPr lang="en-GB" sz="1050" kern="1200" baseline="0" dirty="0">
                        <a:solidFill>
                          <a:srgbClr val="000000"/>
                        </a:solidFill>
                        <a:latin typeface="+mn-lt"/>
                        <a:ea typeface="+mn-ea"/>
                        <a:cs typeface="+mn-cs"/>
                      </a:endParaRP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kern="1200" baseline="0" dirty="0">
                          <a:solidFill>
                            <a:srgbClr val="000000"/>
                          </a:solidFill>
                          <a:latin typeface="+mn-lt"/>
                          <a:ea typeface="+mn-ea"/>
                          <a:cs typeface="+mn-cs"/>
                        </a:rPr>
                        <a:t>Developing more role-play scenarios around food e.g. in the restaurant scene. </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kern="1200" baseline="0" dirty="0">
                          <a:solidFill>
                            <a:srgbClr val="000000"/>
                          </a:solidFill>
                          <a:latin typeface="+mn-lt"/>
                          <a:ea typeface="+mn-ea"/>
                          <a:cs typeface="+mn-cs"/>
                        </a:rPr>
                        <a:t>opinions on where you live. </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kern="1200" baseline="0" dirty="0">
                          <a:solidFill>
                            <a:srgbClr val="000000"/>
                          </a:solidFill>
                          <a:latin typeface="+mn-lt"/>
                          <a:ea typeface="+mn-ea"/>
                          <a:cs typeface="+mn-cs"/>
                        </a:rPr>
                        <a:t>Write a further letter to pen pal to tell them all about yourself which would include all of the topics studied in the year. </a:t>
                      </a:r>
                    </a:p>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50" kern="1200" baseline="0" dirty="0">
                          <a:solidFill>
                            <a:srgbClr val="000000"/>
                          </a:solidFill>
                          <a:latin typeface="+mn-lt"/>
                          <a:ea typeface="+mn-ea"/>
                          <a:cs typeface="+mn-cs"/>
                        </a:rPr>
                        <a:t>Ensure that KO tests test on all KOs done so far. </a:t>
                      </a:r>
                    </a:p>
                    <a:p>
                      <a:pPr marL="0" lvl="0" indent="0" algn="l" defTabSz="3240085" rtl="0" eaLnBrk="1" latinLnBrk="0" hangingPunct="1">
                        <a:spcAft>
                          <a:spcPts val="0"/>
                        </a:spcAft>
                        <a:buFont typeface="Arial" panose="020B0604020202020204" pitchFamily="34" charset="0"/>
                        <a:buNone/>
                      </a:pPr>
                      <a:endParaRPr lang="en-GB" sz="1050" kern="1200" baseline="0" dirty="0">
                        <a:solidFill>
                          <a:srgbClr val="000000"/>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2394848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560544907"/>
              </p:ext>
            </p:extLst>
          </p:nvPr>
        </p:nvGraphicFramePr>
        <p:xfrm>
          <a:off x="152400" y="320413"/>
          <a:ext cx="8762999" cy="5867027"/>
        </p:xfrm>
        <a:graphic>
          <a:graphicData uri="http://schemas.openxmlformats.org/drawingml/2006/table">
            <a:tbl>
              <a:tblPr firstRow="1" firstCol="1" bandRow="1">
                <a:tableStyleId>{5C22544A-7EE6-4342-B048-85BDC9FD1C3A}</a:tableStyleId>
              </a:tblPr>
              <a:tblGrid>
                <a:gridCol w="465095">
                  <a:extLst>
                    <a:ext uri="{9D8B030D-6E8A-4147-A177-3AD203B41FA5}">
                      <a16:colId xmlns:a16="http://schemas.microsoft.com/office/drawing/2014/main" xmlns="" val="20000"/>
                    </a:ext>
                  </a:extLst>
                </a:gridCol>
                <a:gridCol w="2765968">
                  <a:extLst>
                    <a:ext uri="{9D8B030D-6E8A-4147-A177-3AD203B41FA5}">
                      <a16:colId xmlns:a16="http://schemas.microsoft.com/office/drawing/2014/main" xmlns="" val="20001"/>
                    </a:ext>
                  </a:extLst>
                </a:gridCol>
                <a:gridCol w="2765968">
                  <a:extLst>
                    <a:ext uri="{9D8B030D-6E8A-4147-A177-3AD203B41FA5}">
                      <a16:colId xmlns:a16="http://schemas.microsoft.com/office/drawing/2014/main" xmlns="" val="20002"/>
                    </a:ext>
                  </a:extLst>
                </a:gridCol>
                <a:gridCol w="2765968">
                  <a:extLst>
                    <a:ext uri="{9D8B030D-6E8A-4147-A177-3AD203B41FA5}">
                      <a16:colId xmlns:a16="http://schemas.microsoft.com/office/drawing/2014/main" xmlns="" val="20003"/>
                    </a:ext>
                  </a:extLst>
                </a:gridCol>
              </a:tblGrid>
              <a:tr h="364135">
                <a:tc rowSpan="2">
                  <a:txBody>
                    <a:bodyPr/>
                    <a:lstStyle/>
                    <a:p>
                      <a:pPr algn="ctr">
                        <a:spcAft>
                          <a:spcPts val="0"/>
                        </a:spcAft>
                      </a:pPr>
                      <a:r>
                        <a:rPr lang="en-GB" sz="1050" dirty="0">
                          <a:effectLst/>
                          <a:latin typeface="American Typewriter"/>
                          <a:cs typeface="American Typewriter"/>
                        </a:rPr>
                        <a:t> </a:t>
                      </a:r>
                      <a:endParaRPr lang="en-GB" sz="1050" dirty="0">
                        <a:effectLst/>
                        <a:latin typeface="American Typewriter"/>
                        <a:ea typeface="Calibri" panose="020F0502020204030204" pitchFamily="34" charset="0"/>
                        <a:cs typeface="American Typewriter"/>
                      </a:endParaRPr>
                    </a:p>
                    <a:p>
                      <a:pPr>
                        <a:spcAft>
                          <a:spcPts val="0"/>
                        </a:spcAft>
                      </a:pPr>
                      <a:r>
                        <a:rPr lang="en-GB" sz="1050" dirty="0">
                          <a:effectLst/>
                          <a:latin typeface="American Typewriter"/>
                          <a:cs typeface="American Typewriter"/>
                        </a:rPr>
                        <a:t> </a:t>
                      </a:r>
                      <a:endParaRPr lang="en-GB" sz="1050" dirty="0">
                        <a:effectLst/>
                        <a:latin typeface="American Typewriter"/>
                        <a:ea typeface="Calibri" panose="020F0502020204030204" pitchFamily="34" charset="0"/>
                        <a:cs typeface="American Typewriter"/>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3">
                  <a:txBody>
                    <a:bodyPr/>
                    <a:lstStyle/>
                    <a:p>
                      <a:pPr algn="ctr">
                        <a:spcAft>
                          <a:spcPts val="0"/>
                        </a:spcAft>
                      </a:pPr>
                      <a:r>
                        <a:rPr lang="en-GB" sz="1050" dirty="0" smtClean="0">
                          <a:effectLst/>
                          <a:latin typeface="+mn-lt"/>
                        </a:rPr>
                        <a:t>YEAR 7 </a:t>
                      </a:r>
                      <a:endParaRPr lang="en-GB" sz="1050" dirty="0">
                        <a:effectLst/>
                        <a:latin typeface="+mn-l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10000"/>
                  </a:ext>
                </a:extLst>
              </a:tr>
              <a:tr h="320413">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s-ES_tradnl" sz="1200" b="0" i="0" dirty="0" err="1" smtClean="0">
                          <a:latin typeface="Comic Sans MS"/>
                          <a:cs typeface="Comic Sans MS"/>
                        </a:rPr>
                        <a:t>Enriching</a:t>
                      </a:r>
                      <a:r>
                        <a:rPr lang="es-ES_tradnl" sz="1200" b="0" i="0" dirty="0" smtClean="0">
                          <a:latin typeface="Comic Sans MS"/>
                          <a:cs typeface="Comic Sans MS"/>
                        </a:rPr>
                        <a:t> </a:t>
                      </a:r>
                      <a:r>
                        <a:rPr lang="es-ES_tradnl" sz="1200" b="0" i="0" dirty="0" err="1" smtClean="0">
                          <a:latin typeface="Comic Sans MS"/>
                          <a:cs typeface="Comic Sans MS"/>
                        </a:rPr>
                        <a:t>Learning</a:t>
                      </a:r>
                      <a:r>
                        <a:rPr lang="es-ES_tradnl" sz="1200" b="0" i="0" dirty="0" smtClean="0">
                          <a:latin typeface="Comic Sans MS"/>
                          <a:cs typeface="Comic Sans MS"/>
                        </a:rPr>
                        <a:t> </a:t>
                      </a:r>
                      <a:r>
                        <a:rPr lang="es-ES_tradnl" sz="1200" b="0" i="0" dirty="0" err="1" smtClean="0">
                          <a:latin typeface="Comic Sans MS"/>
                          <a:cs typeface="Comic Sans MS"/>
                        </a:rPr>
                        <a:t>experiences</a:t>
                      </a:r>
                      <a:endParaRPr lang="es-ES_tradnl" sz="1200" b="0" i="0" dirty="0">
                        <a:latin typeface="Comic Sans MS"/>
                        <a:cs typeface="Comic Sans M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r>
                        <a:rPr lang="es-ES_tradnl" sz="1200" b="0" i="0" dirty="0" err="1" smtClean="0">
                          <a:latin typeface="Comic Sans MS"/>
                          <a:cs typeface="Comic Sans MS"/>
                        </a:rPr>
                        <a:t>Essential</a:t>
                      </a:r>
                      <a:r>
                        <a:rPr lang="es-ES_tradnl" sz="1200" b="0" i="0" dirty="0" smtClean="0">
                          <a:latin typeface="Comic Sans MS"/>
                          <a:cs typeface="Comic Sans MS"/>
                        </a:rPr>
                        <a:t> </a:t>
                      </a:r>
                      <a:r>
                        <a:rPr lang="es-ES_tradnl" sz="1200" b="0" i="0" dirty="0" err="1" smtClean="0">
                          <a:latin typeface="Comic Sans MS"/>
                          <a:cs typeface="Comic Sans MS"/>
                        </a:rPr>
                        <a:t>knowledge</a:t>
                      </a:r>
                      <a:endParaRPr lang="es-ES_tradnl" sz="1200" b="0" i="0" dirty="0">
                        <a:latin typeface="Comic Sans MS"/>
                        <a:cs typeface="Comic Sans M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r>
                        <a:rPr lang="es-ES_tradnl" sz="1200" b="0" i="0" dirty="0" smtClean="0">
                          <a:latin typeface="Comic Sans MS"/>
                          <a:cs typeface="Comic Sans MS"/>
                        </a:rPr>
                        <a:t>PERSONAL DEVELOPMENT</a:t>
                      </a:r>
                    </a:p>
                    <a:p>
                      <a:r>
                        <a:rPr lang="es-ES_tradnl" sz="1200" b="0" i="0" dirty="0" smtClean="0">
                          <a:latin typeface="Comic Sans MS"/>
                          <a:cs typeface="Comic Sans MS"/>
                        </a:rPr>
                        <a:t>SMCMP, PSHE, </a:t>
                      </a:r>
                      <a:r>
                        <a:rPr lang="es-ES_tradnl" sz="1200" b="0" i="0" dirty="0" err="1" smtClean="0">
                          <a:latin typeface="Comic Sans MS"/>
                          <a:cs typeface="Comic Sans MS"/>
                        </a:rPr>
                        <a:t>Careers</a:t>
                      </a:r>
                      <a:endParaRPr lang="es-ES_tradnl" sz="1200" b="0" i="0" dirty="0" smtClean="0">
                        <a:latin typeface="Comic Sans MS"/>
                        <a:cs typeface="Comic Sans MS"/>
                      </a:endParaRPr>
                    </a:p>
                    <a:p>
                      <a:endParaRPr lang="es-ES_tradnl" sz="1200" b="0" i="0" dirty="0">
                        <a:latin typeface="Comic Sans MS"/>
                        <a:cs typeface="Comic Sans M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xmlns="" val="10001"/>
                  </a:ext>
                </a:extLst>
              </a:tr>
              <a:tr h="4954252">
                <a:tc>
                  <a:txBody>
                    <a:bodyPr/>
                    <a:lstStyle/>
                    <a:p>
                      <a:pPr marL="71755" marR="71755" algn="ctr">
                        <a:spcAft>
                          <a:spcPts val="0"/>
                        </a:spcAft>
                      </a:pPr>
                      <a:endParaRPr lang="en-GB" sz="6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0" indent="0" algn="l">
                        <a:buFont typeface="+mj-lt"/>
                        <a:buNone/>
                      </a:pPr>
                      <a:r>
                        <a:rPr lang="en-GB" sz="1050" b="0" i="0" dirty="0" smtClean="0">
                          <a:latin typeface="Comic Sans MS"/>
                          <a:cs typeface="Comic Sans MS"/>
                        </a:rPr>
                        <a:t>Exchange programme:</a:t>
                      </a:r>
                    </a:p>
                    <a:p>
                      <a:pPr marL="0" indent="0" algn="l">
                        <a:buFont typeface="+mj-lt"/>
                        <a:buNone/>
                      </a:pPr>
                      <a:r>
                        <a:rPr lang="en-GB" sz="1050" b="0" i="0" dirty="0" smtClean="0">
                          <a:latin typeface="Comic Sans MS"/>
                          <a:cs typeface="Comic Sans MS"/>
                        </a:rPr>
                        <a:t>The introduction of a school letter exchange programme with a partner school. Students begin communication and interaction in Spanish with Spanish students. At the end of the academic year, students participate in a live Skype chat with the partner school on a big screen. Students will have the opportunity to respond to questions and form their own. </a:t>
                      </a:r>
                    </a:p>
                    <a:p>
                      <a:pPr marL="0" indent="0" algn="l">
                        <a:buFont typeface="+mj-lt"/>
                        <a:buNone/>
                      </a:pPr>
                      <a:endParaRPr lang="en-GB" sz="1050" b="0" i="0" dirty="0" smtClean="0">
                        <a:latin typeface="Comic Sans MS"/>
                        <a:cs typeface="Comic Sans MS"/>
                      </a:endParaRPr>
                    </a:p>
                    <a:p>
                      <a:pPr marL="0" indent="0" algn="l">
                        <a:buFont typeface="Wingdings" charset="2"/>
                        <a:buNone/>
                      </a:pPr>
                      <a:r>
                        <a:rPr lang="es-ES_tradnl" sz="1050" b="0" i="0" dirty="0" smtClean="0">
                          <a:latin typeface="Comic Sans MS"/>
                          <a:cs typeface="Comic Sans MS"/>
                        </a:rPr>
                        <a:t>Visual tour</a:t>
                      </a:r>
                      <a:r>
                        <a:rPr lang="es-ES_tradnl" sz="1050" b="0" i="0" baseline="0" dirty="0" smtClean="0">
                          <a:latin typeface="Comic Sans MS"/>
                          <a:cs typeface="Comic Sans MS"/>
                        </a:rPr>
                        <a:t> </a:t>
                      </a:r>
                      <a:r>
                        <a:rPr lang="es-ES_tradnl" sz="1050" b="0" i="0" baseline="0" dirty="0" err="1" smtClean="0">
                          <a:latin typeface="Comic Sans MS"/>
                          <a:cs typeface="Comic Sans MS"/>
                        </a:rPr>
                        <a:t>around</a:t>
                      </a:r>
                      <a:r>
                        <a:rPr lang="es-ES_tradnl" sz="1050" b="0" i="0" baseline="0" dirty="0" smtClean="0">
                          <a:latin typeface="Comic Sans MS"/>
                          <a:cs typeface="Comic Sans MS"/>
                        </a:rPr>
                        <a:t> </a:t>
                      </a:r>
                      <a:r>
                        <a:rPr lang="es-ES_tradnl" sz="1050" b="0" i="0" baseline="0" dirty="0" err="1" smtClean="0">
                          <a:latin typeface="Comic Sans MS"/>
                          <a:cs typeface="Comic Sans MS"/>
                        </a:rPr>
                        <a:t>frida</a:t>
                      </a:r>
                      <a:r>
                        <a:rPr lang="es-ES_tradnl" sz="1050" b="0" i="0" baseline="0" dirty="0" smtClean="0">
                          <a:latin typeface="Comic Sans MS"/>
                          <a:cs typeface="Comic Sans MS"/>
                        </a:rPr>
                        <a:t> </a:t>
                      </a:r>
                      <a:r>
                        <a:rPr lang="es-ES_tradnl" sz="1050" b="0" i="0" baseline="0" dirty="0" err="1" smtClean="0">
                          <a:latin typeface="Comic Sans MS"/>
                          <a:cs typeface="Comic Sans MS"/>
                        </a:rPr>
                        <a:t>Kahlo’s</a:t>
                      </a:r>
                      <a:r>
                        <a:rPr lang="es-ES_tradnl" sz="1050" b="0" i="0" baseline="0" dirty="0" smtClean="0">
                          <a:latin typeface="Comic Sans MS"/>
                          <a:cs typeface="Comic Sans MS"/>
                        </a:rPr>
                        <a:t> </a:t>
                      </a:r>
                      <a:r>
                        <a:rPr lang="es-ES_tradnl" sz="1050" b="0" i="0" baseline="0" dirty="0" err="1" smtClean="0">
                          <a:latin typeface="Comic Sans MS"/>
                          <a:cs typeface="Comic Sans MS"/>
                        </a:rPr>
                        <a:t>house</a:t>
                      </a:r>
                      <a:r>
                        <a:rPr lang="es-ES_tradnl" sz="1050" b="0" i="0" baseline="0" dirty="0" smtClean="0">
                          <a:latin typeface="Comic Sans MS"/>
                          <a:cs typeface="Comic Sans MS"/>
                        </a:rPr>
                        <a:t>. </a:t>
                      </a:r>
                      <a:r>
                        <a:rPr lang="es-ES_tradnl" sz="1050" b="0" i="0" baseline="0" dirty="0" err="1" smtClean="0">
                          <a:latin typeface="Comic Sans MS"/>
                          <a:cs typeface="Comic Sans MS"/>
                        </a:rPr>
                        <a:t>There</a:t>
                      </a:r>
                      <a:r>
                        <a:rPr lang="es-ES_tradnl" sz="1050" b="0" i="0" baseline="0" dirty="0" smtClean="0">
                          <a:latin typeface="Comic Sans MS"/>
                          <a:cs typeface="Comic Sans MS"/>
                        </a:rPr>
                        <a:t> </a:t>
                      </a:r>
                      <a:r>
                        <a:rPr lang="es-ES_tradnl" sz="1050" b="0" i="0" baseline="0" dirty="0" err="1" smtClean="0">
                          <a:latin typeface="Comic Sans MS"/>
                          <a:cs typeface="Comic Sans MS"/>
                        </a:rPr>
                        <a:t>is</a:t>
                      </a:r>
                      <a:r>
                        <a:rPr lang="es-ES_tradnl" sz="1050" b="0" i="0" baseline="0" dirty="0" smtClean="0">
                          <a:latin typeface="Comic Sans MS"/>
                          <a:cs typeface="Comic Sans MS"/>
                        </a:rPr>
                        <a:t> </a:t>
                      </a:r>
                      <a:r>
                        <a:rPr lang="es-ES_tradnl" sz="1050" b="0" i="0" baseline="0" dirty="0" err="1" smtClean="0">
                          <a:latin typeface="Comic Sans MS"/>
                          <a:cs typeface="Comic Sans MS"/>
                        </a:rPr>
                        <a:t>the</a:t>
                      </a:r>
                      <a:r>
                        <a:rPr lang="es-ES_tradnl" sz="1050" b="0" i="0" baseline="0" dirty="0" smtClean="0">
                          <a:latin typeface="Comic Sans MS"/>
                          <a:cs typeface="Comic Sans MS"/>
                        </a:rPr>
                        <a:t> </a:t>
                      </a:r>
                      <a:r>
                        <a:rPr lang="es-ES_tradnl" sz="1050" b="0" i="0" baseline="0" dirty="0" err="1" smtClean="0">
                          <a:latin typeface="Comic Sans MS"/>
                          <a:cs typeface="Comic Sans MS"/>
                        </a:rPr>
                        <a:t>opportunity</a:t>
                      </a:r>
                      <a:r>
                        <a:rPr lang="es-ES_tradnl" sz="1050" b="0" i="0" baseline="0" dirty="0" smtClean="0">
                          <a:latin typeface="Comic Sans MS"/>
                          <a:cs typeface="Comic Sans MS"/>
                        </a:rPr>
                        <a:t> </a:t>
                      </a:r>
                      <a:r>
                        <a:rPr lang="es-ES_tradnl" sz="1050" b="0" i="0" baseline="0" dirty="0" err="1" smtClean="0">
                          <a:latin typeface="Comic Sans MS"/>
                          <a:cs typeface="Comic Sans MS"/>
                        </a:rPr>
                        <a:t>for</a:t>
                      </a:r>
                      <a:r>
                        <a:rPr lang="es-ES_tradnl" sz="1050" b="0" i="0" baseline="0" dirty="0" smtClean="0">
                          <a:latin typeface="Comic Sans MS"/>
                          <a:cs typeface="Comic Sans MS"/>
                        </a:rPr>
                        <a:t> </a:t>
                      </a:r>
                      <a:r>
                        <a:rPr lang="es-ES_tradnl" sz="1050" b="0" i="0" baseline="0" dirty="0" err="1" smtClean="0">
                          <a:latin typeface="Comic Sans MS"/>
                          <a:cs typeface="Comic Sans MS"/>
                        </a:rPr>
                        <a:t>students</a:t>
                      </a:r>
                      <a:r>
                        <a:rPr lang="es-ES_tradnl" sz="1050" b="0" i="0" baseline="0" dirty="0" smtClean="0">
                          <a:latin typeface="Comic Sans MS"/>
                          <a:cs typeface="Comic Sans MS"/>
                        </a:rPr>
                        <a:t> </a:t>
                      </a:r>
                      <a:r>
                        <a:rPr lang="es-ES_tradnl" sz="1050" b="0" i="0" baseline="0" dirty="0" err="1" smtClean="0">
                          <a:latin typeface="Comic Sans MS"/>
                          <a:cs typeface="Comic Sans MS"/>
                        </a:rPr>
                        <a:t>to</a:t>
                      </a:r>
                      <a:r>
                        <a:rPr lang="es-ES_tradnl" sz="1050" b="0" i="0" baseline="0" dirty="0" smtClean="0">
                          <a:latin typeface="Comic Sans MS"/>
                          <a:cs typeface="Comic Sans MS"/>
                        </a:rPr>
                        <a:t> </a:t>
                      </a:r>
                      <a:r>
                        <a:rPr lang="es-ES_tradnl" sz="1050" b="0" i="0" baseline="0" dirty="0" err="1" smtClean="0">
                          <a:latin typeface="Comic Sans MS"/>
                          <a:cs typeface="Comic Sans MS"/>
                        </a:rPr>
                        <a:t>create</a:t>
                      </a:r>
                      <a:r>
                        <a:rPr lang="es-ES_tradnl" sz="1050" b="0" i="0" baseline="0" dirty="0" smtClean="0">
                          <a:latin typeface="Comic Sans MS"/>
                          <a:cs typeface="Comic Sans MS"/>
                        </a:rPr>
                        <a:t> art </a:t>
                      </a:r>
                      <a:r>
                        <a:rPr lang="es-ES_tradnl" sz="1050" b="0" i="0" baseline="0" dirty="0" err="1" smtClean="0">
                          <a:latin typeface="Comic Sans MS"/>
                          <a:cs typeface="Comic Sans MS"/>
                        </a:rPr>
                        <a:t>work</a:t>
                      </a:r>
                      <a:r>
                        <a:rPr lang="es-ES_tradnl" sz="1050" b="0" i="0" baseline="0" dirty="0" smtClean="0">
                          <a:latin typeface="Comic Sans MS"/>
                          <a:cs typeface="Comic Sans MS"/>
                        </a:rPr>
                        <a:t> and taste </a:t>
                      </a:r>
                      <a:r>
                        <a:rPr lang="es-ES_tradnl" sz="1050" b="0" i="0" baseline="0" dirty="0" err="1" smtClean="0">
                          <a:latin typeface="Comic Sans MS"/>
                          <a:cs typeface="Comic Sans MS"/>
                        </a:rPr>
                        <a:t>Hispanic</a:t>
                      </a:r>
                      <a:r>
                        <a:rPr lang="es-ES_tradnl" sz="1050" b="0" i="0" baseline="0" dirty="0" smtClean="0">
                          <a:latin typeface="Comic Sans MS"/>
                          <a:cs typeface="Comic Sans MS"/>
                        </a:rPr>
                        <a:t> </a:t>
                      </a:r>
                      <a:r>
                        <a:rPr lang="es-ES_tradnl" sz="1050" b="0" i="0" baseline="0" dirty="0" err="1" smtClean="0">
                          <a:latin typeface="Comic Sans MS"/>
                          <a:cs typeface="Comic Sans MS"/>
                        </a:rPr>
                        <a:t>food</a:t>
                      </a:r>
                      <a:r>
                        <a:rPr lang="es-ES_tradnl" sz="1050" b="0" i="0" baseline="0" dirty="0" smtClean="0">
                          <a:latin typeface="Comic Sans MS"/>
                          <a:cs typeface="Comic Sans MS"/>
                        </a:rPr>
                        <a:t>. </a:t>
                      </a:r>
                      <a:endParaRPr lang="es-ES_tradnl" sz="1050" b="0" i="0" dirty="0">
                        <a:latin typeface="Comic Sans MS"/>
                        <a:cs typeface="Comic Sans M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50" b="0" i="0" kern="1200" dirty="0" smtClean="0">
                          <a:solidFill>
                            <a:schemeClr val="dk1"/>
                          </a:solidFill>
                          <a:effectLst/>
                          <a:latin typeface="Comic Sans MS"/>
                          <a:ea typeface="+mn-ea"/>
                          <a:cs typeface="Comic Sans MS"/>
                        </a:rPr>
                        <a:t>Able to conjugate in the present tense to form their opinions about the world around them (school subjects and where they live). Are able to understand adjectival agreements and can use intensifiers and connectives to extend their clauses. Are able to decode key sounds when faced with new vocabulary when speaking.</a:t>
                      </a:r>
                    </a:p>
                    <a:p>
                      <a:endParaRPr lang="es-ES_tradnl" sz="1200" b="0" i="0" dirty="0" smtClean="0">
                        <a:latin typeface="Comic Sans MS"/>
                        <a:cs typeface="Comic Sans MS"/>
                      </a:endParaRPr>
                    </a:p>
                    <a:p>
                      <a:endParaRPr lang="es-ES_tradnl" sz="1200" b="0" i="0" dirty="0" smtClean="0">
                        <a:latin typeface="Comic Sans MS"/>
                        <a:cs typeface="Comic Sans M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b="0" i="0" kern="1200" dirty="0" smtClean="0">
                          <a:solidFill>
                            <a:schemeClr val="dk1"/>
                          </a:solidFill>
                          <a:effectLst/>
                          <a:latin typeface="Comic Sans MS"/>
                          <a:ea typeface="+mn-ea"/>
                          <a:cs typeface="Comic Sans MS"/>
                        </a:rPr>
                        <a:t>They are able to infer the meaning of some unknown sentences, and can extract meaning and identify key points in a written text. All essential vocabulary is found in KO booklets for each year group.</a:t>
                      </a:r>
                    </a:p>
                    <a:p>
                      <a:endParaRPr lang="es-ES_tradnl" sz="1200" b="0" i="0" dirty="0">
                        <a:latin typeface="Comic Sans MS"/>
                        <a:cs typeface="Comic Sans M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s-ES_tradnl" sz="1000" b="0" i="0" dirty="0" err="1" smtClean="0">
                          <a:latin typeface="Comic Sans MS"/>
                          <a:cs typeface="Comic Sans MS"/>
                        </a:rPr>
                        <a:t>Students</a:t>
                      </a:r>
                      <a:r>
                        <a:rPr lang="es-ES_tradnl" sz="1000" b="0" i="0" baseline="0" dirty="0" smtClean="0">
                          <a:latin typeface="Comic Sans MS"/>
                          <a:cs typeface="Comic Sans MS"/>
                        </a:rPr>
                        <a:t> are </a:t>
                      </a:r>
                      <a:r>
                        <a:rPr lang="es-ES_tradnl" sz="1000" b="0" i="0" baseline="0" dirty="0" err="1" smtClean="0">
                          <a:latin typeface="Comic Sans MS"/>
                          <a:cs typeface="Comic Sans MS"/>
                        </a:rPr>
                        <a:t>reflective</a:t>
                      </a:r>
                      <a:r>
                        <a:rPr lang="es-ES_tradnl" sz="1000" b="0" i="0" baseline="0" dirty="0" smtClean="0">
                          <a:latin typeface="Comic Sans MS"/>
                          <a:cs typeface="Comic Sans MS"/>
                        </a:rPr>
                        <a:t> </a:t>
                      </a:r>
                      <a:r>
                        <a:rPr lang="es-ES_tradnl" sz="1000" b="0" i="0" baseline="0" dirty="0" err="1" smtClean="0">
                          <a:latin typeface="Comic Sans MS"/>
                          <a:cs typeface="Comic Sans MS"/>
                        </a:rPr>
                        <a:t>when</a:t>
                      </a:r>
                      <a:r>
                        <a:rPr lang="es-ES_tradnl" sz="1000" b="0" i="0" baseline="0" dirty="0" smtClean="0">
                          <a:latin typeface="Comic Sans MS"/>
                          <a:cs typeface="Comic Sans MS"/>
                        </a:rPr>
                        <a:t> </a:t>
                      </a:r>
                      <a:r>
                        <a:rPr lang="es-ES_tradnl" sz="1000" b="0" i="0" baseline="0" dirty="0" err="1" smtClean="0">
                          <a:latin typeface="Comic Sans MS"/>
                          <a:cs typeface="Comic Sans MS"/>
                        </a:rPr>
                        <a:t>learning</a:t>
                      </a:r>
                      <a:r>
                        <a:rPr lang="es-ES_tradnl" sz="1000" b="0" i="0" baseline="0" dirty="0" smtClean="0">
                          <a:latin typeface="Comic Sans MS"/>
                          <a:cs typeface="Comic Sans MS"/>
                        </a:rPr>
                        <a:t> </a:t>
                      </a:r>
                      <a:r>
                        <a:rPr lang="es-ES_tradnl" sz="1000" b="0" i="0" baseline="0" dirty="0" err="1" smtClean="0">
                          <a:latin typeface="Comic Sans MS"/>
                          <a:cs typeface="Comic Sans MS"/>
                        </a:rPr>
                        <a:t>about</a:t>
                      </a:r>
                      <a:r>
                        <a:rPr lang="es-ES_tradnl" sz="1000" b="0" i="0" baseline="0" dirty="0" smtClean="0">
                          <a:latin typeface="Comic Sans MS"/>
                          <a:cs typeface="Comic Sans MS"/>
                        </a:rPr>
                        <a:t> </a:t>
                      </a:r>
                      <a:r>
                        <a:rPr lang="es-ES_tradnl" sz="1000" b="0" i="0" baseline="0" dirty="0" err="1" smtClean="0">
                          <a:latin typeface="Comic Sans MS"/>
                          <a:cs typeface="Comic Sans MS"/>
                        </a:rPr>
                        <a:t>how</a:t>
                      </a:r>
                      <a:r>
                        <a:rPr lang="es-ES_tradnl" sz="1000" b="0" i="0" baseline="0" dirty="0" smtClean="0">
                          <a:latin typeface="Comic Sans MS"/>
                          <a:cs typeface="Comic Sans MS"/>
                        </a:rPr>
                        <a:t> </a:t>
                      </a:r>
                      <a:r>
                        <a:rPr lang="es-ES_tradnl" sz="1000" b="0" i="0" baseline="0" dirty="0" err="1" smtClean="0">
                          <a:latin typeface="Comic Sans MS"/>
                          <a:cs typeface="Comic Sans MS"/>
                        </a:rPr>
                        <a:t>Spain</a:t>
                      </a:r>
                      <a:r>
                        <a:rPr lang="es-ES_tradnl" sz="1000" b="0" i="0" baseline="0" dirty="0" smtClean="0">
                          <a:latin typeface="Comic Sans MS"/>
                          <a:cs typeface="Comic Sans MS"/>
                        </a:rPr>
                        <a:t> and </a:t>
                      </a:r>
                      <a:r>
                        <a:rPr lang="es-ES_tradnl" sz="1000" b="0" i="0" baseline="0" dirty="0" err="1" smtClean="0">
                          <a:latin typeface="Comic Sans MS"/>
                          <a:cs typeface="Comic Sans MS"/>
                        </a:rPr>
                        <a:t>other</a:t>
                      </a:r>
                      <a:r>
                        <a:rPr lang="es-ES_tradnl" sz="1000" b="0" i="0" baseline="0" dirty="0" smtClean="0">
                          <a:latin typeface="Comic Sans MS"/>
                          <a:cs typeface="Comic Sans MS"/>
                        </a:rPr>
                        <a:t> </a:t>
                      </a:r>
                      <a:r>
                        <a:rPr lang="es-ES_tradnl" sz="1000" b="0" i="0" baseline="0" dirty="0" err="1" smtClean="0">
                          <a:latin typeface="Comic Sans MS"/>
                          <a:cs typeface="Comic Sans MS"/>
                        </a:rPr>
                        <a:t>countries</a:t>
                      </a:r>
                      <a:r>
                        <a:rPr lang="es-ES_tradnl" sz="1000" b="0" i="0" baseline="0" dirty="0" smtClean="0">
                          <a:latin typeface="Comic Sans MS"/>
                          <a:cs typeface="Comic Sans MS"/>
                        </a:rPr>
                        <a:t> </a:t>
                      </a:r>
                      <a:r>
                        <a:rPr lang="es-ES_tradnl" sz="1000" b="0" i="0" baseline="0" dirty="0" err="1" smtClean="0">
                          <a:latin typeface="Comic Sans MS"/>
                          <a:cs typeface="Comic Sans MS"/>
                        </a:rPr>
                        <a:t>differ</a:t>
                      </a:r>
                      <a:r>
                        <a:rPr lang="es-ES_tradnl" sz="1000" b="0" i="0" baseline="0" dirty="0" smtClean="0">
                          <a:latin typeface="Comic Sans MS"/>
                          <a:cs typeface="Comic Sans MS"/>
                        </a:rPr>
                        <a:t> </a:t>
                      </a:r>
                      <a:r>
                        <a:rPr lang="es-ES_tradnl" sz="1000" b="0" i="0" baseline="0" dirty="0" err="1" smtClean="0">
                          <a:latin typeface="Comic Sans MS"/>
                          <a:cs typeface="Comic Sans MS"/>
                        </a:rPr>
                        <a:t>from</a:t>
                      </a:r>
                      <a:r>
                        <a:rPr lang="es-ES_tradnl" sz="1000" b="0" i="0" baseline="0" dirty="0" smtClean="0">
                          <a:latin typeface="Comic Sans MS"/>
                          <a:cs typeface="Comic Sans MS"/>
                        </a:rPr>
                        <a:t> </a:t>
                      </a:r>
                      <a:r>
                        <a:rPr lang="es-ES_tradnl" sz="1000" b="0" i="0" baseline="0" dirty="0" err="1" smtClean="0">
                          <a:latin typeface="Comic Sans MS"/>
                          <a:cs typeface="Comic Sans MS"/>
                        </a:rPr>
                        <a:t>our</a:t>
                      </a:r>
                      <a:r>
                        <a:rPr lang="es-ES_tradnl" sz="1000" b="0" i="0" baseline="0" dirty="0" smtClean="0">
                          <a:latin typeface="Comic Sans MS"/>
                          <a:cs typeface="Comic Sans MS"/>
                        </a:rPr>
                        <a:t> </a:t>
                      </a:r>
                      <a:r>
                        <a:rPr lang="es-ES_tradnl" sz="1000" b="0" i="0" baseline="0" dirty="0" err="1" smtClean="0">
                          <a:latin typeface="Comic Sans MS"/>
                          <a:cs typeface="Comic Sans MS"/>
                        </a:rPr>
                        <a:t>own</a:t>
                      </a:r>
                      <a:r>
                        <a:rPr lang="es-ES_tradnl" sz="1000" b="0" i="0" baseline="0" dirty="0" smtClean="0">
                          <a:latin typeface="Comic Sans MS"/>
                          <a:cs typeface="Comic Sans MS"/>
                        </a:rPr>
                        <a:t> </a:t>
                      </a:r>
                      <a:r>
                        <a:rPr lang="es-ES_tradnl" sz="1000" b="0" i="0" baseline="0" dirty="0" err="1" smtClean="0">
                          <a:latin typeface="Comic Sans MS"/>
                          <a:cs typeface="Comic Sans MS"/>
                        </a:rPr>
                        <a:t>coutry</a:t>
                      </a:r>
                      <a:r>
                        <a:rPr lang="es-ES_tradnl" sz="1000" b="0" i="0" baseline="0" dirty="0" smtClean="0">
                          <a:latin typeface="Comic Sans MS"/>
                          <a:cs typeface="Comic Sans MS"/>
                        </a:rPr>
                        <a:t>. </a:t>
                      </a:r>
                      <a:r>
                        <a:rPr lang="es-ES_tradnl" sz="1000" b="0" i="0" baseline="0" dirty="0" err="1" smtClean="0">
                          <a:latin typeface="Comic Sans MS"/>
                          <a:cs typeface="Comic Sans MS"/>
                        </a:rPr>
                        <a:t>Students</a:t>
                      </a:r>
                      <a:r>
                        <a:rPr lang="es-ES_tradnl" sz="1000" b="0" i="0" baseline="0" dirty="0" smtClean="0">
                          <a:latin typeface="Comic Sans MS"/>
                          <a:cs typeface="Comic Sans MS"/>
                        </a:rPr>
                        <a:t> are </a:t>
                      </a:r>
                      <a:r>
                        <a:rPr lang="es-ES_tradnl" sz="1000" b="0" i="0" baseline="0" dirty="0" err="1" smtClean="0">
                          <a:latin typeface="Comic Sans MS"/>
                          <a:cs typeface="Comic Sans MS"/>
                        </a:rPr>
                        <a:t>interested</a:t>
                      </a:r>
                      <a:r>
                        <a:rPr lang="es-ES_tradnl" sz="1000" b="0" i="0" baseline="0" dirty="0" smtClean="0">
                          <a:latin typeface="Comic Sans MS"/>
                          <a:cs typeface="Comic Sans MS"/>
                        </a:rPr>
                        <a:t> in </a:t>
                      </a:r>
                      <a:r>
                        <a:rPr lang="es-ES_tradnl" sz="1000" b="0" i="0" baseline="0" dirty="0" err="1" smtClean="0">
                          <a:latin typeface="Comic Sans MS"/>
                          <a:cs typeface="Comic Sans MS"/>
                        </a:rPr>
                        <a:t>learning</a:t>
                      </a:r>
                      <a:r>
                        <a:rPr lang="es-ES_tradnl" sz="1000" b="0" i="0" baseline="0" dirty="0" smtClean="0">
                          <a:latin typeface="Comic Sans MS"/>
                          <a:cs typeface="Comic Sans MS"/>
                        </a:rPr>
                        <a:t> </a:t>
                      </a:r>
                      <a:r>
                        <a:rPr lang="es-ES_tradnl" sz="1000" b="0" i="0" baseline="0" dirty="0" err="1" smtClean="0">
                          <a:latin typeface="Comic Sans MS"/>
                          <a:cs typeface="Comic Sans MS"/>
                        </a:rPr>
                        <a:t>about</a:t>
                      </a:r>
                      <a:r>
                        <a:rPr lang="es-ES_tradnl" sz="1000" b="0" i="0" baseline="0" dirty="0" smtClean="0">
                          <a:latin typeface="Comic Sans MS"/>
                          <a:cs typeface="Comic Sans MS"/>
                        </a:rPr>
                        <a:t> </a:t>
                      </a:r>
                      <a:r>
                        <a:rPr lang="es-ES_tradnl" sz="1000" b="0" i="0" baseline="0" dirty="0" err="1" smtClean="0">
                          <a:latin typeface="Comic Sans MS"/>
                          <a:cs typeface="Comic Sans MS"/>
                        </a:rPr>
                        <a:t>other</a:t>
                      </a:r>
                      <a:r>
                        <a:rPr lang="es-ES_tradnl" sz="1000" b="0" i="0" baseline="0" dirty="0" smtClean="0">
                          <a:latin typeface="Comic Sans MS"/>
                          <a:cs typeface="Comic Sans MS"/>
                        </a:rPr>
                        <a:t> </a:t>
                      </a:r>
                      <a:r>
                        <a:rPr lang="es-ES_tradnl" sz="1000" b="0" i="0" baseline="0" dirty="0" err="1" smtClean="0">
                          <a:latin typeface="Comic Sans MS"/>
                          <a:cs typeface="Comic Sans MS"/>
                        </a:rPr>
                        <a:t>beliefs</a:t>
                      </a:r>
                      <a:r>
                        <a:rPr lang="es-ES_tradnl" sz="1000" b="0" i="0" baseline="0" dirty="0" smtClean="0">
                          <a:latin typeface="Comic Sans MS"/>
                          <a:cs typeface="Comic Sans MS"/>
                        </a:rPr>
                        <a:t> and </a:t>
                      </a:r>
                      <a:r>
                        <a:rPr lang="es-ES_tradnl" sz="1000" b="0" i="0" baseline="0" dirty="0" err="1" smtClean="0">
                          <a:latin typeface="Comic Sans MS"/>
                          <a:cs typeface="Comic Sans MS"/>
                        </a:rPr>
                        <a:t>traditions</a:t>
                      </a:r>
                      <a:r>
                        <a:rPr lang="es-ES_tradnl" sz="1000" b="0" i="0" baseline="0" dirty="0" smtClean="0">
                          <a:latin typeface="Comic Sans MS"/>
                          <a:cs typeface="Comic Sans MS"/>
                        </a:rPr>
                        <a:t> (</a:t>
                      </a:r>
                      <a:r>
                        <a:rPr lang="es-ES_tradnl" sz="1000" b="0" i="0" baseline="0" dirty="0" err="1" smtClean="0">
                          <a:latin typeface="Comic Sans MS"/>
                          <a:cs typeface="Comic Sans MS"/>
                        </a:rPr>
                        <a:t>Mexico</a:t>
                      </a:r>
                      <a:r>
                        <a:rPr lang="es-ES_tradnl" sz="1000" b="0" i="0" baseline="0" dirty="0" smtClean="0">
                          <a:latin typeface="Comic Sans MS"/>
                          <a:cs typeface="Comic Sans MS"/>
                        </a:rPr>
                        <a:t>). </a:t>
                      </a:r>
                    </a:p>
                    <a:p>
                      <a:endParaRPr lang="es-ES_tradnl" sz="1000" b="0" i="0" baseline="0" dirty="0" smtClean="0">
                        <a:latin typeface="Comic Sans MS"/>
                        <a:cs typeface="Comic Sans MS"/>
                      </a:endParaRPr>
                    </a:p>
                    <a:p>
                      <a:r>
                        <a:rPr lang="es-ES_tradnl" sz="1000" b="0" i="0" baseline="0" dirty="0" err="1" smtClean="0">
                          <a:latin typeface="Comic Sans MS"/>
                          <a:cs typeface="Comic Sans MS"/>
                        </a:rPr>
                        <a:t>Students</a:t>
                      </a:r>
                      <a:r>
                        <a:rPr lang="es-ES_tradnl" sz="1000" b="0" i="0" baseline="0" dirty="0" smtClean="0">
                          <a:latin typeface="Comic Sans MS"/>
                          <a:cs typeface="Comic Sans MS"/>
                        </a:rPr>
                        <a:t> </a:t>
                      </a:r>
                      <a:r>
                        <a:rPr lang="es-ES_tradnl" sz="1000" b="0" i="0" baseline="0" dirty="0" err="1" smtClean="0">
                          <a:latin typeface="Comic Sans MS"/>
                          <a:cs typeface="Comic Sans MS"/>
                        </a:rPr>
                        <a:t>have</a:t>
                      </a:r>
                      <a:r>
                        <a:rPr lang="es-ES_tradnl" sz="1000" b="0" i="0" baseline="0" dirty="0" smtClean="0">
                          <a:latin typeface="Comic Sans MS"/>
                          <a:cs typeface="Comic Sans MS"/>
                        </a:rPr>
                        <a:t> </a:t>
                      </a:r>
                      <a:r>
                        <a:rPr lang="es-ES_tradnl" sz="1000" b="0" i="0" baseline="0" dirty="0" err="1" smtClean="0">
                          <a:latin typeface="Comic Sans MS"/>
                          <a:cs typeface="Comic Sans MS"/>
                        </a:rPr>
                        <a:t>tth</a:t>
                      </a:r>
                      <a:r>
                        <a:rPr lang="es-ES_tradnl" sz="1000" b="0" i="0" baseline="0" dirty="0" smtClean="0">
                          <a:latin typeface="Comic Sans MS"/>
                          <a:cs typeface="Comic Sans MS"/>
                        </a:rPr>
                        <a:t> </a:t>
                      </a:r>
                      <a:r>
                        <a:rPr lang="es-ES_tradnl" sz="1000" b="0" i="0" baseline="0" dirty="0" err="1" smtClean="0">
                          <a:latin typeface="Comic Sans MS"/>
                          <a:cs typeface="Comic Sans MS"/>
                        </a:rPr>
                        <a:t>eopportunity</a:t>
                      </a:r>
                      <a:r>
                        <a:rPr lang="es-ES_tradnl" sz="1000" b="0" i="0" baseline="0" dirty="0" smtClean="0">
                          <a:latin typeface="Comic Sans MS"/>
                          <a:cs typeface="Comic Sans MS"/>
                        </a:rPr>
                        <a:t> </a:t>
                      </a:r>
                      <a:r>
                        <a:rPr lang="es-ES_tradnl" sz="1000" b="0" i="0" baseline="0" dirty="0" err="1" smtClean="0">
                          <a:latin typeface="Comic Sans MS"/>
                          <a:cs typeface="Comic Sans MS"/>
                        </a:rPr>
                        <a:t>when</a:t>
                      </a:r>
                      <a:r>
                        <a:rPr lang="es-ES_tradnl" sz="1000" b="0" i="0" baseline="0" dirty="0" smtClean="0">
                          <a:latin typeface="Comic Sans MS"/>
                          <a:cs typeface="Comic Sans MS"/>
                        </a:rPr>
                        <a:t> </a:t>
                      </a:r>
                      <a:r>
                        <a:rPr lang="es-ES_tradnl" sz="1000" b="0" i="0" baseline="0" dirty="0" err="1" smtClean="0">
                          <a:latin typeface="Comic Sans MS"/>
                          <a:cs typeface="Comic Sans MS"/>
                        </a:rPr>
                        <a:t>discussing</a:t>
                      </a:r>
                      <a:r>
                        <a:rPr lang="es-ES_tradnl" sz="1000" b="0" i="0" baseline="0" dirty="0" smtClean="0">
                          <a:latin typeface="Comic Sans MS"/>
                          <a:cs typeface="Comic Sans MS"/>
                        </a:rPr>
                        <a:t> </a:t>
                      </a:r>
                      <a:r>
                        <a:rPr lang="es-ES_tradnl" sz="1000" b="0" i="0" baseline="0" dirty="0" err="1" smtClean="0">
                          <a:latin typeface="Comic Sans MS"/>
                          <a:cs typeface="Comic Sans MS"/>
                        </a:rPr>
                        <a:t>the</a:t>
                      </a:r>
                      <a:r>
                        <a:rPr lang="es-ES_tradnl" sz="1000" b="0" i="0" baseline="0" dirty="0" smtClean="0">
                          <a:latin typeface="Comic Sans MS"/>
                          <a:cs typeface="Comic Sans MS"/>
                        </a:rPr>
                        <a:t> </a:t>
                      </a:r>
                      <a:r>
                        <a:rPr lang="es-ES_tradnl" sz="1000" b="0" i="0" baseline="0" dirty="0" err="1" smtClean="0">
                          <a:latin typeface="Comic Sans MS"/>
                          <a:cs typeface="Comic Sans MS"/>
                        </a:rPr>
                        <a:t>topic</a:t>
                      </a:r>
                      <a:r>
                        <a:rPr lang="es-ES_tradnl" sz="1000" b="0" i="0" baseline="0" dirty="0" smtClean="0">
                          <a:latin typeface="Comic Sans MS"/>
                          <a:cs typeface="Comic Sans MS"/>
                        </a:rPr>
                        <a:t> of </a:t>
                      </a:r>
                      <a:r>
                        <a:rPr lang="es-ES_tradnl" sz="1000" b="0" i="0" baseline="0" dirty="0" err="1" smtClean="0">
                          <a:latin typeface="Comic Sans MS"/>
                          <a:cs typeface="Comic Sans MS"/>
                        </a:rPr>
                        <a:t>school</a:t>
                      </a:r>
                      <a:r>
                        <a:rPr lang="es-ES_tradnl" sz="1000" b="0" i="0" baseline="0" dirty="0" smtClean="0">
                          <a:latin typeface="Comic Sans MS"/>
                          <a:cs typeface="Comic Sans MS"/>
                        </a:rPr>
                        <a:t>, </a:t>
                      </a:r>
                      <a:r>
                        <a:rPr lang="es-ES_tradnl" sz="1000" b="0" i="0" baseline="0" dirty="0" err="1" smtClean="0">
                          <a:latin typeface="Comic Sans MS"/>
                          <a:cs typeface="Comic Sans MS"/>
                        </a:rPr>
                        <a:t>to</a:t>
                      </a:r>
                      <a:r>
                        <a:rPr lang="es-ES_tradnl" sz="1000" b="0" i="0" baseline="0" dirty="0" smtClean="0">
                          <a:latin typeface="Comic Sans MS"/>
                          <a:cs typeface="Comic Sans MS"/>
                        </a:rPr>
                        <a:t> </a:t>
                      </a:r>
                      <a:r>
                        <a:rPr lang="es-ES_tradnl" sz="1000" b="0" i="0" baseline="0" dirty="0" err="1" smtClean="0">
                          <a:latin typeface="Comic Sans MS"/>
                          <a:cs typeface="Comic Sans MS"/>
                        </a:rPr>
                        <a:t>think</a:t>
                      </a:r>
                      <a:r>
                        <a:rPr lang="es-ES_tradnl" sz="1000" b="0" i="0" baseline="0" dirty="0" smtClean="0">
                          <a:latin typeface="Comic Sans MS"/>
                          <a:cs typeface="Comic Sans MS"/>
                        </a:rPr>
                        <a:t> </a:t>
                      </a:r>
                      <a:r>
                        <a:rPr lang="es-ES_tradnl" sz="1000" b="0" i="0" baseline="0" dirty="0" err="1" smtClean="0">
                          <a:latin typeface="Comic Sans MS"/>
                          <a:cs typeface="Comic Sans MS"/>
                        </a:rPr>
                        <a:t>about</a:t>
                      </a:r>
                      <a:r>
                        <a:rPr lang="es-ES_tradnl" sz="1000" b="0" i="0" baseline="0" dirty="0" smtClean="0">
                          <a:latin typeface="Comic Sans MS"/>
                          <a:cs typeface="Comic Sans MS"/>
                        </a:rPr>
                        <a:t> </a:t>
                      </a:r>
                      <a:r>
                        <a:rPr lang="es-ES_tradnl" sz="1000" b="0" i="0" baseline="0" dirty="0" err="1" smtClean="0">
                          <a:latin typeface="Comic Sans MS"/>
                          <a:cs typeface="Comic Sans MS"/>
                        </a:rPr>
                        <a:t>careers</a:t>
                      </a:r>
                      <a:r>
                        <a:rPr lang="es-ES_tradnl" sz="1000" b="0" i="0" baseline="0" dirty="0" smtClean="0">
                          <a:latin typeface="Comic Sans MS"/>
                          <a:cs typeface="Comic Sans MS"/>
                        </a:rPr>
                        <a:t> and </a:t>
                      </a:r>
                      <a:r>
                        <a:rPr lang="es-ES_tradnl" sz="1000" b="0" i="0" baseline="0" dirty="0" err="1" smtClean="0">
                          <a:latin typeface="Comic Sans MS"/>
                          <a:cs typeface="Comic Sans MS"/>
                        </a:rPr>
                        <a:t>future</a:t>
                      </a:r>
                      <a:r>
                        <a:rPr lang="es-ES_tradnl" sz="1000" b="0" i="0" baseline="0" dirty="0" smtClean="0">
                          <a:latin typeface="Comic Sans MS"/>
                          <a:cs typeface="Comic Sans MS"/>
                        </a:rPr>
                        <a:t> </a:t>
                      </a:r>
                      <a:r>
                        <a:rPr lang="es-ES_tradnl" sz="1000" b="0" i="0" baseline="0" dirty="0" err="1" smtClean="0">
                          <a:latin typeface="Comic Sans MS"/>
                          <a:cs typeface="Comic Sans MS"/>
                        </a:rPr>
                        <a:t>jobs</a:t>
                      </a:r>
                      <a:r>
                        <a:rPr lang="es-ES_tradnl" sz="1000" b="0" i="0" baseline="0" dirty="0" smtClean="0">
                          <a:latin typeface="Comic Sans MS"/>
                          <a:cs typeface="Comic Sans MS"/>
                        </a:rPr>
                        <a:t>. </a:t>
                      </a:r>
                      <a:r>
                        <a:rPr lang="es-ES_tradnl" sz="1000" b="0" i="0" baseline="0" dirty="0" err="1" smtClean="0">
                          <a:latin typeface="Comic Sans MS"/>
                          <a:cs typeface="Comic Sans MS"/>
                        </a:rPr>
                        <a:t>Students</a:t>
                      </a:r>
                      <a:r>
                        <a:rPr lang="es-ES_tradnl" sz="1000" b="0" i="0" baseline="0" dirty="0" smtClean="0">
                          <a:latin typeface="Comic Sans MS"/>
                          <a:cs typeface="Comic Sans MS"/>
                        </a:rPr>
                        <a:t> are </a:t>
                      </a:r>
                      <a:r>
                        <a:rPr lang="es-ES_tradnl" sz="1000" b="0" i="0" baseline="0" dirty="0" err="1" smtClean="0">
                          <a:latin typeface="Comic Sans MS"/>
                          <a:cs typeface="Comic Sans MS"/>
                        </a:rPr>
                        <a:t>encouraged</a:t>
                      </a:r>
                      <a:r>
                        <a:rPr lang="es-ES_tradnl" sz="1000" b="0" i="0" baseline="0" dirty="0" smtClean="0">
                          <a:latin typeface="Comic Sans MS"/>
                          <a:cs typeface="Comic Sans MS"/>
                        </a:rPr>
                        <a:t> </a:t>
                      </a:r>
                      <a:r>
                        <a:rPr lang="es-ES_tradnl" sz="1000" b="0" i="0" baseline="0" dirty="0" err="1" smtClean="0">
                          <a:latin typeface="Comic Sans MS"/>
                          <a:cs typeface="Comic Sans MS"/>
                        </a:rPr>
                        <a:t>to</a:t>
                      </a:r>
                      <a:r>
                        <a:rPr lang="es-ES_tradnl" sz="1000" b="0" i="0" baseline="0" dirty="0" smtClean="0">
                          <a:latin typeface="Comic Sans MS"/>
                          <a:cs typeface="Comic Sans MS"/>
                        </a:rPr>
                        <a:t> </a:t>
                      </a:r>
                      <a:r>
                        <a:rPr lang="es-ES_tradnl" sz="1000" b="0" i="0" baseline="0" dirty="0" err="1" smtClean="0">
                          <a:latin typeface="Comic Sans MS"/>
                          <a:cs typeface="Comic Sans MS"/>
                        </a:rPr>
                        <a:t>think</a:t>
                      </a:r>
                      <a:r>
                        <a:rPr lang="es-ES_tradnl" sz="1000" b="0" i="0" baseline="0" dirty="0" smtClean="0">
                          <a:latin typeface="Comic Sans MS"/>
                          <a:cs typeface="Comic Sans MS"/>
                        </a:rPr>
                        <a:t> </a:t>
                      </a:r>
                      <a:r>
                        <a:rPr lang="es-ES_tradnl" sz="1000" b="0" i="0" baseline="0" dirty="0" err="1" smtClean="0">
                          <a:latin typeface="Comic Sans MS"/>
                          <a:cs typeface="Comic Sans MS"/>
                        </a:rPr>
                        <a:t>hard</a:t>
                      </a:r>
                      <a:r>
                        <a:rPr lang="es-ES_tradnl" sz="1000" b="0" i="0" baseline="0" dirty="0" smtClean="0">
                          <a:latin typeface="Comic Sans MS"/>
                          <a:cs typeface="Comic Sans MS"/>
                        </a:rPr>
                        <a:t> </a:t>
                      </a:r>
                      <a:r>
                        <a:rPr lang="es-ES_tradnl" sz="1000" b="0" i="0" baseline="0" dirty="0" err="1" smtClean="0">
                          <a:latin typeface="Comic Sans MS"/>
                          <a:cs typeface="Comic Sans MS"/>
                        </a:rPr>
                        <a:t>about</a:t>
                      </a:r>
                      <a:r>
                        <a:rPr lang="es-ES_tradnl" sz="1000" b="0" i="0" baseline="0" dirty="0" smtClean="0">
                          <a:latin typeface="Comic Sans MS"/>
                          <a:cs typeface="Comic Sans MS"/>
                        </a:rPr>
                        <a:t> </a:t>
                      </a:r>
                      <a:r>
                        <a:rPr lang="es-ES_tradnl" sz="1000" b="0" i="0" baseline="0" dirty="0" err="1" smtClean="0">
                          <a:latin typeface="Comic Sans MS"/>
                          <a:cs typeface="Comic Sans MS"/>
                        </a:rPr>
                        <a:t>the</a:t>
                      </a:r>
                      <a:r>
                        <a:rPr lang="es-ES_tradnl" sz="1000" b="0" i="0" baseline="0" dirty="0" smtClean="0">
                          <a:latin typeface="Comic Sans MS"/>
                          <a:cs typeface="Comic Sans MS"/>
                        </a:rPr>
                        <a:t> </a:t>
                      </a:r>
                      <a:r>
                        <a:rPr lang="es-ES_tradnl" sz="1000" b="0" i="0" baseline="0" dirty="0" err="1" smtClean="0">
                          <a:latin typeface="Comic Sans MS"/>
                          <a:cs typeface="Comic Sans MS"/>
                        </a:rPr>
                        <a:t>importance</a:t>
                      </a:r>
                      <a:r>
                        <a:rPr lang="es-ES_tradnl" sz="1000" b="0" i="0" baseline="0" dirty="0" smtClean="0">
                          <a:latin typeface="Comic Sans MS"/>
                          <a:cs typeface="Comic Sans MS"/>
                        </a:rPr>
                        <a:t> of </a:t>
                      </a:r>
                      <a:r>
                        <a:rPr lang="es-ES_tradnl" sz="1000" b="0" i="0" baseline="0" dirty="0" err="1" smtClean="0">
                          <a:latin typeface="Comic Sans MS"/>
                          <a:cs typeface="Comic Sans MS"/>
                        </a:rPr>
                        <a:t>langauges</a:t>
                      </a:r>
                      <a:r>
                        <a:rPr lang="es-ES_tradnl" sz="1000" b="0" i="0" baseline="0" dirty="0" smtClean="0">
                          <a:latin typeface="Comic Sans MS"/>
                          <a:cs typeface="Comic Sans MS"/>
                        </a:rPr>
                        <a:t>. </a:t>
                      </a:r>
                      <a:endParaRPr lang="es-ES_tradnl" sz="1000" b="0" i="0" dirty="0">
                        <a:latin typeface="Comic Sans MS"/>
                        <a:cs typeface="Comic Sans M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25791317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xmlns="" id="{24ED0489-B8A5-1940-9BA9-8475238D7331}"/>
              </a:ext>
            </a:extLst>
          </p:cNvPr>
          <p:cNvGraphicFramePr>
            <a:graphicFrameLocks noGrp="1" noChangeAspect="1"/>
          </p:cNvGraphicFramePr>
          <p:nvPr>
            <p:extLst>
              <p:ext uri="{D42A27DB-BD31-4B8C-83A1-F6EECF244321}">
                <p14:modId xmlns:p14="http://schemas.microsoft.com/office/powerpoint/2010/main" val="3499069449"/>
              </p:ext>
            </p:extLst>
          </p:nvPr>
        </p:nvGraphicFramePr>
        <p:xfrm>
          <a:off x="304800" y="381001"/>
          <a:ext cx="8534399" cy="5143878"/>
        </p:xfrm>
        <a:graphic>
          <a:graphicData uri="http://schemas.openxmlformats.org/drawingml/2006/table">
            <a:tbl>
              <a:tblPr firstRow="1" firstCol="1" bandRow="1">
                <a:tableStyleId>{5C22544A-7EE6-4342-B048-85BDC9FD1C3A}</a:tableStyleId>
              </a:tblPr>
              <a:tblGrid>
                <a:gridCol w="261389">
                  <a:extLst>
                    <a:ext uri="{9D8B030D-6E8A-4147-A177-3AD203B41FA5}">
                      <a16:colId xmlns:a16="http://schemas.microsoft.com/office/drawing/2014/main" xmlns="" val="2118699837"/>
                    </a:ext>
                  </a:extLst>
                </a:gridCol>
                <a:gridCol w="1554506">
                  <a:extLst>
                    <a:ext uri="{9D8B030D-6E8A-4147-A177-3AD203B41FA5}">
                      <a16:colId xmlns:a16="http://schemas.microsoft.com/office/drawing/2014/main" xmlns="" val="1375767732"/>
                    </a:ext>
                  </a:extLst>
                </a:gridCol>
                <a:gridCol w="1554506">
                  <a:extLst>
                    <a:ext uri="{9D8B030D-6E8A-4147-A177-3AD203B41FA5}">
                      <a16:colId xmlns:a16="http://schemas.microsoft.com/office/drawing/2014/main" xmlns="" val="20002"/>
                    </a:ext>
                  </a:extLst>
                </a:gridCol>
                <a:gridCol w="1554506">
                  <a:extLst>
                    <a:ext uri="{9D8B030D-6E8A-4147-A177-3AD203B41FA5}">
                      <a16:colId xmlns:a16="http://schemas.microsoft.com/office/drawing/2014/main" xmlns="" val="20003"/>
                    </a:ext>
                  </a:extLst>
                </a:gridCol>
                <a:gridCol w="1804746">
                  <a:extLst>
                    <a:ext uri="{9D8B030D-6E8A-4147-A177-3AD203B41FA5}">
                      <a16:colId xmlns:a16="http://schemas.microsoft.com/office/drawing/2014/main" xmlns="" val="1481332327"/>
                    </a:ext>
                  </a:extLst>
                </a:gridCol>
                <a:gridCol w="1804746">
                  <a:extLst>
                    <a:ext uri="{9D8B030D-6E8A-4147-A177-3AD203B41FA5}">
                      <a16:colId xmlns:a16="http://schemas.microsoft.com/office/drawing/2014/main" xmlns="" val="20005"/>
                    </a:ext>
                  </a:extLst>
                </a:gridCol>
              </a:tblGrid>
              <a:tr h="352842">
                <a:tc rowSpan="2">
                  <a:txBody>
                    <a:bodyPr/>
                    <a:lstStyle/>
                    <a:p>
                      <a:pPr algn="ctr">
                        <a:spcAft>
                          <a:spcPts val="0"/>
                        </a:spcAft>
                      </a:pPr>
                      <a:r>
                        <a:rPr lang="en-GB" sz="1800" dirty="0">
                          <a:effectLst/>
                          <a:latin typeface="+mn-lt"/>
                        </a:rPr>
                        <a:t> </a:t>
                      </a:r>
                      <a:endParaRPr lang="en-GB" sz="1200" dirty="0">
                        <a:effectLst/>
                        <a:latin typeface="+mn-lt"/>
                        <a:ea typeface="Calibri" panose="020F0502020204030204" pitchFamily="34" charset="0"/>
                        <a:cs typeface="Times New Roman" panose="02020603050405020304" pitchFamily="18" charset="0"/>
                      </a:endParaRPr>
                    </a:p>
                    <a:p>
                      <a:pPr>
                        <a:spcAft>
                          <a:spcPts val="0"/>
                        </a:spcAft>
                      </a:pPr>
                      <a:r>
                        <a:rPr lang="en-GB" sz="1200" dirty="0">
                          <a:effectLst/>
                          <a:latin typeface="+mn-lt"/>
                        </a:rPr>
                        <a:t> </a:t>
                      </a:r>
                      <a:endParaRPr lang="en-GB" sz="12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800" dirty="0">
                          <a:effectLst/>
                          <a:latin typeface="+mn-lt"/>
                        </a:rPr>
                        <a:t>YEAR 8- Holidays</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xmlns="" val="1019943783"/>
                  </a:ext>
                </a:extLst>
              </a:tr>
              <a:tr h="310475">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200" b="1" dirty="0">
                          <a:effectLst/>
                          <a:latin typeface="+mn-lt"/>
                        </a:rPr>
                        <a:t>KNOWLEDGE</a:t>
                      </a:r>
                      <a:endParaRPr lang="en-GB" sz="1200" b="1"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mn-lt"/>
                        </a:rPr>
                        <a:t>CONCEPTS</a:t>
                      </a:r>
                      <a:endParaRPr lang="en-GB" sz="1200" b="1"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mn-lt"/>
                        </a:rPr>
                        <a:t>SKILLS</a:t>
                      </a:r>
                      <a:endParaRPr lang="en-GB" sz="1200" b="1"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mn-lt"/>
                          <a:ea typeface="Calibri" panose="020F0502020204030204" pitchFamily="34" charset="0"/>
                          <a:cs typeface="Times New Roman" panose="02020603050405020304" pitchFamily="18" charset="0"/>
                        </a:rPr>
                        <a:t>RATIONALE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mn-lt"/>
                          <a:ea typeface="Calibri" panose="020F0502020204030204" pitchFamily="34" charset="0"/>
                          <a:cs typeface="Times New Roman" panose="02020603050405020304" pitchFamily="18" charset="0"/>
                        </a:rPr>
                        <a:t>FUTURE DEVELOPMENT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xmlns="" val="535213283"/>
                  </a:ext>
                </a:extLst>
              </a:tr>
              <a:tr h="1335487">
                <a:tc>
                  <a:txBody>
                    <a:bodyPr/>
                    <a:lstStyle/>
                    <a:p>
                      <a:pPr marL="71755" marR="71755" algn="ctr">
                        <a:spcAft>
                          <a:spcPts val="0"/>
                        </a:spcAft>
                      </a:pPr>
                      <a:r>
                        <a:rPr lang="en-GB" sz="1200" dirty="0">
                          <a:solidFill>
                            <a:schemeClr val="tx1"/>
                          </a:solidFill>
                          <a:effectLst/>
                          <a:latin typeface="+mn-lt"/>
                        </a:rPr>
                        <a:t>Term 1</a:t>
                      </a:r>
                      <a:endParaRPr lang="en-GB"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0" lvl="0" indent="0" algn="l" defTabSz="3240085" rtl="0" eaLnBrk="1" latinLnBrk="0" hangingPunct="1">
                        <a:spcAft>
                          <a:spcPts val="0"/>
                        </a:spcAft>
                        <a:buFont typeface="Arial" panose="020B0604020202020204" pitchFamily="34" charset="0"/>
                        <a:buNone/>
                      </a:pPr>
                      <a:endParaRPr lang="en-GB" sz="1050" kern="1200" dirty="0">
                        <a:solidFill>
                          <a:srgbClr val="000000"/>
                        </a:solidFill>
                        <a:latin typeface="+mn-lt"/>
                        <a:ea typeface="+mn-ea"/>
                        <a:cs typeface="+mn-cs"/>
                      </a:endParaRPr>
                    </a:p>
                    <a:p>
                      <a:pPr marL="171450" indent="-171450" algn="just">
                        <a:spcAft>
                          <a:spcPts val="0"/>
                        </a:spcAft>
                        <a:buFont typeface="Arial"/>
                        <a:buChar char="•"/>
                      </a:pPr>
                      <a:r>
                        <a:rPr lang="en-US" sz="1050" dirty="0">
                          <a:solidFill>
                            <a:srgbClr val="000000"/>
                          </a:solidFill>
                          <a:effectLst/>
                          <a:latin typeface="+mn-lt"/>
                          <a:ea typeface="MS Mincho"/>
                          <a:cs typeface="Times New Roman"/>
                        </a:rPr>
                        <a:t>Talking about means of transport</a:t>
                      </a:r>
                    </a:p>
                    <a:p>
                      <a:pPr marL="171450" indent="-171450" algn="just">
                        <a:spcAft>
                          <a:spcPts val="0"/>
                        </a:spcAft>
                        <a:buFont typeface="Arial"/>
                        <a:buChar char="•"/>
                      </a:pPr>
                      <a:r>
                        <a:rPr lang="en-US" sz="1050" dirty="0">
                          <a:solidFill>
                            <a:srgbClr val="000000"/>
                          </a:solidFill>
                          <a:effectLst/>
                          <a:latin typeface="+mn-lt"/>
                          <a:ea typeface="MS Mincho"/>
                          <a:cs typeface="Times New Roman"/>
                        </a:rPr>
                        <a:t>Describe</a:t>
                      </a:r>
                      <a:r>
                        <a:rPr lang="en-US" sz="1050" baseline="0" dirty="0">
                          <a:solidFill>
                            <a:srgbClr val="000000"/>
                          </a:solidFill>
                          <a:effectLst/>
                          <a:latin typeface="+mn-lt"/>
                          <a:ea typeface="MS Mincho"/>
                          <a:cs typeface="Times New Roman"/>
                        </a:rPr>
                        <a:t> different types of accommodation and facilities, describing where you prefer to stay and why. </a:t>
                      </a:r>
                    </a:p>
                    <a:p>
                      <a:pPr marL="171450" indent="-171450" algn="just">
                        <a:spcAft>
                          <a:spcPts val="0"/>
                        </a:spcAft>
                        <a:buFont typeface="Arial"/>
                        <a:buChar char="•"/>
                      </a:pPr>
                      <a:r>
                        <a:rPr lang="en-US" sz="1050" baseline="0" dirty="0">
                          <a:solidFill>
                            <a:srgbClr val="000000"/>
                          </a:solidFill>
                          <a:effectLst/>
                          <a:latin typeface="+mn-lt"/>
                          <a:ea typeface="MS Mincho"/>
                          <a:cs typeface="Times New Roman"/>
                        </a:rPr>
                        <a:t>Holiday activities and making reservations for restaurants, activities and accommodation. </a:t>
                      </a:r>
                    </a:p>
                    <a:p>
                      <a:pPr marL="171450" indent="-171450" algn="just">
                        <a:spcAft>
                          <a:spcPts val="0"/>
                        </a:spcAft>
                        <a:buFont typeface="Arial"/>
                        <a:buChar char="•"/>
                      </a:pPr>
                      <a:r>
                        <a:rPr lang="en-US" sz="1050" baseline="0" dirty="0">
                          <a:solidFill>
                            <a:srgbClr val="000000"/>
                          </a:solidFill>
                          <a:effectLst/>
                          <a:latin typeface="+mn-lt"/>
                          <a:ea typeface="MS Mincho"/>
                          <a:cs typeface="Times New Roman"/>
                        </a:rPr>
                        <a:t>The weather (using idioms with </a:t>
                      </a:r>
                      <a:r>
                        <a:rPr lang="en-US" sz="1050" baseline="0" dirty="0" err="1">
                          <a:solidFill>
                            <a:srgbClr val="000000"/>
                          </a:solidFill>
                          <a:effectLst/>
                          <a:latin typeface="+mn-lt"/>
                          <a:ea typeface="MS Mincho"/>
                          <a:cs typeface="Times New Roman"/>
                        </a:rPr>
                        <a:t>hacer</a:t>
                      </a:r>
                      <a:r>
                        <a:rPr lang="en-US" sz="1050" baseline="0" dirty="0">
                          <a:solidFill>
                            <a:srgbClr val="000000"/>
                          </a:solidFill>
                          <a:effectLst/>
                          <a:latin typeface="+mn-lt"/>
                          <a:ea typeface="MS Mincho"/>
                          <a:cs typeface="Times New Roman"/>
                        </a:rPr>
                        <a:t>). </a:t>
                      </a:r>
                      <a:r>
                        <a:rPr lang="en-US" sz="1050" b="1" baseline="0" dirty="0">
                          <a:solidFill>
                            <a:srgbClr val="000000"/>
                          </a:solidFill>
                          <a:effectLst/>
                          <a:latin typeface="+mn-lt"/>
                          <a:ea typeface="MS Mincho"/>
                          <a:cs typeface="Times New Roman"/>
                        </a:rPr>
                        <a:t>(2A)</a:t>
                      </a:r>
                    </a:p>
                    <a:p>
                      <a:pPr marL="171450" indent="-171450" algn="just">
                        <a:spcAft>
                          <a:spcPts val="0"/>
                        </a:spcAft>
                        <a:buFont typeface="Arial"/>
                        <a:buChar char="•"/>
                      </a:pPr>
                      <a:r>
                        <a:rPr lang="en-US" sz="1050" b="0" baseline="0" dirty="0">
                          <a:solidFill>
                            <a:srgbClr val="000000"/>
                          </a:solidFill>
                          <a:effectLst/>
                          <a:latin typeface="+mn-lt"/>
                          <a:ea typeface="MS Mincho"/>
                          <a:cs typeface="Times New Roman"/>
                        </a:rPr>
                        <a:t>The weather in the past tense</a:t>
                      </a:r>
                    </a:p>
                    <a:p>
                      <a:pPr marL="171450" marR="0" indent="-171450" algn="just" defTabSz="914400" rtl="0" eaLnBrk="1" fontAlgn="auto" latinLnBrk="0" hangingPunct="1">
                        <a:lnSpc>
                          <a:spcPct val="100000"/>
                        </a:lnSpc>
                        <a:spcBef>
                          <a:spcPts val="0"/>
                        </a:spcBef>
                        <a:spcAft>
                          <a:spcPts val="0"/>
                        </a:spcAft>
                        <a:buClrTx/>
                        <a:buSzTx/>
                        <a:buFont typeface="Arial"/>
                        <a:buChar char="•"/>
                        <a:tabLst/>
                        <a:defRPr/>
                      </a:pPr>
                      <a:r>
                        <a:rPr lang="en-US" sz="1050" dirty="0">
                          <a:solidFill>
                            <a:srgbClr val="000000"/>
                          </a:solidFill>
                          <a:effectLst/>
                          <a:latin typeface="+mn-lt"/>
                          <a:ea typeface="MS Mincho"/>
                          <a:cs typeface="Times New Roman"/>
                        </a:rPr>
                        <a:t>Talking</a:t>
                      </a:r>
                      <a:r>
                        <a:rPr lang="en-US" sz="1050" baseline="0" dirty="0">
                          <a:solidFill>
                            <a:srgbClr val="000000"/>
                          </a:solidFill>
                          <a:effectLst/>
                          <a:latin typeface="+mn-lt"/>
                          <a:ea typeface="MS Mincho"/>
                          <a:cs typeface="Times New Roman"/>
                        </a:rPr>
                        <a:t> about </a:t>
                      </a:r>
                      <a:r>
                        <a:rPr lang="en-US" sz="1050" dirty="0">
                          <a:solidFill>
                            <a:srgbClr val="000000"/>
                          </a:solidFill>
                          <a:effectLst/>
                          <a:latin typeface="+mn-lt"/>
                          <a:ea typeface="MS Mincho"/>
                          <a:cs typeface="Times New Roman"/>
                        </a:rPr>
                        <a:t>free time activities in the past tense</a:t>
                      </a:r>
                      <a:r>
                        <a:rPr lang="en-US" sz="1050" baseline="0" dirty="0">
                          <a:solidFill>
                            <a:srgbClr val="000000"/>
                          </a:solidFill>
                          <a:effectLst/>
                          <a:latin typeface="+mn-lt"/>
                          <a:ea typeface="MS Mincho"/>
                          <a:cs typeface="Times New Roman"/>
                        </a:rPr>
                        <a:t> on holiday. </a:t>
                      </a:r>
                    </a:p>
                    <a:p>
                      <a:pPr marL="171450" marR="0" indent="-171450" algn="just" defTabSz="914400" rtl="0" eaLnBrk="1" fontAlgn="auto" latinLnBrk="0" hangingPunct="1">
                        <a:lnSpc>
                          <a:spcPct val="100000"/>
                        </a:lnSpc>
                        <a:spcBef>
                          <a:spcPts val="0"/>
                        </a:spcBef>
                        <a:spcAft>
                          <a:spcPts val="0"/>
                        </a:spcAft>
                        <a:buClrTx/>
                        <a:buSzTx/>
                        <a:buFont typeface="Arial"/>
                        <a:buChar char="•"/>
                        <a:tabLst/>
                        <a:defRPr/>
                      </a:pPr>
                      <a:r>
                        <a:rPr lang="en-US" sz="1050" baseline="0" dirty="0">
                          <a:solidFill>
                            <a:srgbClr val="000000"/>
                          </a:solidFill>
                          <a:effectLst/>
                          <a:latin typeface="+mn-lt"/>
                          <a:ea typeface="MS Mincho"/>
                          <a:cs typeface="Times New Roman"/>
                        </a:rPr>
                        <a:t>What you can and cant do in your region.</a:t>
                      </a:r>
                    </a:p>
                    <a:p>
                      <a:pPr marL="171450" marR="0" indent="-171450" algn="just" defTabSz="914400" rtl="0" eaLnBrk="1" fontAlgn="auto" latinLnBrk="0" hangingPunct="1">
                        <a:lnSpc>
                          <a:spcPct val="100000"/>
                        </a:lnSpc>
                        <a:spcBef>
                          <a:spcPts val="0"/>
                        </a:spcBef>
                        <a:spcAft>
                          <a:spcPts val="0"/>
                        </a:spcAft>
                        <a:buClrTx/>
                        <a:buSzTx/>
                        <a:buFont typeface="Arial"/>
                        <a:buChar char="•"/>
                        <a:tabLst/>
                        <a:defRPr/>
                      </a:pPr>
                      <a:r>
                        <a:rPr lang="en-US" sz="1050" kern="1200" baseline="0" dirty="0">
                          <a:solidFill>
                            <a:srgbClr val="000000"/>
                          </a:solidFill>
                          <a:effectLst/>
                          <a:latin typeface="+mn-lt"/>
                          <a:ea typeface="MS Mincho"/>
                          <a:cs typeface="Times New Roman"/>
                        </a:rPr>
                        <a:t>Continue reading </a:t>
                      </a:r>
                      <a:r>
                        <a:rPr lang="en-US" sz="1050" kern="1200" baseline="0" dirty="0" err="1">
                          <a:solidFill>
                            <a:srgbClr val="000000"/>
                          </a:solidFill>
                          <a:effectLst/>
                          <a:latin typeface="+mn-lt"/>
                          <a:ea typeface="MS Mincho"/>
                          <a:cs typeface="Times New Roman"/>
                        </a:rPr>
                        <a:t>Pobre</a:t>
                      </a:r>
                      <a:r>
                        <a:rPr lang="en-US" sz="1050" kern="1200" baseline="0" dirty="0">
                          <a:solidFill>
                            <a:srgbClr val="000000"/>
                          </a:solidFill>
                          <a:effectLst/>
                          <a:latin typeface="+mn-lt"/>
                          <a:ea typeface="MS Mincho"/>
                          <a:cs typeface="Times New Roman"/>
                        </a:rPr>
                        <a:t> Ana</a:t>
                      </a:r>
                      <a:endParaRPr lang="en-GB" sz="1050" kern="1200" dirty="0">
                        <a:solidFill>
                          <a:srgbClr val="000000"/>
                        </a:solidFill>
                        <a:latin typeface="+mn-lt"/>
                        <a:ea typeface="+mn-ea"/>
                        <a:cs typeface="+mn-cs"/>
                      </a:endParaRPr>
                    </a:p>
                    <a:p>
                      <a:pPr marL="0" lvl="0" indent="0" algn="l" defTabSz="3240085" rtl="0" eaLnBrk="1" latinLnBrk="0" hangingPunct="1">
                        <a:spcAft>
                          <a:spcPts val="0"/>
                        </a:spcAft>
                        <a:buFont typeface="Arial" panose="020B0604020202020204" pitchFamily="34" charset="0"/>
                        <a:buNone/>
                      </a:pPr>
                      <a:endParaRPr lang="en-GB" sz="1050" kern="1200" dirty="0">
                        <a:solidFill>
                          <a:srgbClr val="000000"/>
                        </a:solidFill>
                        <a:latin typeface="+mn-lt"/>
                        <a:ea typeface="+mn-ea"/>
                        <a:cs typeface="+mn-cs"/>
                      </a:endParaRPr>
                    </a:p>
                    <a:p>
                      <a:pPr marL="0" lvl="0" indent="0" algn="l" defTabSz="3240085" rtl="0" eaLnBrk="1" latinLnBrk="0" hangingPunct="1">
                        <a:spcAft>
                          <a:spcPts val="0"/>
                        </a:spcAft>
                        <a:buFont typeface="Arial" panose="020B0604020202020204" pitchFamily="34" charset="0"/>
                        <a:buNone/>
                      </a:pPr>
                      <a:endParaRPr lang="en-GB" sz="1050" kern="1200" dirty="0">
                        <a:solidFill>
                          <a:srgbClr val="000000"/>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lvl="0"/>
                      <a:endParaRPr lang="en-US" sz="1200" b="1" kern="1200" dirty="0">
                        <a:solidFill>
                          <a:srgbClr val="000000"/>
                        </a:solidFill>
                        <a:effectLst/>
                        <a:latin typeface="+mn-lt"/>
                        <a:ea typeface="+mn-ea"/>
                        <a:cs typeface="+mn-cs"/>
                      </a:endParaRPr>
                    </a:p>
                    <a:p>
                      <a:pPr marL="171450" lvl="0" indent="-171450">
                        <a:buFont typeface="Arial"/>
                        <a:buChar char="•"/>
                      </a:pPr>
                      <a:r>
                        <a:rPr lang="en-US" sz="1000" b="0" kern="1200" dirty="0">
                          <a:solidFill>
                            <a:srgbClr val="000000"/>
                          </a:solidFill>
                          <a:effectLst/>
                          <a:latin typeface="+mn-lt"/>
                          <a:ea typeface="+mn-ea"/>
                          <a:cs typeface="+mn-cs"/>
                        </a:rPr>
                        <a:t>Cultural</a:t>
                      </a:r>
                      <a:r>
                        <a:rPr lang="en-US" sz="1000" b="0" kern="1200" baseline="0" dirty="0">
                          <a:solidFill>
                            <a:srgbClr val="000000"/>
                          </a:solidFill>
                          <a:effectLst/>
                          <a:latin typeface="+mn-lt"/>
                          <a:ea typeface="+mn-ea"/>
                          <a:cs typeface="+mn-cs"/>
                        </a:rPr>
                        <a:t> understanding of different holiday destinations and experiences. </a:t>
                      </a:r>
                      <a:endParaRPr lang="en-US" sz="1100" b="1" kern="1200" dirty="0">
                        <a:solidFill>
                          <a:srgbClr val="000000"/>
                        </a:solidFill>
                        <a:effectLst/>
                        <a:latin typeface="+mn-lt"/>
                        <a:ea typeface="+mn-ea"/>
                        <a:cs typeface="+mn-cs"/>
                      </a:endParaRPr>
                    </a:p>
                    <a:p>
                      <a:pPr marL="171450" lvl="0" indent="-171450">
                        <a:buFont typeface="Arial"/>
                        <a:buChar char="•"/>
                      </a:pPr>
                      <a:r>
                        <a:rPr lang="en-US" sz="1100" b="0" kern="1200" dirty="0">
                          <a:solidFill>
                            <a:srgbClr val="000000"/>
                          </a:solidFill>
                          <a:effectLst/>
                          <a:latin typeface="+mn-lt"/>
                          <a:ea typeface="+mn-ea"/>
                          <a:cs typeface="+mn-cs"/>
                        </a:rPr>
                        <a:t>Immediate future </a:t>
                      </a:r>
                      <a:endParaRPr lang="en-GB" sz="1100" b="0" kern="1200" dirty="0">
                        <a:solidFill>
                          <a:srgbClr val="000000"/>
                        </a:solidFill>
                        <a:effectLst/>
                        <a:latin typeface="+mn-lt"/>
                        <a:ea typeface="+mn-ea"/>
                        <a:cs typeface="+mn-cs"/>
                      </a:endParaRPr>
                    </a:p>
                    <a:p>
                      <a:pPr marL="171450" lvl="0" indent="-171450">
                        <a:buFont typeface="Arial"/>
                        <a:buChar char="•"/>
                      </a:pPr>
                      <a:r>
                        <a:rPr lang="en-US" sz="1100" b="0" kern="1200" dirty="0">
                          <a:solidFill>
                            <a:srgbClr val="000000"/>
                          </a:solidFill>
                          <a:effectLst/>
                          <a:latin typeface="+mn-lt"/>
                          <a:ea typeface="+mn-ea"/>
                          <a:cs typeface="+mn-cs"/>
                        </a:rPr>
                        <a:t>Revise and extend  comparisons </a:t>
                      </a:r>
                      <a:endParaRPr lang="en-GB" sz="1100" b="0" kern="1200" dirty="0">
                        <a:solidFill>
                          <a:srgbClr val="000000"/>
                        </a:solidFill>
                        <a:effectLst/>
                        <a:latin typeface="+mn-lt"/>
                        <a:ea typeface="+mn-ea"/>
                        <a:cs typeface="+mn-cs"/>
                      </a:endParaRPr>
                    </a:p>
                    <a:p>
                      <a:pPr marL="171450" lvl="0" indent="-171450">
                        <a:buFont typeface="Arial"/>
                        <a:buChar char="•"/>
                      </a:pPr>
                      <a:r>
                        <a:rPr lang="en-US" sz="1100" b="0" kern="1200" dirty="0" err="1">
                          <a:solidFill>
                            <a:srgbClr val="000000"/>
                          </a:solidFill>
                          <a:effectLst/>
                          <a:latin typeface="+mn-lt"/>
                          <a:ea typeface="+mn-ea"/>
                          <a:cs typeface="+mn-cs"/>
                        </a:rPr>
                        <a:t>Tú</a:t>
                      </a:r>
                      <a:r>
                        <a:rPr lang="en-US" sz="1100" b="0" kern="1200" dirty="0">
                          <a:solidFill>
                            <a:srgbClr val="000000"/>
                          </a:solidFill>
                          <a:effectLst/>
                          <a:latin typeface="+mn-lt"/>
                          <a:ea typeface="+mn-ea"/>
                          <a:cs typeface="+mn-cs"/>
                        </a:rPr>
                        <a:t> and </a:t>
                      </a:r>
                      <a:r>
                        <a:rPr lang="en-US" sz="1100" b="0" kern="1200" dirty="0" err="1">
                          <a:solidFill>
                            <a:srgbClr val="000000"/>
                          </a:solidFill>
                          <a:effectLst/>
                          <a:latin typeface="+mn-lt"/>
                          <a:ea typeface="+mn-ea"/>
                          <a:cs typeface="+mn-cs"/>
                        </a:rPr>
                        <a:t>usted</a:t>
                      </a:r>
                      <a:endParaRPr lang="en-GB" sz="1100" b="0" kern="1200" dirty="0">
                        <a:solidFill>
                          <a:srgbClr val="000000"/>
                        </a:solidFill>
                        <a:effectLst/>
                        <a:latin typeface="+mn-lt"/>
                        <a:ea typeface="+mn-ea"/>
                        <a:cs typeface="+mn-cs"/>
                      </a:endParaRPr>
                    </a:p>
                    <a:p>
                      <a:pPr marL="171450" lvl="0" indent="-171450">
                        <a:buFont typeface="Arial"/>
                        <a:buChar char="•"/>
                      </a:pPr>
                      <a:r>
                        <a:rPr lang="en-US" sz="1100" b="0" kern="1200" dirty="0">
                          <a:solidFill>
                            <a:srgbClr val="000000"/>
                          </a:solidFill>
                          <a:effectLst/>
                          <a:latin typeface="+mn-lt"/>
                          <a:ea typeface="+mn-ea"/>
                          <a:cs typeface="+mn-cs"/>
                        </a:rPr>
                        <a:t>Form and use adverbs correctly</a:t>
                      </a:r>
                      <a:endParaRPr lang="en-GB" sz="1100" kern="1200" dirty="0">
                        <a:solidFill>
                          <a:srgbClr val="000000"/>
                        </a:solidFill>
                        <a:effectLst/>
                        <a:latin typeface="+mn-lt"/>
                        <a:ea typeface="+mn-ea"/>
                        <a:cs typeface="+mn-cs"/>
                      </a:endParaRPr>
                    </a:p>
                    <a:p>
                      <a:pPr marL="171450" lvl="0" indent="-171450">
                        <a:buFont typeface="Arial"/>
                        <a:buChar char="•"/>
                      </a:pPr>
                      <a:r>
                        <a:rPr lang="en-US" sz="1100" kern="1200" dirty="0">
                          <a:solidFill>
                            <a:srgbClr val="000000"/>
                          </a:solidFill>
                          <a:effectLst/>
                          <a:latin typeface="+mn-lt"/>
                          <a:ea typeface="+mn-ea"/>
                          <a:cs typeface="+mn-cs"/>
                        </a:rPr>
                        <a:t>Use (no) se </a:t>
                      </a:r>
                      <a:r>
                        <a:rPr lang="en-US" sz="1100" kern="1200" dirty="0" err="1">
                          <a:solidFill>
                            <a:srgbClr val="000000"/>
                          </a:solidFill>
                          <a:effectLst/>
                          <a:latin typeface="+mn-lt"/>
                          <a:ea typeface="+mn-ea"/>
                          <a:cs typeface="+mn-cs"/>
                        </a:rPr>
                        <a:t>puede</a:t>
                      </a:r>
                      <a:r>
                        <a:rPr lang="en-US" sz="1100" kern="1200" dirty="0">
                          <a:solidFill>
                            <a:srgbClr val="000000"/>
                          </a:solidFill>
                          <a:effectLst/>
                          <a:latin typeface="+mn-lt"/>
                          <a:ea typeface="+mn-ea"/>
                          <a:cs typeface="+mn-cs"/>
                        </a:rPr>
                        <a:t> correctly</a:t>
                      </a:r>
                      <a:endParaRPr lang="en-GB" sz="1100" kern="1200" dirty="0">
                        <a:solidFill>
                          <a:srgbClr val="000000"/>
                        </a:solidFill>
                        <a:effectLst/>
                        <a:latin typeface="+mn-lt"/>
                        <a:ea typeface="+mn-ea"/>
                        <a:cs typeface="+mn-cs"/>
                      </a:endParaRPr>
                    </a:p>
                    <a:p>
                      <a:pPr marL="171450" indent="-171450">
                        <a:buFont typeface="Arial"/>
                        <a:buChar char="•"/>
                      </a:pPr>
                      <a:r>
                        <a:rPr lang="en-US" sz="1100" kern="1200" dirty="0">
                          <a:solidFill>
                            <a:srgbClr val="000000"/>
                          </a:solidFill>
                          <a:effectLst/>
                          <a:latin typeface="+mn-lt"/>
                          <a:ea typeface="+mn-ea"/>
                          <a:cs typeface="+mn-cs"/>
                        </a:rPr>
                        <a:t>Use the verb </a:t>
                      </a:r>
                      <a:r>
                        <a:rPr lang="en-US" sz="1100" kern="1200" dirty="0" err="1">
                          <a:solidFill>
                            <a:srgbClr val="000000"/>
                          </a:solidFill>
                          <a:effectLst/>
                          <a:latin typeface="+mn-lt"/>
                          <a:ea typeface="+mn-ea"/>
                          <a:cs typeface="+mn-cs"/>
                        </a:rPr>
                        <a:t>ir</a:t>
                      </a:r>
                      <a:r>
                        <a:rPr lang="en-US" sz="1100" kern="1200" dirty="0">
                          <a:solidFill>
                            <a:srgbClr val="000000"/>
                          </a:solidFill>
                          <a:effectLst/>
                          <a:latin typeface="+mn-lt"/>
                          <a:ea typeface="+mn-ea"/>
                          <a:cs typeface="+mn-cs"/>
                        </a:rPr>
                        <a:t> correctly in the preterite</a:t>
                      </a:r>
                      <a:endParaRPr lang="en-GB" sz="1100" kern="1200" dirty="0">
                        <a:solidFill>
                          <a:srgbClr val="000000"/>
                        </a:solidFill>
                        <a:effectLst/>
                        <a:latin typeface="+mn-lt"/>
                        <a:ea typeface="+mn-ea"/>
                        <a:cs typeface="+mn-cs"/>
                      </a:endParaRPr>
                    </a:p>
                    <a:p>
                      <a:pPr marL="171450" indent="-171450">
                        <a:buFont typeface="Arial"/>
                        <a:buChar char="•"/>
                      </a:pPr>
                      <a:r>
                        <a:rPr lang="en-US" sz="1100" b="0" kern="1200" dirty="0">
                          <a:solidFill>
                            <a:srgbClr val="000000"/>
                          </a:solidFill>
                          <a:effectLst/>
                          <a:latin typeface="+mn-lt"/>
                          <a:ea typeface="+mn-ea"/>
                          <a:cs typeface="+mn-cs"/>
                        </a:rPr>
                        <a:t>Use the preterite of regular verbs correctly </a:t>
                      </a:r>
                      <a:endParaRPr lang="en-GB" sz="1100" b="0" kern="1200" dirty="0">
                        <a:solidFill>
                          <a:srgbClr val="000000"/>
                        </a:solidFill>
                        <a:effectLst/>
                        <a:latin typeface="+mn-lt"/>
                        <a:ea typeface="+mn-ea"/>
                        <a:cs typeface="+mn-cs"/>
                      </a:endParaRPr>
                    </a:p>
                    <a:p>
                      <a:pPr marL="171450" indent="-171450">
                        <a:buFont typeface="Arial"/>
                        <a:buChar char="•"/>
                      </a:pPr>
                      <a:r>
                        <a:rPr lang="en-US" sz="1100" b="0" kern="1200" dirty="0">
                          <a:solidFill>
                            <a:srgbClr val="000000"/>
                          </a:solidFill>
                          <a:effectLst/>
                          <a:latin typeface="+mn-lt"/>
                          <a:ea typeface="+mn-ea"/>
                          <a:cs typeface="+mn-cs"/>
                        </a:rPr>
                        <a:t>Use opinions </a:t>
                      </a:r>
                      <a:r>
                        <a:rPr lang="en-US" sz="1100" kern="1200" dirty="0">
                          <a:solidFill>
                            <a:srgbClr val="000000"/>
                          </a:solidFill>
                          <a:effectLst/>
                          <a:latin typeface="+mn-lt"/>
                          <a:ea typeface="+mn-ea"/>
                          <a:cs typeface="+mn-cs"/>
                        </a:rPr>
                        <a:t>in the preterite tense</a:t>
                      </a:r>
                      <a:r>
                        <a:rPr lang="en-GB" sz="800" dirty="0">
                          <a:solidFill>
                            <a:srgbClr val="000000"/>
                          </a:solidFill>
                          <a:effectLst/>
                          <a:latin typeface="+mn-lt"/>
                        </a:rPr>
                        <a:t> </a:t>
                      </a:r>
                      <a:endParaRPr lang="en-GB" sz="800" kern="1200" dirty="0">
                        <a:solidFill>
                          <a:srgbClr val="000000"/>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 typeface="Arial"/>
                        <a:buChar char="•"/>
                      </a:pPr>
                      <a:r>
                        <a:rPr lang="en-GB" sz="1000" kern="1200" dirty="0">
                          <a:solidFill>
                            <a:srgbClr val="000000"/>
                          </a:solidFill>
                          <a:latin typeface="+mn-lt"/>
                          <a:ea typeface="+mn-ea"/>
                          <a:cs typeface="+mn-cs"/>
                        </a:rPr>
                        <a:t>Speaking skills through</a:t>
                      </a:r>
                      <a:r>
                        <a:rPr lang="en-GB" sz="1000" kern="1200" baseline="0" dirty="0">
                          <a:solidFill>
                            <a:srgbClr val="000000"/>
                          </a:solidFill>
                          <a:latin typeface="+mn-lt"/>
                          <a:ea typeface="+mn-ea"/>
                          <a:cs typeface="+mn-cs"/>
                        </a:rPr>
                        <a:t> attempting to make reservations in Spain. </a:t>
                      </a:r>
                    </a:p>
                    <a:p>
                      <a:pPr marL="171450" lvl="0" indent="-171450" algn="l" defTabSz="3240085" rtl="0" eaLnBrk="1" latinLnBrk="0" hangingPunct="1">
                        <a:spcAft>
                          <a:spcPts val="0"/>
                        </a:spcAft>
                        <a:buFont typeface="Arial"/>
                        <a:buChar char="•"/>
                      </a:pPr>
                      <a:r>
                        <a:rPr lang="en-GB" sz="1000" kern="1200" baseline="0" dirty="0">
                          <a:solidFill>
                            <a:srgbClr val="000000"/>
                          </a:solidFill>
                          <a:latin typeface="+mn-lt"/>
                          <a:ea typeface="+mn-ea"/>
                          <a:cs typeface="+mn-cs"/>
                        </a:rPr>
                        <a:t>B</a:t>
                      </a:r>
                      <a:r>
                        <a:rPr lang="en-GB" sz="1000" kern="1200" dirty="0">
                          <a:solidFill>
                            <a:srgbClr val="000000"/>
                          </a:solidFill>
                          <a:latin typeface="+mn-lt"/>
                          <a:ea typeface="+mn-ea"/>
                          <a:cs typeface="+mn-cs"/>
                        </a:rPr>
                        <a:t>eginning to conjugate regular verbs in the </a:t>
                      </a:r>
                      <a:r>
                        <a:rPr lang="en-GB" sz="1000" kern="1200" dirty="0" err="1">
                          <a:solidFill>
                            <a:srgbClr val="000000"/>
                          </a:solidFill>
                          <a:latin typeface="+mn-lt"/>
                          <a:ea typeface="+mn-ea"/>
                          <a:cs typeface="+mn-cs"/>
                        </a:rPr>
                        <a:t>preterite</a:t>
                      </a:r>
                      <a:r>
                        <a:rPr lang="en-GB" sz="1000" kern="1200" dirty="0">
                          <a:solidFill>
                            <a:srgbClr val="000000"/>
                          </a:solidFill>
                          <a:latin typeface="+mn-lt"/>
                          <a:ea typeface="+mn-ea"/>
                          <a:cs typeface="+mn-cs"/>
                        </a:rPr>
                        <a:t> tense,</a:t>
                      </a:r>
                      <a:r>
                        <a:rPr lang="en-GB" sz="1000" kern="1200" baseline="0" dirty="0">
                          <a:solidFill>
                            <a:srgbClr val="000000"/>
                          </a:solidFill>
                          <a:latin typeface="+mn-lt"/>
                          <a:ea typeface="+mn-ea"/>
                          <a:cs typeface="+mn-cs"/>
                        </a:rPr>
                        <a:t> and start to conjugate some irregular verbs like ‘IR/HACER/ESTAR/TENER’.</a:t>
                      </a:r>
                    </a:p>
                    <a:p>
                      <a:pPr marL="171450" lvl="0" indent="-171450" algn="l" defTabSz="3240085" rtl="0" eaLnBrk="1" latinLnBrk="0" hangingPunct="1">
                        <a:spcAft>
                          <a:spcPts val="0"/>
                        </a:spcAft>
                        <a:buFont typeface="Arial"/>
                        <a:buChar char="•"/>
                      </a:pPr>
                      <a:r>
                        <a:rPr lang="en-GB" sz="1000" kern="1200" dirty="0">
                          <a:solidFill>
                            <a:srgbClr val="000000"/>
                          </a:solidFill>
                          <a:latin typeface="+mn-lt"/>
                          <a:ea typeface="+mn-ea"/>
                          <a:cs typeface="+mn-cs"/>
                        </a:rPr>
                        <a:t>Developing</a:t>
                      </a:r>
                      <a:r>
                        <a:rPr lang="en-GB" sz="1000" kern="1200" baseline="0" dirty="0">
                          <a:solidFill>
                            <a:srgbClr val="000000"/>
                          </a:solidFill>
                          <a:latin typeface="+mn-lt"/>
                          <a:ea typeface="+mn-ea"/>
                          <a:cs typeface="+mn-cs"/>
                        </a:rPr>
                        <a:t> further more meaningful translation skills, and dictionary skills (online and offline). </a:t>
                      </a:r>
                    </a:p>
                    <a:p>
                      <a:pPr marL="171450" marR="0" lvl="0" indent="-171450" algn="l" defTabSz="3240085" rtl="0" eaLnBrk="1" fontAlgn="auto" latinLnBrk="0" hangingPunct="1">
                        <a:lnSpc>
                          <a:spcPct val="100000"/>
                        </a:lnSpc>
                        <a:spcBef>
                          <a:spcPts val="0"/>
                        </a:spcBef>
                        <a:spcAft>
                          <a:spcPts val="0"/>
                        </a:spcAft>
                        <a:buClrTx/>
                        <a:buSzTx/>
                        <a:buFont typeface="Arial"/>
                        <a:buChar char="•"/>
                        <a:tabLst/>
                        <a:defRPr/>
                      </a:pPr>
                      <a:r>
                        <a:rPr lang="en-GB" sz="1000" kern="1200" baseline="0" dirty="0">
                          <a:solidFill>
                            <a:srgbClr val="000000"/>
                          </a:solidFill>
                          <a:latin typeface="+mn-lt"/>
                          <a:ea typeface="+mn-ea"/>
                          <a:cs typeface="+mn-cs"/>
                        </a:rPr>
                        <a:t>Reading, translation, Listening and phonetic skills developed via authentic text work.</a:t>
                      </a:r>
                    </a:p>
                    <a:p>
                      <a:pPr marL="171450" lvl="0" indent="-171450" algn="l" defTabSz="3240085" rtl="0" eaLnBrk="1" latinLnBrk="0" hangingPunct="1">
                        <a:spcAft>
                          <a:spcPts val="0"/>
                        </a:spcAft>
                        <a:buFont typeface="Arial"/>
                        <a:buChar char="•"/>
                      </a:pPr>
                      <a:endParaRPr lang="en-GB" sz="1000" kern="1200" dirty="0">
                        <a:solidFill>
                          <a:srgbClr val="000000"/>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1100" kern="1200" dirty="0">
                          <a:solidFill>
                            <a:srgbClr val="000000"/>
                          </a:solidFill>
                          <a:latin typeface="+mn-lt"/>
                          <a:ea typeface="+mn-ea"/>
                          <a:cs typeface="+mn-cs"/>
                        </a:rPr>
                        <a:t> This</a:t>
                      </a:r>
                      <a:r>
                        <a:rPr lang="en-GB" sz="1100" kern="1200" baseline="0" dirty="0">
                          <a:solidFill>
                            <a:srgbClr val="000000"/>
                          </a:solidFill>
                          <a:latin typeface="+mn-lt"/>
                          <a:ea typeface="+mn-ea"/>
                          <a:cs typeface="+mn-cs"/>
                        </a:rPr>
                        <a:t> is a GCSE topic that allows students to:</a:t>
                      </a:r>
                    </a:p>
                    <a:p>
                      <a:pPr marL="171450" lvl="0" indent="-171450" algn="l" defTabSz="3240085" rtl="0" eaLnBrk="1" latinLnBrk="0" hangingPunct="1">
                        <a:spcAft>
                          <a:spcPts val="0"/>
                        </a:spcAft>
                        <a:buFont typeface="Arial"/>
                        <a:buChar char="•"/>
                      </a:pPr>
                      <a:r>
                        <a:rPr lang="en-GB" sz="1100" kern="1200" dirty="0">
                          <a:solidFill>
                            <a:srgbClr val="000000"/>
                          </a:solidFill>
                          <a:latin typeface="+mn-lt"/>
                          <a:ea typeface="+mn-ea"/>
                          <a:cs typeface="+mn-cs"/>
                        </a:rPr>
                        <a:t>Describe</a:t>
                      </a:r>
                      <a:r>
                        <a:rPr lang="en-GB" sz="1100" kern="1200" baseline="0" dirty="0">
                          <a:solidFill>
                            <a:srgbClr val="000000"/>
                          </a:solidFill>
                          <a:latin typeface="+mn-lt"/>
                          <a:ea typeface="+mn-ea"/>
                          <a:cs typeface="+mn-cs"/>
                        </a:rPr>
                        <a:t> different types of holiday and experiences. </a:t>
                      </a:r>
                    </a:p>
                    <a:p>
                      <a:pPr marL="171450" lvl="0" indent="-171450" algn="l" defTabSz="3240085" rtl="0" eaLnBrk="1" latinLnBrk="0" hangingPunct="1">
                        <a:spcAft>
                          <a:spcPts val="0"/>
                        </a:spcAft>
                        <a:buFont typeface="Arial"/>
                        <a:buChar char="•"/>
                      </a:pPr>
                      <a:r>
                        <a:rPr lang="en-GB" sz="1100" kern="1200" dirty="0">
                          <a:solidFill>
                            <a:srgbClr val="000000"/>
                          </a:solidFill>
                          <a:latin typeface="+mn-lt"/>
                          <a:ea typeface="+mn-ea"/>
                          <a:cs typeface="+mn-cs"/>
                        </a:rPr>
                        <a:t>Develop their use of the </a:t>
                      </a:r>
                      <a:r>
                        <a:rPr lang="en-GB" sz="1100" kern="1200" dirty="0" err="1">
                          <a:solidFill>
                            <a:srgbClr val="000000"/>
                          </a:solidFill>
                          <a:latin typeface="+mn-lt"/>
                          <a:ea typeface="+mn-ea"/>
                          <a:cs typeface="+mn-cs"/>
                        </a:rPr>
                        <a:t>preterite</a:t>
                      </a:r>
                      <a:r>
                        <a:rPr lang="en-GB" sz="1100" kern="1200" dirty="0">
                          <a:solidFill>
                            <a:srgbClr val="000000"/>
                          </a:solidFill>
                          <a:latin typeface="+mn-lt"/>
                          <a:ea typeface="+mn-ea"/>
                          <a:cs typeface="+mn-cs"/>
                        </a:rPr>
                        <a:t> tense, and describing their own</a:t>
                      </a:r>
                      <a:r>
                        <a:rPr lang="en-GB" sz="1100" kern="1200" baseline="0" dirty="0">
                          <a:solidFill>
                            <a:srgbClr val="000000"/>
                          </a:solidFill>
                          <a:latin typeface="+mn-lt"/>
                          <a:ea typeface="+mn-ea"/>
                          <a:cs typeface="+mn-cs"/>
                        </a:rPr>
                        <a:t> and others experiences of a past holiday. </a:t>
                      </a:r>
                    </a:p>
                    <a:p>
                      <a:pPr marL="171450" lvl="0" indent="-171450" algn="l" defTabSz="3240085" rtl="0" eaLnBrk="1" latinLnBrk="0" hangingPunct="1">
                        <a:spcAft>
                          <a:spcPts val="0"/>
                        </a:spcAft>
                        <a:buFont typeface="Arial"/>
                        <a:buChar char="•"/>
                      </a:pPr>
                      <a:r>
                        <a:rPr lang="en-GB" sz="1100" kern="1200" dirty="0">
                          <a:solidFill>
                            <a:srgbClr val="000000"/>
                          </a:solidFill>
                          <a:latin typeface="+mn-lt"/>
                          <a:ea typeface="+mn-ea"/>
                          <a:cs typeface="+mn-cs"/>
                        </a:rPr>
                        <a:t>Gain</a:t>
                      </a:r>
                      <a:r>
                        <a:rPr lang="en-GB" sz="1100" kern="1200" baseline="0" dirty="0">
                          <a:solidFill>
                            <a:srgbClr val="000000"/>
                          </a:solidFill>
                          <a:latin typeface="+mn-lt"/>
                          <a:ea typeface="+mn-ea"/>
                          <a:cs typeface="+mn-cs"/>
                        </a:rPr>
                        <a:t> vast and crucial vocabulary surrounding the topic of holiday which can be built upon once studying GCSE curricula. </a:t>
                      </a:r>
                    </a:p>
                    <a:p>
                      <a:pPr marL="171450" marR="0" lvl="0" indent="-171450" algn="l" defTabSz="3240085" rtl="0" eaLnBrk="1" fontAlgn="auto" latinLnBrk="0" hangingPunct="1">
                        <a:lnSpc>
                          <a:spcPct val="100000"/>
                        </a:lnSpc>
                        <a:spcBef>
                          <a:spcPts val="0"/>
                        </a:spcBef>
                        <a:spcAft>
                          <a:spcPts val="0"/>
                        </a:spcAft>
                        <a:buClrTx/>
                        <a:buSzTx/>
                        <a:buFont typeface="Arial"/>
                        <a:buChar char="•"/>
                        <a:tabLst/>
                        <a:defRPr/>
                      </a:pPr>
                      <a:r>
                        <a:rPr lang="en-GB" sz="1100" kern="1200" baseline="0" dirty="0">
                          <a:solidFill>
                            <a:srgbClr val="000000"/>
                          </a:solidFill>
                          <a:latin typeface="+mn-lt"/>
                          <a:ea typeface="+mn-ea"/>
                          <a:cs typeface="+mn-cs"/>
                        </a:rPr>
                        <a:t>Reading authentic material allows the students to see the language they are learning come to life in a literary context.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 typeface="Arial"/>
                        <a:buChar char="•"/>
                      </a:pPr>
                      <a:r>
                        <a:rPr lang="en-GB" sz="1100" kern="1200" dirty="0">
                          <a:solidFill>
                            <a:srgbClr val="000000"/>
                          </a:solidFill>
                          <a:latin typeface="+mn-lt"/>
                          <a:ea typeface="+mn-ea"/>
                          <a:cs typeface="+mn-cs"/>
                        </a:rPr>
                        <a:t>Describe images of holiday</a:t>
                      </a:r>
                      <a:r>
                        <a:rPr lang="en-GB" sz="1100" kern="1200" baseline="0" dirty="0">
                          <a:solidFill>
                            <a:srgbClr val="000000"/>
                          </a:solidFill>
                          <a:latin typeface="+mn-lt"/>
                          <a:ea typeface="+mn-ea"/>
                          <a:cs typeface="+mn-cs"/>
                        </a:rPr>
                        <a:t> activities and holiday destinations to further their GCSE photo card skills and understanding. </a:t>
                      </a:r>
                    </a:p>
                    <a:p>
                      <a:pPr marL="171450" lvl="0" indent="-171450" algn="l" defTabSz="3240085" rtl="0" eaLnBrk="1" latinLnBrk="0" hangingPunct="1">
                        <a:spcAft>
                          <a:spcPts val="0"/>
                        </a:spcAft>
                        <a:buFont typeface="Arial"/>
                        <a:buChar char="•"/>
                      </a:pPr>
                      <a:r>
                        <a:rPr lang="en-GB" sz="1100" kern="1200" baseline="0" dirty="0">
                          <a:solidFill>
                            <a:srgbClr val="000000"/>
                          </a:solidFill>
                          <a:latin typeface="+mn-lt"/>
                          <a:ea typeface="+mn-ea"/>
                          <a:cs typeface="+mn-cs"/>
                        </a:rPr>
                        <a:t>Create a virtual advert or website in groups, designing a holiday resort of their choice. Incorporating KO vocabulary and grammar.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928953482"/>
                  </a:ext>
                </a:extLst>
              </a:tr>
            </a:tbl>
          </a:graphicData>
        </a:graphic>
      </p:graphicFrame>
    </p:spTree>
    <p:extLst>
      <p:ext uri="{BB962C8B-B14F-4D97-AF65-F5344CB8AC3E}">
        <p14:creationId xmlns:p14="http://schemas.microsoft.com/office/powerpoint/2010/main" val="362541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xmlns="" id="{24ED0489-B8A5-1940-9BA9-8475238D7331}"/>
              </a:ext>
            </a:extLst>
          </p:cNvPr>
          <p:cNvGraphicFramePr>
            <a:graphicFrameLocks noGrp="1" noChangeAspect="1"/>
          </p:cNvGraphicFramePr>
          <p:nvPr>
            <p:extLst>
              <p:ext uri="{D42A27DB-BD31-4B8C-83A1-F6EECF244321}">
                <p14:modId xmlns:p14="http://schemas.microsoft.com/office/powerpoint/2010/main" val="257756462"/>
              </p:ext>
            </p:extLst>
          </p:nvPr>
        </p:nvGraphicFramePr>
        <p:xfrm>
          <a:off x="304800" y="381001"/>
          <a:ext cx="8534399" cy="4816217"/>
        </p:xfrm>
        <a:graphic>
          <a:graphicData uri="http://schemas.openxmlformats.org/drawingml/2006/table">
            <a:tbl>
              <a:tblPr firstRow="1" firstCol="1" bandRow="1">
                <a:tableStyleId>{5C22544A-7EE6-4342-B048-85BDC9FD1C3A}</a:tableStyleId>
              </a:tblPr>
              <a:tblGrid>
                <a:gridCol w="261389">
                  <a:extLst>
                    <a:ext uri="{9D8B030D-6E8A-4147-A177-3AD203B41FA5}">
                      <a16:colId xmlns:a16="http://schemas.microsoft.com/office/drawing/2014/main" xmlns="" val="2118699837"/>
                    </a:ext>
                  </a:extLst>
                </a:gridCol>
                <a:gridCol w="1554506">
                  <a:extLst>
                    <a:ext uri="{9D8B030D-6E8A-4147-A177-3AD203B41FA5}">
                      <a16:colId xmlns:a16="http://schemas.microsoft.com/office/drawing/2014/main" xmlns="" val="1375767732"/>
                    </a:ext>
                  </a:extLst>
                </a:gridCol>
                <a:gridCol w="1554506">
                  <a:extLst>
                    <a:ext uri="{9D8B030D-6E8A-4147-A177-3AD203B41FA5}">
                      <a16:colId xmlns:a16="http://schemas.microsoft.com/office/drawing/2014/main" xmlns="" val="20002"/>
                    </a:ext>
                  </a:extLst>
                </a:gridCol>
                <a:gridCol w="1554506">
                  <a:extLst>
                    <a:ext uri="{9D8B030D-6E8A-4147-A177-3AD203B41FA5}">
                      <a16:colId xmlns:a16="http://schemas.microsoft.com/office/drawing/2014/main" xmlns="" val="20003"/>
                    </a:ext>
                  </a:extLst>
                </a:gridCol>
                <a:gridCol w="1804746">
                  <a:extLst>
                    <a:ext uri="{9D8B030D-6E8A-4147-A177-3AD203B41FA5}">
                      <a16:colId xmlns:a16="http://schemas.microsoft.com/office/drawing/2014/main" xmlns="" val="1481332327"/>
                    </a:ext>
                  </a:extLst>
                </a:gridCol>
                <a:gridCol w="1804746">
                  <a:extLst>
                    <a:ext uri="{9D8B030D-6E8A-4147-A177-3AD203B41FA5}">
                      <a16:colId xmlns:a16="http://schemas.microsoft.com/office/drawing/2014/main" xmlns="" val="20005"/>
                    </a:ext>
                  </a:extLst>
                </a:gridCol>
              </a:tblGrid>
              <a:tr h="352842">
                <a:tc rowSpan="2">
                  <a:txBody>
                    <a:bodyPr/>
                    <a:lstStyle/>
                    <a:p>
                      <a:pPr algn="ctr">
                        <a:spcAft>
                          <a:spcPts val="0"/>
                        </a:spcAft>
                      </a:pPr>
                      <a:r>
                        <a:rPr lang="en-GB" sz="1800" dirty="0">
                          <a:effectLst/>
                          <a:latin typeface="+mn-lt"/>
                        </a:rPr>
                        <a:t> </a:t>
                      </a:r>
                      <a:endParaRPr lang="en-GB" sz="1200" dirty="0">
                        <a:effectLst/>
                        <a:latin typeface="+mn-lt"/>
                        <a:ea typeface="Calibri" panose="020F0502020204030204" pitchFamily="34" charset="0"/>
                        <a:cs typeface="Times New Roman" panose="02020603050405020304" pitchFamily="18" charset="0"/>
                      </a:endParaRPr>
                    </a:p>
                    <a:p>
                      <a:pPr>
                        <a:spcAft>
                          <a:spcPts val="0"/>
                        </a:spcAft>
                      </a:pPr>
                      <a:r>
                        <a:rPr lang="en-GB" sz="1200" dirty="0">
                          <a:effectLst/>
                          <a:latin typeface="+mn-lt"/>
                        </a:rPr>
                        <a:t> </a:t>
                      </a:r>
                      <a:endParaRPr lang="en-GB" sz="12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800" dirty="0">
                          <a:effectLst/>
                          <a:latin typeface="+mn-lt"/>
                        </a:rPr>
                        <a:t>YEAR 8 – Media and Leisure</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xmlns="" val="1019943783"/>
                  </a:ext>
                </a:extLst>
              </a:tr>
              <a:tr h="310475">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100" b="1" dirty="0">
                          <a:effectLst/>
                          <a:latin typeface="+mn-lt"/>
                        </a:rPr>
                        <a:t>KNOWLEDGE</a:t>
                      </a:r>
                      <a:endParaRPr lang="en-GB" sz="1100" b="1"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mn-lt"/>
                        </a:rPr>
                        <a:t>CONCEPTS</a:t>
                      </a:r>
                      <a:endParaRPr lang="en-GB" sz="1200" b="1"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mn-lt"/>
                        </a:rPr>
                        <a:t>SKILLS</a:t>
                      </a:r>
                      <a:endParaRPr lang="en-GB" sz="1200" b="1"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mn-lt"/>
                          <a:ea typeface="Calibri" panose="020F0502020204030204" pitchFamily="34" charset="0"/>
                          <a:cs typeface="Times New Roman" panose="02020603050405020304" pitchFamily="18" charset="0"/>
                        </a:rPr>
                        <a:t>RATIONALE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mn-lt"/>
                          <a:ea typeface="Calibri" panose="020F0502020204030204" pitchFamily="34" charset="0"/>
                          <a:cs typeface="Times New Roman" panose="02020603050405020304" pitchFamily="18" charset="0"/>
                        </a:rPr>
                        <a:t>FUTURE DEVELOPMENT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xmlns="" val="535213283"/>
                  </a:ext>
                </a:extLst>
              </a:tr>
              <a:tr h="1335487">
                <a:tc>
                  <a:txBody>
                    <a:bodyPr/>
                    <a:lstStyle/>
                    <a:p>
                      <a:pPr marL="71755" marR="71755" algn="ctr">
                        <a:spcAft>
                          <a:spcPts val="0"/>
                        </a:spcAft>
                      </a:pPr>
                      <a:r>
                        <a:rPr lang="en-GB" sz="1200" dirty="0">
                          <a:solidFill>
                            <a:schemeClr val="tx1"/>
                          </a:solidFill>
                          <a:effectLst/>
                          <a:latin typeface="+mn-lt"/>
                        </a:rPr>
                        <a:t>Term 2</a:t>
                      </a:r>
                      <a:endParaRPr lang="en-GB"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171450" indent="-171450">
                        <a:buFont typeface="Arial"/>
                        <a:buChar char="•"/>
                      </a:pPr>
                      <a:r>
                        <a:rPr lang="en-US" sz="1100" kern="1200" dirty="0">
                          <a:solidFill>
                            <a:srgbClr val="000000"/>
                          </a:solidFill>
                          <a:effectLst/>
                          <a:latin typeface="+mn-lt"/>
                          <a:ea typeface="+mn-ea"/>
                          <a:cs typeface="+mn-cs"/>
                        </a:rPr>
                        <a:t> Different media-based activities.</a:t>
                      </a:r>
                    </a:p>
                    <a:p>
                      <a:pPr marL="171450" indent="-171450">
                        <a:buFont typeface="Arial"/>
                        <a:buChar char="•"/>
                      </a:pPr>
                      <a:r>
                        <a:rPr lang="en-US" sz="1100" kern="1200" dirty="0">
                          <a:solidFill>
                            <a:srgbClr val="000000"/>
                          </a:solidFill>
                          <a:effectLst/>
                          <a:latin typeface="+mn-lt"/>
                          <a:ea typeface="+mn-ea"/>
                          <a:cs typeface="+mn-cs"/>
                        </a:rPr>
                        <a:t>What you like to watch on TV and explain why.</a:t>
                      </a:r>
                    </a:p>
                    <a:p>
                      <a:pPr marL="171450" indent="-171450">
                        <a:buFont typeface="Arial"/>
                        <a:buChar char="•"/>
                      </a:pPr>
                      <a:r>
                        <a:rPr lang="en-US" sz="1100" kern="1200" dirty="0">
                          <a:solidFill>
                            <a:srgbClr val="000000"/>
                          </a:solidFill>
                          <a:effectLst/>
                          <a:latin typeface="+mn-lt"/>
                          <a:ea typeface="+mn-ea"/>
                          <a:cs typeface="+mn-cs"/>
                        </a:rPr>
                        <a:t>Describe</a:t>
                      </a:r>
                      <a:r>
                        <a:rPr lang="en-US" sz="1100" kern="1200" baseline="0" dirty="0">
                          <a:solidFill>
                            <a:srgbClr val="000000"/>
                          </a:solidFill>
                          <a:effectLst/>
                          <a:latin typeface="+mn-lt"/>
                          <a:ea typeface="+mn-ea"/>
                          <a:cs typeface="+mn-cs"/>
                        </a:rPr>
                        <a:t> different types of films and the plots to these films.</a:t>
                      </a:r>
                      <a:r>
                        <a:rPr lang="en-US" sz="1100" kern="1200" dirty="0">
                          <a:solidFill>
                            <a:srgbClr val="000000"/>
                          </a:solidFill>
                          <a:effectLst/>
                          <a:latin typeface="+mn-lt"/>
                          <a:ea typeface="+mn-ea"/>
                          <a:cs typeface="+mn-cs"/>
                        </a:rPr>
                        <a:t> </a:t>
                      </a:r>
                    </a:p>
                    <a:p>
                      <a:pPr marL="171450" indent="-171450">
                        <a:buFont typeface="Arial"/>
                        <a:buChar char="•"/>
                      </a:pPr>
                      <a:r>
                        <a:rPr lang="en-US" sz="1100" kern="1200" dirty="0">
                          <a:solidFill>
                            <a:srgbClr val="000000"/>
                          </a:solidFill>
                          <a:effectLst/>
                          <a:latin typeface="+mn-lt"/>
                          <a:ea typeface="+mn-ea"/>
                          <a:cs typeface="+mn-cs"/>
                        </a:rPr>
                        <a:t>Discuss the advantages and disadvantages of different types of media.</a:t>
                      </a:r>
                      <a:r>
                        <a:rPr lang="en-US" sz="1100" kern="1200" baseline="0" dirty="0">
                          <a:solidFill>
                            <a:srgbClr val="000000"/>
                          </a:solidFill>
                          <a:effectLst/>
                          <a:latin typeface="+mn-lt"/>
                          <a:ea typeface="+mn-ea"/>
                          <a:cs typeface="+mn-cs"/>
                        </a:rPr>
                        <a:t> </a:t>
                      </a:r>
                    </a:p>
                    <a:p>
                      <a:pPr marL="171450" indent="-171450">
                        <a:buFont typeface="Arial"/>
                        <a:buChar char="•"/>
                      </a:pPr>
                      <a:r>
                        <a:rPr lang="en-US" sz="1050" kern="1200" dirty="0">
                          <a:solidFill>
                            <a:srgbClr val="000000"/>
                          </a:solidFill>
                          <a:effectLst/>
                          <a:latin typeface="+mn-lt"/>
                          <a:ea typeface="+mn-ea"/>
                          <a:cs typeface="+mn-cs"/>
                        </a:rPr>
                        <a:t>Say</a:t>
                      </a:r>
                      <a:r>
                        <a:rPr lang="en-US" sz="1050" kern="1200" baseline="0" dirty="0">
                          <a:solidFill>
                            <a:srgbClr val="000000"/>
                          </a:solidFill>
                          <a:effectLst/>
                          <a:latin typeface="+mn-lt"/>
                          <a:ea typeface="+mn-ea"/>
                          <a:cs typeface="+mn-cs"/>
                        </a:rPr>
                        <a:t> what you like to do in the free time (music, shopping, </a:t>
                      </a:r>
                      <a:r>
                        <a:rPr lang="en-US" sz="1050" kern="1200" dirty="0">
                          <a:solidFill>
                            <a:srgbClr val="000000"/>
                          </a:solidFill>
                          <a:effectLst/>
                          <a:latin typeface="+mn-lt"/>
                          <a:ea typeface="+mn-ea"/>
                          <a:cs typeface="+mn-cs"/>
                        </a:rPr>
                        <a:t>holidays</a:t>
                      </a:r>
                      <a:r>
                        <a:rPr lang="en-US" sz="1100" kern="1200" baseline="0" dirty="0">
                          <a:solidFill>
                            <a:srgbClr val="000000"/>
                          </a:solidFill>
                          <a:effectLst/>
                          <a:latin typeface="+mn-lt"/>
                          <a:ea typeface="+mn-ea"/>
                          <a:cs typeface="+mn-cs"/>
                        </a:rPr>
                        <a:t> and leisure activities). </a:t>
                      </a:r>
                    </a:p>
                    <a:p>
                      <a:pPr marL="171450" indent="-171450">
                        <a:buFont typeface="Arial"/>
                        <a:buChar char="•"/>
                      </a:pPr>
                      <a:r>
                        <a:rPr lang="en-US" sz="1100" kern="1200" baseline="0" dirty="0">
                          <a:solidFill>
                            <a:srgbClr val="000000"/>
                          </a:solidFill>
                          <a:effectLst/>
                          <a:latin typeface="+mn-lt"/>
                          <a:ea typeface="+mn-ea"/>
                          <a:cs typeface="+mn-cs"/>
                        </a:rPr>
                        <a:t>Describe a free time activity in the past. </a:t>
                      </a:r>
                    </a:p>
                    <a:p>
                      <a:pPr marL="171450" indent="-171450">
                        <a:buFont typeface="Arial"/>
                        <a:buChar char="•"/>
                      </a:pPr>
                      <a:r>
                        <a:rPr lang="en-US" sz="1100" kern="1200" baseline="0" dirty="0">
                          <a:solidFill>
                            <a:srgbClr val="000000"/>
                          </a:solidFill>
                          <a:effectLst/>
                          <a:latin typeface="+mn-lt"/>
                          <a:ea typeface="+mn-ea"/>
                          <a:cs typeface="+mn-cs"/>
                        </a:rPr>
                        <a:t>Say what free time activities you used to do when you were younger. </a:t>
                      </a:r>
                      <a:endParaRPr lang="en-GB" sz="1000" kern="1200" dirty="0">
                        <a:solidFill>
                          <a:srgbClr val="000000"/>
                        </a:solidFill>
                        <a:latin typeface="+mn-lt"/>
                        <a:ea typeface="+mn-ea"/>
                        <a:cs typeface="+mn-cs"/>
                      </a:endParaRPr>
                    </a:p>
                    <a:p>
                      <a:pPr marL="0" lvl="0" indent="0" algn="l" defTabSz="3240085" rtl="0" eaLnBrk="1" latinLnBrk="0" hangingPunct="1">
                        <a:spcAft>
                          <a:spcPts val="0"/>
                        </a:spcAft>
                        <a:buFont typeface="Arial" panose="020B0604020202020204" pitchFamily="34" charset="0"/>
                        <a:buNone/>
                      </a:pPr>
                      <a:endParaRPr lang="en-GB" sz="1000" kern="1200" dirty="0">
                        <a:solidFill>
                          <a:srgbClr val="000000"/>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lvl="0"/>
                      <a:r>
                        <a:rPr lang="en-US" sz="1100" b="0" kern="1200" dirty="0">
                          <a:solidFill>
                            <a:srgbClr val="000000"/>
                          </a:solidFill>
                          <a:effectLst/>
                          <a:latin typeface="+mn-lt"/>
                          <a:ea typeface="+mn-ea"/>
                          <a:cs typeface="+mn-cs"/>
                        </a:rPr>
                        <a:t>Tenses: present</a:t>
                      </a:r>
                      <a:r>
                        <a:rPr lang="en-US" sz="1100" b="0" kern="1200" baseline="0" dirty="0">
                          <a:solidFill>
                            <a:srgbClr val="000000"/>
                          </a:solidFill>
                          <a:effectLst/>
                          <a:latin typeface="+mn-lt"/>
                          <a:ea typeface="+mn-ea"/>
                          <a:cs typeface="+mn-cs"/>
                        </a:rPr>
                        <a:t> and the past tense. </a:t>
                      </a:r>
                    </a:p>
                    <a:p>
                      <a:pPr lvl="0"/>
                      <a:r>
                        <a:rPr lang="en-US" sz="1100" b="0" kern="1200" dirty="0">
                          <a:solidFill>
                            <a:srgbClr val="000000"/>
                          </a:solidFill>
                          <a:effectLst/>
                          <a:latin typeface="+mn-lt"/>
                          <a:ea typeface="+mn-ea"/>
                          <a:cs typeface="+mn-cs"/>
                        </a:rPr>
                        <a:t>Expressing opinions in the present and past tense. </a:t>
                      </a:r>
                      <a:endParaRPr lang="en-GB" sz="1100" b="0" kern="1200" dirty="0">
                        <a:solidFill>
                          <a:srgbClr val="000000"/>
                        </a:solidFill>
                        <a:effectLst/>
                        <a:latin typeface="+mn-lt"/>
                        <a:ea typeface="+mn-ea"/>
                        <a:cs typeface="+mn-cs"/>
                      </a:endParaRPr>
                    </a:p>
                    <a:p>
                      <a:r>
                        <a:rPr lang="en-US" sz="1100" b="0" kern="1200" dirty="0">
                          <a:solidFill>
                            <a:srgbClr val="000000"/>
                          </a:solidFill>
                          <a:effectLst/>
                          <a:latin typeface="+mn-lt"/>
                          <a:ea typeface="+mn-ea"/>
                          <a:cs typeface="+mn-cs"/>
                        </a:rPr>
                        <a:t>Using</a:t>
                      </a:r>
                      <a:r>
                        <a:rPr lang="en-US" sz="1100" b="0" kern="1200" baseline="0" dirty="0">
                          <a:solidFill>
                            <a:srgbClr val="000000"/>
                          </a:solidFill>
                          <a:effectLst/>
                          <a:latin typeface="+mn-lt"/>
                          <a:ea typeface="+mn-ea"/>
                          <a:cs typeface="+mn-cs"/>
                        </a:rPr>
                        <a:t> </a:t>
                      </a:r>
                      <a:r>
                        <a:rPr lang="en-US" sz="1100" b="0" kern="1200" baseline="0" dirty="0" err="1">
                          <a:solidFill>
                            <a:srgbClr val="000000"/>
                          </a:solidFill>
                          <a:effectLst/>
                          <a:latin typeface="+mn-lt"/>
                          <a:ea typeface="+mn-ea"/>
                          <a:cs typeface="+mn-cs"/>
                        </a:rPr>
                        <a:t>g</a:t>
                      </a:r>
                      <a:r>
                        <a:rPr lang="en-US" sz="1100" b="0" kern="1200" dirty="0" err="1">
                          <a:solidFill>
                            <a:srgbClr val="000000"/>
                          </a:solidFill>
                          <a:effectLst/>
                          <a:latin typeface="+mn-lt"/>
                          <a:ea typeface="+mn-ea"/>
                          <a:cs typeface="+mn-cs"/>
                        </a:rPr>
                        <a:t>ustarse</a:t>
                      </a:r>
                      <a:r>
                        <a:rPr lang="en-US" sz="1100" b="0" kern="1200" dirty="0">
                          <a:solidFill>
                            <a:srgbClr val="000000"/>
                          </a:solidFill>
                          <a:effectLst/>
                          <a:latin typeface="+mn-lt"/>
                          <a:ea typeface="+mn-ea"/>
                          <a:cs typeface="+mn-cs"/>
                        </a:rPr>
                        <a:t> and similar verbs. </a:t>
                      </a:r>
                    </a:p>
                    <a:p>
                      <a:r>
                        <a:rPr lang="en-US" sz="1100" b="0" kern="1200" dirty="0">
                          <a:solidFill>
                            <a:srgbClr val="000000"/>
                          </a:solidFill>
                          <a:effectLst/>
                          <a:latin typeface="+mn-lt"/>
                          <a:ea typeface="+mn-ea"/>
                          <a:cs typeface="+mn-cs"/>
                        </a:rPr>
                        <a:t>Using</a:t>
                      </a:r>
                      <a:r>
                        <a:rPr lang="en-US" sz="1100" b="0" kern="1200" baseline="0" dirty="0">
                          <a:solidFill>
                            <a:srgbClr val="000000"/>
                          </a:solidFill>
                          <a:effectLst/>
                          <a:latin typeface="+mn-lt"/>
                          <a:ea typeface="+mn-ea"/>
                          <a:cs typeface="+mn-cs"/>
                        </a:rPr>
                        <a:t> other ways to say ‘me </a:t>
                      </a:r>
                      <a:r>
                        <a:rPr lang="en-US" sz="1100" b="0" kern="1200" baseline="0" dirty="0" err="1">
                          <a:solidFill>
                            <a:srgbClr val="000000"/>
                          </a:solidFill>
                          <a:effectLst/>
                          <a:latin typeface="+mn-lt"/>
                          <a:ea typeface="+mn-ea"/>
                          <a:cs typeface="+mn-cs"/>
                        </a:rPr>
                        <a:t>gusta</a:t>
                      </a:r>
                      <a:r>
                        <a:rPr lang="en-US" sz="1100" b="0" kern="1200" baseline="0" dirty="0">
                          <a:solidFill>
                            <a:srgbClr val="000000"/>
                          </a:solidFill>
                          <a:effectLst/>
                          <a:latin typeface="+mn-lt"/>
                          <a:ea typeface="+mn-ea"/>
                          <a:cs typeface="+mn-cs"/>
                        </a:rPr>
                        <a:t>’.</a:t>
                      </a:r>
                      <a:endParaRPr lang="en-GB" sz="1100" b="0" kern="1200" dirty="0">
                        <a:solidFill>
                          <a:srgbClr val="000000"/>
                        </a:solidFill>
                        <a:effectLst/>
                        <a:latin typeface="+mn-lt"/>
                        <a:ea typeface="+mn-ea"/>
                        <a:cs typeface="+mn-cs"/>
                      </a:endParaRPr>
                    </a:p>
                    <a:p>
                      <a:pPr lvl="0"/>
                      <a:r>
                        <a:rPr lang="en-US" sz="1100" b="0" kern="1200" dirty="0">
                          <a:solidFill>
                            <a:srgbClr val="000000"/>
                          </a:solidFill>
                          <a:effectLst/>
                          <a:latin typeface="+mn-lt"/>
                          <a:ea typeface="+mn-ea"/>
                          <a:cs typeface="+mn-cs"/>
                        </a:rPr>
                        <a:t>Direct object pronouns </a:t>
                      </a:r>
                      <a:endParaRPr lang="en-GB" sz="1100" b="0" kern="1200" dirty="0">
                        <a:solidFill>
                          <a:srgbClr val="000000"/>
                        </a:solidFill>
                        <a:effectLst/>
                        <a:latin typeface="+mn-lt"/>
                        <a:ea typeface="+mn-ea"/>
                        <a:cs typeface="+mn-cs"/>
                      </a:endParaRPr>
                    </a:p>
                    <a:p>
                      <a:pPr lvl="0"/>
                      <a:r>
                        <a:rPr lang="en-US" sz="1100" b="0" kern="1200" dirty="0">
                          <a:solidFill>
                            <a:srgbClr val="000000"/>
                          </a:solidFill>
                          <a:effectLst/>
                          <a:latin typeface="+mn-lt"/>
                          <a:ea typeface="+mn-ea"/>
                          <a:cs typeface="+mn-cs"/>
                        </a:rPr>
                        <a:t>Expressions of quantity/size</a:t>
                      </a:r>
                      <a:endParaRPr lang="en-GB" sz="1100" b="0" kern="1200" dirty="0">
                        <a:solidFill>
                          <a:srgbClr val="000000"/>
                        </a:solidFill>
                        <a:effectLst/>
                        <a:latin typeface="+mn-lt"/>
                        <a:ea typeface="+mn-ea"/>
                        <a:cs typeface="+mn-cs"/>
                      </a:endParaRPr>
                    </a:p>
                    <a:p>
                      <a:pPr lvl="0"/>
                      <a:r>
                        <a:rPr lang="en-US" sz="1100" b="0" kern="1200" dirty="0">
                          <a:solidFill>
                            <a:srgbClr val="000000"/>
                          </a:solidFill>
                          <a:effectLst/>
                          <a:latin typeface="+mn-lt"/>
                          <a:ea typeface="+mn-ea"/>
                          <a:cs typeface="+mn-cs"/>
                        </a:rPr>
                        <a:t>Ordinal numbers</a:t>
                      </a:r>
                    </a:p>
                    <a:p>
                      <a:pPr lvl="0"/>
                      <a:r>
                        <a:rPr lang="en-US" sz="1100" b="0" kern="1200" dirty="0">
                          <a:solidFill>
                            <a:srgbClr val="000000"/>
                          </a:solidFill>
                          <a:effectLst/>
                          <a:latin typeface="+mn-lt"/>
                          <a:ea typeface="+mn-ea"/>
                          <a:cs typeface="+mn-cs"/>
                        </a:rPr>
                        <a:t>Beginning</a:t>
                      </a:r>
                      <a:r>
                        <a:rPr lang="en-US" sz="1100" b="0" kern="1200" baseline="0" dirty="0">
                          <a:solidFill>
                            <a:srgbClr val="000000"/>
                          </a:solidFill>
                          <a:effectLst/>
                          <a:latin typeface="+mn-lt"/>
                          <a:ea typeface="+mn-ea"/>
                          <a:cs typeface="+mn-cs"/>
                        </a:rPr>
                        <a:t> to use the imperfect tense. </a:t>
                      </a:r>
                      <a:endParaRPr lang="en-GB" sz="1100" b="0" kern="1200" dirty="0">
                        <a:solidFill>
                          <a:srgbClr val="000000"/>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 typeface="Arial"/>
                        <a:buChar char="•"/>
                      </a:pPr>
                      <a:r>
                        <a:rPr lang="en-GB" sz="1000" kern="1200" dirty="0">
                          <a:solidFill>
                            <a:srgbClr val="000000"/>
                          </a:solidFill>
                          <a:latin typeface="+mn-lt"/>
                          <a:ea typeface="+mn-ea"/>
                          <a:cs typeface="+mn-cs"/>
                        </a:rPr>
                        <a:t>Learning to conjugate in different pronouns.</a:t>
                      </a:r>
                      <a:r>
                        <a:rPr lang="en-GB" sz="1000" kern="1200" baseline="0" dirty="0">
                          <a:solidFill>
                            <a:srgbClr val="000000"/>
                          </a:solidFill>
                          <a:latin typeface="+mn-lt"/>
                          <a:ea typeface="+mn-ea"/>
                          <a:cs typeface="+mn-cs"/>
                        </a:rPr>
                        <a:t> </a:t>
                      </a:r>
                    </a:p>
                    <a:p>
                      <a:pPr marL="171450" lvl="0" indent="-171450" algn="l" defTabSz="3240085" rtl="0" eaLnBrk="1" latinLnBrk="0" hangingPunct="1">
                        <a:spcAft>
                          <a:spcPts val="0"/>
                        </a:spcAft>
                        <a:buFont typeface="Arial"/>
                        <a:buChar char="•"/>
                      </a:pPr>
                      <a:r>
                        <a:rPr lang="en-GB" sz="1000" kern="1200" baseline="0" dirty="0">
                          <a:solidFill>
                            <a:srgbClr val="000000"/>
                          </a:solidFill>
                          <a:latin typeface="+mn-lt"/>
                          <a:ea typeface="+mn-ea"/>
                          <a:cs typeface="+mn-cs"/>
                        </a:rPr>
                        <a:t>Beginning to use a mix of </a:t>
                      </a:r>
                      <a:r>
                        <a:rPr lang="en-GB" sz="1000" kern="1200" baseline="0" dirty="0" err="1">
                          <a:solidFill>
                            <a:srgbClr val="000000"/>
                          </a:solidFill>
                          <a:latin typeface="+mn-lt"/>
                          <a:ea typeface="+mn-ea"/>
                          <a:cs typeface="+mn-cs"/>
                        </a:rPr>
                        <a:t>preterite</a:t>
                      </a:r>
                      <a:r>
                        <a:rPr lang="en-GB" sz="1000" kern="1200" baseline="0" dirty="0">
                          <a:solidFill>
                            <a:srgbClr val="000000"/>
                          </a:solidFill>
                          <a:latin typeface="+mn-lt"/>
                          <a:ea typeface="+mn-ea"/>
                          <a:cs typeface="+mn-cs"/>
                        </a:rPr>
                        <a:t>, imperfect and present tense verbs within a single paragraph. </a:t>
                      </a:r>
                    </a:p>
                    <a:p>
                      <a:pPr marL="171450" lvl="0" indent="-171450" algn="l" defTabSz="3240085" rtl="0" eaLnBrk="1" latinLnBrk="0" hangingPunct="1">
                        <a:spcAft>
                          <a:spcPts val="0"/>
                        </a:spcAft>
                        <a:buFont typeface="Arial"/>
                        <a:buChar char="•"/>
                      </a:pPr>
                      <a:r>
                        <a:rPr lang="en-GB" sz="1000" kern="1200" baseline="0" dirty="0">
                          <a:solidFill>
                            <a:srgbClr val="000000"/>
                          </a:solidFill>
                          <a:latin typeface="+mn-lt"/>
                          <a:ea typeface="+mn-ea"/>
                          <a:cs typeface="+mn-cs"/>
                        </a:rPr>
                        <a:t>Reading, writing and translation skills. </a:t>
                      </a:r>
                    </a:p>
                    <a:p>
                      <a:pPr marL="171450" lvl="0" indent="-171450" algn="l" defTabSz="3240085" rtl="0" eaLnBrk="1" latinLnBrk="0" hangingPunct="1">
                        <a:spcAft>
                          <a:spcPts val="0"/>
                        </a:spcAft>
                        <a:buFont typeface="Arial"/>
                        <a:buChar char="•"/>
                      </a:pPr>
                      <a:r>
                        <a:rPr lang="en-GB" sz="1000" kern="1200" baseline="0" dirty="0">
                          <a:solidFill>
                            <a:srgbClr val="000000"/>
                          </a:solidFill>
                          <a:latin typeface="+mn-lt"/>
                          <a:ea typeface="+mn-ea"/>
                          <a:cs typeface="+mn-cs"/>
                        </a:rPr>
                        <a:t>Speaking skills by discussing in groups their opinions on films and TV shows. </a:t>
                      </a:r>
                    </a:p>
                    <a:p>
                      <a:pPr marL="171450" lvl="0" indent="-171450" algn="l" defTabSz="3240085" rtl="0" eaLnBrk="1" latinLnBrk="0" hangingPunct="1">
                        <a:spcAft>
                          <a:spcPts val="0"/>
                        </a:spcAft>
                        <a:buFont typeface="Arial"/>
                        <a:buChar char="•"/>
                      </a:pPr>
                      <a:r>
                        <a:rPr lang="en-GB" sz="1000" kern="1200" baseline="0" dirty="0">
                          <a:solidFill>
                            <a:srgbClr val="000000"/>
                          </a:solidFill>
                          <a:latin typeface="+mn-lt"/>
                          <a:ea typeface="+mn-ea"/>
                          <a:cs typeface="+mn-cs"/>
                        </a:rPr>
                        <a:t>Enhancing debating skills in groups by discussing favourite films and justifying to other people your favourite. </a:t>
                      </a:r>
                    </a:p>
                    <a:p>
                      <a:pPr marL="171450" marR="0" lvl="0" indent="-171450" algn="l" defTabSz="3240085" rtl="0" eaLnBrk="1" fontAlgn="auto" latinLnBrk="0" hangingPunct="1">
                        <a:lnSpc>
                          <a:spcPct val="100000"/>
                        </a:lnSpc>
                        <a:spcBef>
                          <a:spcPts val="0"/>
                        </a:spcBef>
                        <a:spcAft>
                          <a:spcPts val="0"/>
                        </a:spcAft>
                        <a:buClrTx/>
                        <a:buSzTx/>
                        <a:buFont typeface="Arial"/>
                        <a:buChar char="•"/>
                        <a:tabLst/>
                        <a:defRPr/>
                      </a:pPr>
                      <a:r>
                        <a:rPr lang="en-GB" sz="1000" kern="1200" baseline="0" dirty="0">
                          <a:solidFill>
                            <a:srgbClr val="000000"/>
                          </a:solidFill>
                          <a:latin typeface="+mn-lt"/>
                          <a:ea typeface="+mn-ea"/>
                          <a:cs typeface="+mn-cs"/>
                        </a:rPr>
                        <a:t>Independent learning to close gaps following major summative assessment exam. </a:t>
                      </a:r>
                    </a:p>
                    <a:p>
                      <a:pPr marL="171450" lvl="0" indent="-171450" algn="l" defTabSz="3240085" rtl="0" eaLnBrk="1" latinLnBrk="0" hangingPunct="1">
                        <a:spcAft>
                          <a:spcPts val="0"/>
                        </a:spcAft>
                        <a:buFont typeface="Arial"/>
                        <a:buChar char="•"/>
                      </a:pPr>
                      <a:endParaRPr lang="en-GB" sz="1000" kern="1200" baseline="0" dirty="0">
                        <a:solidFill>
                          <a:srgbClr val="000000"/>
                        </a:solidFill>
                        <a:latin typeface="+mn-lt"/>
                        <a:ea typeface="+mn-ea"/>
                        <a:cs typeface="+mn-cs"/>
                      </a:endParaRPr>
                    </a:p>
                    <a:p>
                      <a:pPr marL="0" lvl="0" indent="0" algn="l" defTabSz="3240085" rtl="0" eaLnBrk="1" latinLnBrk="0" hangingPunct="1">
                        <a:spcAft>
                          <a:spcPts val="0"/>
                        </a:spcAft>
                        <a:buFont typeface="Arial"/>
                        <a:buNone/>
                      </a:pPr>
                      <a:endParaRPr lang="en-GB" sz="1000" kern="1200" dirty="0">
                        <a:solidFill>
                          <a:srgbClr val="000000"/>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 typeface="Arial" panose="020B0604020202020204" pitchFamily="34" charset="0"/>
                        <a:buChar char="•"/>
                      </a:pPr>
                      <a:r>
                        <a:rPr lang="en-GB" sz="1100" kern="1200" dirty="0">
                          <a:solidFill>
                            <a:srgbClr val="000000"/>
                          </a:solidFill>
                          <a:latin typeface="+mn-lt"/>
                          <a:ea typeface="+mn-ea"/>
                          <a:cs typeface="+mn-cs"/>
                        </a:rPr>
                        <a:t> It builds</a:t>
                      </a:r>
                      <a:r>
                        <a:rPr lang="en-GB" sz="1100" kern="1200" baseline="0" dirty="0">
                          <a:solidFill>
                            <a:srgbClr val="000000"/>
                          </a:solidFill>
                          <a:latin typeface="+mn-lt"/>
                          <a:ea typeface="+mn-ea"/>
                          <a:cs typeface="+mn-cs"/>
                        </a:rPr>
                        <a:t> on descriptive language and giving opinions and justifications. </a:t>
                      </a:r>
                    </a:p>
                    <a:p>
                      <a:pPr marL="171450" lvl="0" indent="-171450" algn="l" defTabSz="3240085" rtl="0" eaLnBrk="1" latinLnBrk="0" hangingPunct="1">
                        <a:spcAft>
                          <a:spcPts val="0"/>
                        </a:spcAft>
                        <a:buFont typeface="Arial" panose="020B0604020202020204" pitchFamily="34" charset="0"/>
                        <a:buChar char="•"/>
                      </a:pPr>
                      <a:r>
                        <a:rPr lang="en-GB" sz="1100" kern="1200" baseline="0" dirty="0">
                          <a:solidFill>
                            <a:srgbClr val="000000"/>
                          </a:solidFill>
                          <a:latin typeface="+mn-lt"/>
                          <a:ea typeface="+mn-ea"/>
                          <a:cs typeface="+mn-cs"/>
                        </a:rPr>
                        <a:t>It introduces a  different tense which will be focussed upon in greater detail during GCSE course.</a:t>
                      </a:r>
                    </a:p>
                    <a:p>
                      <a:pPr marL="171450" lvl="0" indent="-171450" algn="l" defTabSz="3240085" rtl="0" eaLnBrk="1" latinLnBrk="0" hangingPunct="1">
                        <a:spcAft>
                          <a:spcPts val="0"/>
                        </a:spcAft>
                        <a:buFont typeface="Arial" panose="020B0604020202020204" pitchFamily="34" charset="0"/>
                        <a:buChar char="•"/>
                      </a:pPr>
                      <a:r>
                        <a:rPr lang="en-GB" sz="1100" kern="1200" baseline="0" dirty="0">
                          <a:solidFill>
                            <a:srgbClr val="000000"/>
                          </a:solidFill>
                          <a:latin typeface="+mn-lt"/>
                          <a:ea typeface="+mn-ea"/>
                          <a:cs typeface="+mn-cs"/>
                        </a:rPr>
                        <a:t>Provide the students with debate and presentation skills in Spanish by encouraging them to speak in front of large groups of people.  </a:t>
                      </a:r>
                    </a:p>
                    <a:p>
                      <a:pPr marL="0" lvl="0" indent="0" algn="l" defTabSz="3240085" rtl="0" eaLnBrk="1" latinLnBrk="0" hangingPunct="1">
                        <a:spcAft>
                          <a:spcPts val="0"/>
                        </a:spcAft>
                        <a:buFont typeface="Arial" panose="020B0604020202020204" pitchFamily="34" charset="0"/>
                        <a:buNone/>
                      </a:pPr>
                      <a:endParaRPr lang="en-GB" sz="1100" kern="1200" baseline="0" dirty="0">
                        <a:solidFill>
                          <a:srgbClr val="000000"/>
                        </a:solidFill>
                        <a:latin typeface="+mn-lt"/>
                        <a:ea typeface="+mn-ea"/>
                        <a:cs typeface="+mn-cs"/>
                      </a:endParaRPr>
                    </a:p>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 typeface="Arial"/>
                        <a:buChar char="•"/>
                      </a:pPr>
                      <a:r>
                        <a:rPr lang="en-GB" sz="1100" kern="1200" dirty="0">
                          <a:solidFill>
                            <a:srgbClr val="000000"/>
                          </a:solidFill>
                          <a:latin typeface="+mn-lt"/>
                          <a:ea typeface="+mn-ea"/>
                          <a:cs typeface="+mn-cs"/>
                        </a:rPr>
                        <a:t>Introduce</a:t>
                      </a:r>
                      <a:r>
                        <a:rPr lang="en-GB" sz="1100" kern="1200" baseline="0" dirty="0">
                          <a:solidFill>
                            <a:srgbClr val="000000"/>
                          </a:solidFill>
                          <a:latin typeface="+mn-lt"/>
                          <a:ea typeface="+mn-ea"/>
                          <a:cs typeface="+mn-cs"/>
                        </a:rPr>
                        <a:t> students to different types of TV shows across the Hispanic world.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928953482"/>
                  </a:ext>
                </a:extLst>
              </a:tr>
            </a:tbl>
          </a:graphicData>
        </a:graphic>
      </p:graphicFrame>
    </p:spTree>
    <p:extLst>
      <p:ext uri="{BB962C8B-B14F-4D97-AF65-F5344CB8AC3E}">
        <p14:creationId xmlns:p14="http://schemas.microsoft.com/office/powerpoint/2010/main" val="25176118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xmlns="" id="{24ED0489-B8A5-1940-9BA9-8475238D7331}"/>
              </a:ext>
            </a:extLst>
          </p:cNvPr>
          <p:cNvGraphicFramePr>
            <a:graphicFrameLocks noGrp="1" noChangeAspect="1"/>
          </p:cNvGraphicFramePr>
          <p:nvPr>
            <p:extLst>
              <p:ext uri="{D42A27DB-BD31-4B8C-83A1-F6EECF244321}">
                <p14:modId xmlns:p14="http://schemas.microsoft.com/office/powerpoint/2010/main" val="3402110873"/>
              </p:ext>
            </p:extLst>
          </p:nvPr>
        </p:nvGraphicFramePr>
        <p:xfrm>
          <a:off x="304800" y="381001"/>
          <a:ext cx="8534399" cy="5325217"/>
        </p:xfrm>
        <a:graphic>
          <a:graphicData uri="http://schemas.openxmlformats.org/drawingml/2006/table">
            <a:tbl>
              <a:tblPr firstRow="1" firstCol="1" bandRow="1">
                <a:tableStyleId>{5C22544A-7EE6-4342-B048-85BDC9FD1C3A}</a:tableStyleId>
              </a:tblPr>
              <a:tblGrid>
                <a:gridCol w="261389">
                  <a:extLst>
                    <a:ext uri="{9D8B030D-6E8A-4147-A177-3AD203B41FA5}">
                      <a16:colId xmlns:a16="http://schemas.microsoft.com/office/drawing/2014/main" xmlns="" val="2118699837"/>
                    </a:ext>
                  </a:extLst>
                </a:gridCol>
                <a:gridCol w="1554506">
                  <a:extLst>
                    <a:ext uri="{9D8B030D-6E8A-4147-A177-3AD203B41FA5}">
                      <a16:colId xmlns:a16="http://schemas.microsoft.com/office/drawing/2014/main" xmlns="" val="1375767732"/>
                    </a:ext>
                  </a:extLst>
                </a:gridCol>
                <a:gridCol w="1554506">
                  <a:extLst>
                    <a:ext uri="{9D8B030D-6E8A-4147-A177-3AD203B41FA5}">
                      <a16:colId xmlns:a16="http://schemas.microsoft.com/office/drawing/2014/main" xmlns="" val="20002"/>
                    </a:ext>
                  </a:extLst>
                </a:gridCol>
                <a:gridCol w="1554506">
                  <a:extLst>
                    <a:ext uri="{9D8B030D-6E8A-4147-A177-3AD203B41FA5}">
                      <a16:colId xmlns:a16="http://schemas.microsoft.com/office/drawing/2014/main" xmlns="" val="20003"/>
                    </a:ext>
                  </a:extLst>
                </a:gridCol>
                <a:gridCol w="1804746">
                  <a:extLst>
                    <a:ext uri="{9D8B030D-6E8A-4147-A177-3AD203B41FA5}">
                      <a16:colId xmlns:a16="http://schemas.microsoft.com/office/drawing/2014/main" xmlns="" val="1481332327"/>
                    </a:ext>
                  </a:extLst>
                </a:gridCol>
                <a:gridCol w="1804746">
                  <a:extLst>
                    <a:ext uri="{9D8B030D-6E8A-4147-A177-3AD203B41FA5}">
                      <a16:colId xmlns:a16="http://schemas.microsoft.com/office/drawing/2014/main" xmlns="" val="20005"/>
                    </a:ext>
                  </a:extLst>
                </a:gridCol>
              </a:tblGrid>
              <a:tr h="360129">
                <a:tc rowSpan="2">
                  <a:txBody>
                    <a:bodyPr/>
                    <a:lstStyle/>
                    <a:p>
                      <a:pPr algn="ctr">
                        <a:spcAft>
                          <a:spcPts val="0"/>
                        </a:spcAft>
                      </a:pPr>
                      <a:r>
                        <a:rPr lang="en-GB" sz="1800" dirty="0">
                          <a:effectLst/>
                          <a:latin typeface="+mn-lt"/>
                        </a:rPr>
                        <a:t> </a:t>
                      </a:r>
                      <a:endParaRPr lang="en-GB" sz="1200" dirty="0">
                        <a:effectLst/>
                        <a:latin typeface="+mn-lt"/>
                        <a:ea typeface="Calibri" panose="020F0502020204030204" pitchFamily="34" charset="0"/>
                        <a:cs typeface="Times New Roman" panose="02020603050405020304" pitchFamily="18" charset="0"/>
                      </a:endParaRPr>
                    </a:p>
                    <a:p>
                      <a:pPr>
                        <a:spcAft>
                          <a:spcPts val="0"/>
                        </a:spcAft>
                      </a:pPr>
                      <a:r>
                        <a:rPr lang="en-GB" sz="1200" dirty="0">
                          <a:effectLst/>
                          <a:latin typeface="+mn-lt"/>
                        </a:rPr>
                        <a:t> </a:t>
                      </a:r>
                      <a:endParaRPr lang="en-GB" sz="12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800" dirty="0">
                          <a:effectLst/>
                          <a:latin typeface="+mn-lt"/>
                        </a:rPr>
                        <a:t>YEAR 8- Well-being</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xmlns="" val="1019943783"/>
                  </a:ext>
                </a:extLst>
              </a:tr>
              <a:tr h="316887">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100" b="1" dirty="0">
                          <a:effectLst/>
                          <a:latin typeface="+mn-lt"/>
                        </a:rPr>
                        <a:t>KNOWLEDGE</a:t>
                      </a:r>
                      <a:endParaRPr lang="en-GB" sz="1100" b="1"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mn-lt"/>
                        </a:rPr>
                        <a:t>CONCEPTS</a:t>
                      </a:r>
                      <a:endParaRPr lang="en-GB" sz="1200" b="1"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mn-lt"/>
                        </a:rPr>
                        <a:t>SKILLS</a:t>
                      </a:r>
                      <a:endParaRPr lang="en-GB" sz="1200" b="1" dirty="0">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mn-lt"/>
                          <a:ea typeface="Calibri" panose="020F0502020204030204" pitchFamily="34" charset="0"/>
                          <a:cs typeface="Times New Roman" panose="02020603050405020304" pitchFamily="18" charset="0"/>
                        </a:rPr>
                        <a:t>RATIONALE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mn-lt"/>
                          <a:ea typeface="Calibri" panose="020F0502020204030204" pitchFamily="34" charset="0"/>
                          <a:cs typeface="Times New Roman" panose="02020603050405020304" pitchFamily="18" charset="0"/>
                        </a:rPr>
                        <a:t>FUTURE DEVELOPMENT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xmlns="" val="535213283"/>
                  </a:ext>
                </a:extLst>
              </a:tr>
              <a:tr h="4199783">
                <a:tc>
                  <a:txBody>
                    <a:bodyPr/>
                    <a:lstStyle/>
                    <a:p>
                      <a:pPr marL="71755" marR="71755" algn="ctr">
                        <a:spcAft>
                          <a:spcPts val="0"/>
                        </a:spcAft>
                      </a:pPr>
                      <a:r>
                        <a:rPr lang="en-GB" sz="1200" dirty="0">
                          <a:solidFill>
                            <a:schemeClr val="tx1"/>
                          </a:solidFill>
                          <a:effectLst/>
                          <a:latin typeface="+mn-lt"/>
                        </a:rPr>
                        <a:t>Term 3</a:t>
                      </a:r>
                      <a:endParaRPr lang="en-GB"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a:buChar char="•"/>
                        <a:tabLst/>
                        <a:defRPr/>
                      </a:pPr>
                      <a:r>
                        <a:rPr lang="en-US" sz="1050" dirty="0" smtClean="0">
                          <a:solidFill>
                            <a:srgbClr val="000000"/>
                          </a:solidFill>
                          <a:effectLst/>
                          <a:latin typeface="+mn-lt"/>
                          <a:ea typeface="MS Mincho"/>
                          <a:cs typeface="Times New Roman"/>
                        </a:rPr>
                        <a:t>Learning about Spanish</a:t>
                      </a:r>
                      <a:r>
                        <a:rPr lang="en-US" sz="1050" baseline="0" dirty="0" smtClean="0">
                          <a:solidFill>
                            <a:srgbClr val="000000"/>
                          </a:solidFill>
                          <a:effectLst/>
                          <a:latin typeface="+mn-lt"/>
                          <a:ea typeface="MS Mincho"/>
                          <a:cs typeface="Times New Roman"/>
                        </a:rPr>
                        <a:t> festivals, customs and traditions.</a:t>
                      </a:r>
                      <a:endParaRPr lang="en-US" sz="1050" dirty="0" smtClean="0">
                        <a:solidFill>
                          <a:srgbClr val="000000"/>
                        </a:solidFill>
                        <a:effectLst/>
                        <a:latin typeface="+mn-lt"/>
                        <a:ea typeface="MS Mincho"/>
                        <a:cs typeface="Times New Roman"/>
                      </a:endParaRPr>
                    </a:p>
                    <a:p>
                      <a:pPr marL="171450" marR="0" indent="-171450" algn="l" defTabSz="914400" rtl="0" eaLnBrk="1" fontAlgn="auto" latinLnBrk="0" hangingPunct="1">
                        <a:lnSpc>
                          <a:spcPct val="100000"/>
                        </a:lnSpc>
                        <a:spcBef>
                          <a:spcPts val="0"/>
                        </a:spcBef>
                        <a:spcAft>
                          <a:spcPts val="0"/>
                        </a:spcAft>
                        <a:buClrTx/>
                        <a:buSzTx/>
                        <a:buFont typeface="Arial"/>
                        <a:buChar char="•"/>
                        <a:tabLst/>
                        <a:defRPr/>
                      </a:pPr>
                      <a:endParaRPr lang="en-US" sz="1050" dirty="0" smtClean="0">
                        <a:solidFill>
                          <a:srgbClr val="000000"/>
                        </a:solidFill>
                        <a:effectLst/>
                        <a:latin typeface="+mn-lt"/>
                        <a:ea typeface="MS Mincho"/>
                        <a:cs typeface="Times New Roman"/>
                      </a:endParaRPr>
                    </a:p>
                    <a:p>
                      <a:pPr marL="171450" marR="0" indent="-171450" algn="l" defTabSz="914400" rtl="0" eaLnBrk="1" fontAlgn="auto" latinLnBrk="0" hangingPunct="1">
                        <a:lnSpc>
                          <a:spcPct val="100000"/>
                        </a:lnSpc>
                        <a:spcBef>
                          <a:spcPts val="0"/>
                        </a:spcBef>
                        <a:spcAft>
                          <a:spcPts val="0"/>
                        </a:spcAft>
                        <a:buClrTx/>
                        <a:buSzTx/>
                        <a:buFont typeface="Arial"/>
                        <a:buChar char="•"/>
                        <a:tabLst/>
                        <a:defRPr/>
                      </a:pPr>
                      <a:r>
                        <a:rPr lang="en-US" sz="1050" dirty="0" smtClean="0">
                          <a:solidFill>
                            <a:srgbClr val="000000"/>
                          </a:solidFill>
                          <a:effectLst/>
                          <a:latin typeface="+mn-lt"/>
                          <a:ea typeface="MS Mincho"/>
                          <a:cs typeface="Times New Roman"/>
                        </a:rPr>
                        <a:t>Healthy </a:t>
                      </a:r>
                      <a:r>
                        <a:rPr lang="en-US" sz="1050" dirty="0">
                          <a:solidFill>
                            <a:srgbClr val="000000"/>
                          </a:solidFill>
                          <a:effectLst/>
                          <a:latin typeface="+mn-lt"/>
                          <a:ea typeface="MS Mincho"/>
                          <a:cs typeface="Times New Roman"/>
                        </a:rPr>
                        <a:t>lifestyle,.</a:t>
                      </a:r>
                      <a:r>
                        <a:rPr lang="en-US" sz="1050" baseline="0" dirty="0">
                          <a:solidFill>
                            <a:srgbClr val="000000"/>
                          </a:solidFill>
                          <a:effectLst/>
                          <a:latin typeface="+mn-lt"/>
                          <a:ea typeface="MS Mincho"/>
                          <a:cs typeface="Times New Roman"/>
                        </a:rPr>
                        <a:t> Revisit different types of food and sports. </a:t>
                      </a:r>
                    </a:p>
                    <a:p>
                      <a:pPr marL="171450" marR="0" indent="-171450" algn="l" defTabSz="914400" rtl="0" eaLnBrk="1" fontAlgn="auto" latinLnBrk="0" hangingPunct="1">
                        <a:lnSpc>
                          <a:spcPct val="100000"/>
                        </a:lnSpc>
                        <a:spcBef>
                          <a:spcPts val="0"/>
                        </a:spcBef>
                        <a:spcAft>
                          <a:spcPts val="0"/>
                        </a:spcAft>
                        <a:buClrTx/>
                        <a:buSzTx/>
                        <a:buFont typeface="Arial"/>
                        <a:buChar char="•"/>
                        <a:tabLst/>
                        <a:defRPr/>
                      </a:pPr>
                      <a:endParaRPr lang="en-US" sz="1050" baseline="0" dirty="0">
                        <a:solidFill>
                          <a:srgbClr val="000000"/>
                        </a:solidFill>
                        <a:effectLst/>
                        <a:latin typeface="+mn-lt"/>
                        <a:ea typeface="MS Mincho"/>
                        <a:cs typeface="Times New Roman"/>
                      </a:endParaRPr>
                    </a:p>
                    <a:p>
                      <a:pPr marL="171450" marR="0" indent="-171450" algn="l" defTabSz="914400" rtl="0" eaLnBrk="1" fontAlgn="auto" latinLnBrk="0" hangingPunct="1">
                        <a:lnSpc>
                          <a:spcPct val="100000"/>
                        </a:lnSpc>
                        <a:spcBef>
                          <a:spcPts val="0"/>
                        </a:spcBef>
                        <a:spcAft>
                          <a:spcPts val="0"/>
                        </a:spcAft>
                        <a:buClrTx/>
                        <a:buSzTx/>
                        <a:buFont typeface="Arial"/>
                        <a:buChar char="•"/>
                        <a:tabLst/>
                        <a:defRPr/>
                      </a:pPr>
                      <a:r>
                        <a:rPr lang="en-US" sz="1050" dirty="0">
                          <a:solidFill>
                            <a:srgbClr val="000000"/>
                          </a:solidFill>
                          <a:effectLst/>
                          <a:latin typeface="+mn-lt"/>
                          <a:ea typeface="MS Mincho"/>
                          <a:cs typeface="Times New Roman"/>
                        </a:rPr>
                        <a:t>Healthy body. Address</a:t>
                      </a:r>
                      <a:r>
                        <a:rPr lang="en-US" sz="1050" baseline="0" dirty="0">
                          <a:solidFill>
                            <a:srgbClr val="000000"/>
                          </a:solidFill>
                          <a:effectLst/>
                          <a:latin typeface="+mn-lt"/>
                          <a:ea typeface="MS Mincho"/>
                          <a:cs typeface="Times New Roman"/>
                        </a:rPr>
                        <a:t> different ways and styles of living healthily and unhealthily.</a:t>
                      </a:r>
                    </a:p>
                    <a:p>
                      <a:pPr marL="171450" marR="0" indent="-171450" algn="l" defTabSz="914400" rtl="0" eaLnBrk="1" fontAlgn="auto" latinLnBrk="0" hangingPunct="1">
                        <a:lnSpc>
                          <a:spcPct val="100000"/>
                        </a:lnSpc>
                        <a:spcBef>
                          <a:spcPts val="0"/>
                        </a:spcBef>
                        <a:spcAft>
                          <a:spcPts val="0"/>
                        </a:spcAft>
                        <a:buClrTx/>
                        <a:buSzTx/>
                        <a:buFont typeface="Arial"/>
                        <a:buChar char="•"/>
                        <a:tabLst/>
                        <a:defRPr/>
                      </a:pPr>
                      <a:endParaRPr lang="en-US" sz="1050" baseline="0" dirty="0">
                        <a:solidFill>
                          <a:srgbClr val="000000"/>
                        </a:solidFill>
                        <a:effectLst/>
                        <a:latin typeface="+mn-lt"/>
                        <a:ea typeface="MS Mincho"/>
                        <a:cs typeface="Times New Roman"/>
                      </a:endParaRPr>
                    </a:p>
                    <a:p>
                      <a:pPr marL="171450" marR="0" indent="-171450" algn="l" defTabSz="914400" rtl="0" eaLnBrk="1" fontAlgn="auto" latinLnBrk="0" hangingPunct="1">
                        <a:lnSpc>
                          <a:spcPct val="100000"/>
                        </a:lnSpc>
                        <a:spcBef>
                          <a:spcPts val="0"/>
                        </a:spcBef>
                        <a:spcAft>
                          <a:spcPts val="0"/>
                        </a:spcAft>
                        <a:buClrTx/>
                        <a:buSzTx/>
                        <a:buFont typeface="Arial"/>
                        <a:buChar char="•"/>
                        <a:tabLst/>
                        <a:defRPr/>
                      </a:pPr>
                      <a:r>
                        <a:rPr lang="en-US" sz="1050" baseline="0" dirty="0">
                          <a:solidFill>
                            <a:srgbClr val="000000"/>
                          </a:solidFill>
                          <a:effectLst/>
                          <a:latin typeface="+mn-lt"/>
                          <a:ea typeface="MS Mincho"/>
                          <a:cs typeface="Times New Roman"/>
                        </a:rPr>
                        <a:t>Learn d</a:t>
                      </a:r>
                      <a:r>
                        <a:rPr lang="en-US" sz="1050" dirty="0">
                          <a:solidFill>
                            <a:srgbClr val="000000"/>
                          </a:solidFill>
                          <a:effectLst/>
                          <a:latin typeface="+mn-lt"/>
                          <a:ea typeface="MS Mincho"/>
                          <a:cs typeface="Times New Roman"/>
                        </a:rPr>
                        <a:t>ifferent parts of the human</a:t>
                      </a:r>
                      <a:r>
                        <a:rPr lang="en-US" sz="1050" baseline="0" dirty="0">
                          <a:solidFill>
                            <a:srgbClr val="000000"/>
                          </a:solidFill>
                          <a:effectLst/>
                          <a:latin typeface="+mn-lt"/>
                          <a:ea typeface="MS Mincho"/>
                          <a:cs typeface="Times New Roman"/>
                        </a:rPr>
                        <a:t> body. </a:t>
                      </a:r>
                    </a:p>
                    <a:p>
                      <a:pPr marL="171450" marR="0" indent="-171450" algn="l" defTabSz="914400" rtl="0" eaLnBrk="1" fontAlgn="auto" latinLnBrk="0" hangingPunct="1">
                        <a:lnSpc>
                          <a:spcPct val="100000"/>
                        </a:lnSpc>
                        <a:spcBef>
                          <a:spcPts val="0"/>
                        </a:spcBef>
                        <a:spcAft>
                          <a:spcPts val="0"/>
                        </a:spcAft>
                        <a:buClrTx/>
                        <a:buSzTx/>
                        <a:buFont typeface="Arial"/>
                        <a:buChar char="•"/>
                        <a:tabLst/>
                        <a:defRPr/>
                      </a:pPr>
                      <a:endParaRPr lang="en-US" sz="1050" baseline="0" dirty="0">
                        <a:solidFill>
                          <a:srgbClr val="000000"/>
                        </a:solidFill>
                        <a:effectLst/>
                        <a:latin typeface="+mn-lt"/>
                        <a:ea typeface="MS Mincho"/>
                        <a:cs typeface="Times New Roman"/>
                      </a:endParaRPr>
                    </a:p>
                    <a:p>
                      <a:pPr marL="171450" marR="0" indent="-171450" algn="l" defTabSz="914400" rtl="0" eaLnBrk="1" fontAlgn="auto" latinLnBrk="0" hangingPunct="1">
                        <a:lnSpc>
                          <a:spcPct val="100000"/>
                        </a:lnSpc>
                        <a:spcBef>
                          <a:spcPts val="0"/>
                        </a:spcBef>
                        <a:spcAft>
                          <a:spcPts val="0"/>
                        </a:spcAft>
                        <a:buClrTx/>
                        <a:buSzTx/>
                        <a:buFont typeface="Arial"/>
                        <a:buChar char="•"/>
                        <a:tabLst/>
                        <a:defRPr/>
                      </a:pPr>
                      <a:r>
                        <a:rPr lang="en-US" sz="1050" baseline="0" dirty="0">
                          <a:solidFill>
                            <a:srgbClr val="000000"/>
                          </a:solidFill>
                          <a:effectLst/>
                          <a:latin typeface="+mn-lt"/>
                          <a:ea typeface="MS Mincho"/>
                          <a:cs typeface="Times New Roman"/>
                        </a:rPr>
                        <a:t> Learn </a:t>
                      </a:r>
                      <a:r>
                        <a:rPr lang="en-US" sz="1050" dirty="0">
                          <a:solidFill>
                            <a:srgbClr val="000000"/>
                          </a:solidFill>
                          <a:effectLst/>
                          <a:latin typeface="+mn-lt"/>
                          <a:ea typeface="MS Mincho"/>
                          <a:cs typeface="Times New Roman"/>
                        </a:rPr>
                        <a:t> illnesses and injuries, sport and sporting accidents</a:t>
                      </a:r>
                      <a:r>
                        <a:rPr lang="en-GB" sz="1050" dirty="0">
                          <a:solidFill>
                            <a:srgbClr val="000000"/>
                          </a:solidFill>
                          <a:effectLst/>
                          <a:latin typeface="+mn-lt"/>
                          <a:ea typeface="+mn-ea"/>
                          <a:cs typeface="+mn-cs"/>
                        </a:rPr>
                        <a:t>.</a:t>
                      </a:r>
                    </a:p>
                    <a:p>
                      <a:pPr marL="171450" marR="0" indent="-171450" algn="l" defTabSz="914400" rtl="0" eaLnBrk="1" fontAlgn="auto" latinLnBrk="0" hangingPunct="1">
                        <a:lnSpc>
                          <a:spcPct val="100000"/>
                        </a:lnSpc>
                        <a:spcBef>
                          <a:spcPts val="0"/>
                        </a:spcBef>
                        <a:spcAft>
                          <a:spcPts val="0"/>
                        </a:spcAft>
                        <a:buClrTx/>
                        <a:buSzTx/>
                        <a:buFont typeface="Arial"/>
                        <a:buChar char="•"/>
                        <a:tabLst/>
                        <a:defRPr/>
                      </a:pPr>
                      <a:endParaRPr lang="en-GB" sz="1050" kern="1200" dirty="0">
                        <a:solidFill>
                          <a:srgbClr val="000000"/>
                        </a:solidFill>
                        <a:effectLst/>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 typeface="Arial"/>
                        <a:buChar char="•"/>
                        <a:tabLst/>
                        <a:defRPr/>
                      </a:pPr>
                      <a:r>
                        <a:rPr lang="en-GB" sz="1050" kern="1200" dirty="0">
                          <a:solidFill>
                            <a:srgbClr val="000000"/>
                          </a:solidFill>
                          <a:effectLst/>
                          <a:latin typeface="+mn-lt"/>
                          <a:ea typeface="+mn-ea"/>
                          <a:cs typeface="+mn-cs"/>
                        </a:rPr>
                        <a:t>Learn about going</a:t>
                      </a:r>
                      <a:r>
                        <a:rPr lang="en-GB" sz="1050" kern="1200" baseline="0" dirty="0">
                          <a:solidFill>
                            <a:srgbClr val="000000"/>
                          </a:solidFill>
                          <a:effectLst/>
                          <a:latin typeface="+mn-lt"/>
                          <a:ea typeface="+mn-ea"/>
                          <a:cs typeface="+mn-cs"/>
                        </a:rPr>
                        <a:t> to the pharmacy and discussing issues and possible solutions to illness and injury. </a:t>
                      </a:r>
                      <a:endParaRPr lang="en-GB" sz="1050" kern="1200" dirty="0">
                        <a:solidFill>
                          <a:srgbClr val="000000"/>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285750" lvl="0" indent="-285750">
                        <a:buFont typeface="Arial"/>
                        <a:buChar char="•"/>
                      </a:pPr>
                      <a:r>
                        <a:rPr lang="en-US" sz="1200" kern="1200" dirty="0" smtClean="0">
                          <a:solidFill>
                            <a:srgbClr val="000000"/>
                          </a:solidFill>
                          <a:effectLst/>
                          <a:latin typeface="+mn-lt"/>
                          <a:ea typeface="+mn-ea"/>
                          <a:cs typeface="+mn-cs"/>
                        </a:rPr>
                        <a:t>Introducing ‘se </a:t>
                      </a:r>
                      <a:r>
                        <a:rPr lang="en-US" sz="1200" kern="1200" dirty="0" err="1" smtClean="0">
                          <a:solidFill>
                            <a:srgbClr val="000000"/>
                          </a:solidFill>
                          <a:effectLst/>
                          <a:latin typeface="+mn-lt"/>
                          <a:ea typeface="+mn-ea"/>
                          <a:cs typeface="+mn-cs"/>
                        </a:rPr>
                        <a:t>debe</a:t>
                      </a:r>
                      <a:r>
                        <a:rPr lang="en-US" sz="1200" kern="1200" dirty="0" smtClean="0">
                          <a:solidFill>
                            <a:srgbClr val="000000"/>
                          </a:solidFill>
                          <a:effectLst/>
                          <a:latin typeface="+mn-lt"/>
                          <a:ea typeface="+mn-ea"/>
                          <a:cs typeface="+mn-cs"/>
                        </a:rPr>
                        <a:t>’ + infinitive.</a:t>
                      </a:r>
                    </a:p>
                    <a:p>
                      <a:pPr marL="285750" lvl="0" indent="-285750">
                        <a:buFont typeface="Arial"/>
                        <a:buChar char="•"/>
                      </a:pPr>
                      <a:r>
                        <a:rPr lang="en-US" sz="1200" kern="1200" dirty="0" smtClean="0">
                          <a:solidFill>
                            <a:srgbClr val="000000"/>
                          </a:solidFill>
                          <a:effectLst/>
                          <a:latin typeface="+mn-lt"/>
                          <a:ea typeface="+mn-ea"/>
                          <a:cs typeface="+mn-cs"/>
                        </a:rPr>
                        <a:t>revise </a:t>
                      </a:r>
                      <a:r>
                        <a:rPr lang="en-US" sz="1200" kern="1200" dirty="0">
                          <a:solidFill>
                            <a:srgbClr val="000000"/>
                          </a:solidFill>
                          <a:effectLst/>
                          <a:latin typeface="+mn-lt"/>
                          <a:ea typeface="+mn-ea"/>
                          <a:cs typeface="+mn-cs"/>
                        </a:rPr>
                        <a:t>question words and frequency words</a:t>
                      </a:r>
                      <a:endParaRPr lang="en-GB" sz="1200" kern="1200" dirty="0">
                        <a:solidFill>
                          <a:srgbClr val="000000"/>
                        </a:solidFill>
                        <a:effectLst/>
                        <a:latin typeface="+mn-lt"/>
                        <a:ea typeface="+mn-ea"/>
                        <a:cs typeface="+mn-cs"/>
                      </a:endParaRPr>
                    </a:p>
                    <a:p>
                      <a:pPr marL="285750" lvl="0" indent="-285750">
                        <a:buFont typeface="Arial"/>
                        <a:buChar char="•"/>
                      </a:pPr>
                      <a:r>
                        <a:rPr lang="en-US" sz="1200" kern="1200" dirty="0">
                          <a:solidFill>
                            <a:srgbClr val="000000"/>
                          </a:solidFill>
                          <a:effectLst/>
                          <a:latin typeface="+mn-lt"/>
                          <a:ea typeface="+mn-ea"/>
                          <a:cs typeface="+mn-cs"/>
                        </a:rPr>
                        <a:t>use reflexives in past and present tenses (</a:t>
                      </a:r>
                      <a:r>
                        <a:rPr lang="en-US" sz="1200" kern="1200" dirty="0" err="1">
                          <a:solidFill>
                            <a:srgbClr val="000000"/>
                          </a:solidFill>
                          <a:effectLst/>
                          <a:latin typeface="+mn-lt"/>
                          <a:ea typeface="+mn-ea"/>
                          <a:cs typeface="+mn-cs"/>
                        </a:rPr>
                        <a:t>levantarse</a:t>
                      </a:r>
                      <a:r>
                        <a:rPr lang="en-US" sz="1200" kern="1200" dirty="0">
                          <a:solidFill>
                            <a:srgbClr val="000000"/>
                          </a:solidFill>
                          <a:effectLst/>
                          <a:latin typeface="+mn-lt"/>
                          <a:ea typeface="+mn-ea"/>
                          <a:cs typeface="+mn-cs"/>
                        </a:rPr>
                        <a:t>/</a:t>
                      </a:r>
                      <a:r>
                        <a:rPr lang="en-US" sz="1200" kern="1200" dirty="0" err="1">
                          <a:solidFill>
                            <a:srgbClr val="000000"/>
                          </a:solidFill>
                          <a:effectLst/>
                          <a:latin typeface="+mn-lt"/>
                          <a:ea typeface="+mn-ea"/>
                          <a:cs typeface="+mn-cs"/>
                        </a:rPr>
                        <a:t>acostarte</a:t>
                      </a:r>
                      <a:r>
                        <a:rPr lang="en-US" sz="1200" kern="1200" dirty="0">
                          <a:solidFill>
                            <a:srgbClr val="000000"/>
                          </a:solidFill>
                          <a:effectLst/>
                          <a:latin typeface="+mn-lt"/>
                          <a:ea typeface="+mn-ea"/>
                          <a:cs typeface="+mn-cs"/>
                        </a:rPr>
                        <a:t>/</a:t>
                      </a:r>
                      <a:r>
                        <a:rPr lang="en-US" sz="1200" kern="1200" baseline="0" dirty="0">
                          <a:solidFill>
                            <a:srgbClr val="000000"/>
                          </a:solidFill>
                          <a:effectLst/>
                          <a:latin typeface="+mn-lt"/>
                          <a:ea typeface="+mn-ea"/>
                          <a:cs typeface="+mn-cs"/>
                        </a:rPr>
                        <a:t> </a:t>
                      </a:r>
                      <a:r>
                        <a:rPr lang="en-US" sz="1200" kern="1200" baseline="0" dirty="0" err="1">
                          <a:solidFill>
                            <a:srgbClr val="000000"/>
                          </a:solidFill>
                          <a:effectLst/>
                          <a:latin typeface="+mn-lt"/>
                          <a:ea typeface="+mn-ea"/>
                          <a:cs typeface="+mn-cs"/>
                        </a:rPr>
                        <a:t>gustarse</a:t>
                      </a:r>
                      <a:r>
                        <a:rPr lang="en-US" sz="1200" kern="1200" baseline="0" dirty="0">
                          <a:solidFill>
                            <a:srgbClr val="000000"/>
                          </a:solidFill>
                          <a:effectLst/>
                          <a:latin typeface="+mn-lt"/>
                          <a:ea typeface="+mn-ea"/>
                          <a:cs typeface="+mn-cs"/>
                        </a:rPr>
                        <a:t>/</a:t>
                      </a:r>
                      <a:r>
                        <a:rPr lang="en-US" sz="1200" kern="1200" baseline="0" dirty="0" err="1">
                          <a:solidFill>
                            <a:srgbClr val="000000"/>
                          </a:solidFill>
                          <a:effectLst/>
                          <a:latin typeface="+mn-lt"/>
                          <a:ea typeface="+mn-ea"/>
                          <a:cs typeface="+mn-cs"/>
                        </a:rPr>
                        <a:t>quedarse</a:t>
                      </a:r>
                      <a:r>
                        <a:rPr lang="en-US" sz="1200" kern="1200" baseline="0" dirty="0">
                          <a:solidFill>
                            <a:srgbClr val="000000"/>
                          </a:solidFill>
                          <a:effectLst/>
                          <a:latin typeface="+mn-lt"/>
                          <a:ea typeface="+mn-ea"/>
                          <a:cs typeface="+mn-cs"/>
                        </a:rPr>
                        <a:t>)</a:t>
                      </a:r>
                      <a:endParaRPr lang="en-GB" sz="1200" kern="1200" dirty="0">
                        <a:solidFill>
                          <a:srgbClr val="000000"/>
                        </a:solidFill>
                        <a:effectLst/>
                        <a:latin typeface="+mn-lt"/>
                        <a:ea typeface="+mn-ea"/>
                        <a:cs typeface="+mn-cs"/>
                      </a:endParaRPr>
                    </a:p>
                    <a:p>
                      <a:pPr marL="285750" lvl="0" indent="-285750">
                        <a:buFont typeface="Arial"/>
                        <a:buChar char="•"/>
                      </a:pPr>
                      <a:r>
                        <a:rPr lang="en-US" sz="1200" kern="1200" dirty="0">
                          <a:solidFill>
                            <a:srgbClr val="000000"/>
                          </a:solidFill>
                          <a:effectLst/>
                          <a:latin typeface="+mn-lt"/>
                          <a:ea typeface="+mn-ea"/>
                          <a:cs typeface="+mn-cs"/>
                        </a:rPr>
                        <a:t>use the verb </a:t>
                      </a:r>
                      <a:r>
                        <a:rPr lang="en-US" sz="1200" kern="1200" dirty="0" err="1">
                          <a:solidFill>
                            <a:srgbClr val="000000"/>
                          </a:solidFill>
                          <a:effectLst/>
                          <a:latin typeface="+mn-lt"/>
                          <a:ea typeface="+mn-ea"/>
                          <a:cs typeface="+mn-cs"/>
                        </a:rPr>
                        <a:t>doler</a:t>
                      </a:r>
                      <a:endParaRPr lang="en-GB" sz="1200" kern="1200" dirty="0">
                        <a:solidFill>
                          <a:srgbClr val="000000"/>
                        </a:solidFill>
                        <a:effectLst/>
                        <a:latin typeface="+mn-lt"/>
                        <a:ea typeface="+mn-ea"/>
                        <a:cs typeface="+mn-cs"/>
                      </a:endParaRPr>
                    </a:p>
                    <a:p>
                      <a:pPr marL="285750" lvl="0" indent="-285750">
                        <a:buFont typeface="Arial"/>
                        <a:buChar char="•"/>
                      </a:pPr>
                      <a:r>
                        <a:rPr lang="fr-FR" sz="1200" kern="1200" dirty="0">
                          <a:solidFill>
                            <a:srgbClr val="000000"/>
                          </a:solidFill>
                          <a:effectLst/>
                          <a:latin typeface="+mn-lt"/>
                          <a:ea typeface="+mn-ea"/>
                          <a:cs typeface="+mn-cs"/>
                        </a:rPr>
                        <a:t>the </a:t>
                      </a:r>
                      <a:r>
                        <a:rPr lang="fr-FR" sz="1200" kern="1200" dirty="0" err="1">
                          <a:solidFill>
                            <a:srgbClr val="000000"/>
                          </a:solidFill>
                          <a:effectLst/>
                          <a:latin typeface="+mn-lt"/>
                          <a:ea typeface="+mn-ea"/>
                          <a:cs typeface="+mn-cs"/>
                        </a:rPr>
                        <a:t>impersonal</a:t>
                      </a:r>
                      <a:r>
                        <a:rPr lang="fr-FR" sz="1200" kern="1200" dirty="0">
                          <a:solidFill>
                            <a:srgbClr val="000000"/>
                          </a:solidFill>
                          <a:effectLst/>
                          <a:latin typeface="+mn-lt"/>
                          <a:ea typeface="+mn-ea"/>
                          <a:cs typeface="+mn-cs"/>
                        </a:rPr>
                        <a:t> se (se </a:t>
                      </a:r>
                      <a:r>
                        <a:rPr lang="fr-FR" sz="1200" kern="1200" dirty="0" err="1">
                          <a:solidFill>
                            <a:srgbClr val="000000"/>
                          </a:solidFill>
                          <a:effectLst/>
                          <a:latin typeface="+mn-lt"/>
                          <a:ea typeface="+mn-ea"/>
                          <a:cs typeface="+mn-cs"/>
                        </a:rPr>
                        <a:t>juega</a:t>
                      </a:r>
                      <a:r>
                        <a:rPr lang="fr-FR" sz="1200" kern="1200" dirty="0">
                          <a:solidFill>
                            <a:srgbClr val="000000"/>
                          </a:solidFill>
                          <a:effectLst/>
                          <a:latin typeface="+mn-lt"/>
                          <a:ea typeface="+mn-ea"/>
                          <a:cs typeface="+mn-cs"/>
                        </a:rPr>
                        <a:t>, se </a:t>
                      </a:r>
                      <a:r>
                        <a:rPr lang="fr-FR" sz="1200" kern="1200" dirty="0" err="1">
                          <a:solidFill>
                            <a:srgbClr val="000000"/>
                          </a:solidFill>
                          <a:effectLst/>
                          <a:latin typeface="+mn-lt"/>
                          <a:ea typeface="+mn-ea"/>
                          <a:cs typeface="+mn-cs"/>
                        </a:rPr>
                        <a:t>necesita</a:t>
                      </a:r>
                      <a:r>
                        <a:rPr lang="fr-FR" sz="1200" kern="1200" dirty="0">
                          <a:solidFill>
                            <a:srgbClr val="000000"/>
                          </a:solidFill>
                          <a:effectLst/>
                          <a:latin typeface="+mn-lt"/>
                          <a:ea typeface="+mn-ea"/>
                          <a:cs typeface="+mn-cs"/>
                        </a:rPr>
                        <a:t>, se </a:t>
                      </a:r>
                      <a:r>
                        <a:rPr lang="fr-FR" sz="1200" kern="1200" dirty="0" err="1">
                          <a:solidFill>
                            <a:srgbClr val="000000"/>
                          </a:solidFill>
                          <a:effectLst/>
                          <a:latin typeface="+mn-lt"/>
                          <a:ea typeface="+mn-ea"/>
                          <a:cs typeface="+mn-cs"/>
                        </a:rPr>
                        <a:t>puede</a:t>
                      </a:r>
                      <a:r>
                        <a:rPr lang="fr-FR" sz="1200" kern="1200" dirty="0">
                          <a:solidFill>
                            <a:srgbClr val="000000"/>
                          </a:solidFill>
                          <a:effectLst/>
                          <a:latin typeface="+mn-lt"/>
                          <a:ea typeface="+mn-ea"/>
                          <a:cs typeface="+mn-cs"/>
                        </a:rPr>
                        <a:t>) </a:t>
                      </a:r>
                      <a:endParaRPr lang="en-GB" sz="1200" kern="1200" dirty="0">
                        <a:solidFill>
                          <a:srgbClr val="000000"/>
                        </a:solidFill>
                        <a:effectLst/>
                        <a:latin typeface="+mn-lt"/>
                        <a:ea typeface="+mn-ea"/>
                        <a:cs typeface="+mn-cs"/>
                      </a:endParaRPr>
                    </a:p>
                    <a:p>
                      <a:pPr marL="285750" lvl="0" indent="-285750">
                        <a:buFont typeface="Arial"/>
                        <a:buChar char="•"/>
                      </a:pPr>
                      <a:r>
                        <a:rPr lang="en-US" sz="1200" kern="1200" dirty="0">
                          <a:solidFill>
                            <a:srgbClr val="000000"/>
                          </a:solidFill>
                          <a:effectLst/>
                          <a:latin typeface="+mn-lt"/>
                          <a:ea typeface="+mn-ea"/>
                          <a:cs typeface="+mn-cs"/>
                        </a:rPr>
                        <a:t>use the imperfect</a:t>
                      </a:r>
                      <a:endParaRPr lang="en-GB" sz="1200" kern="1200" dirty="0">
                        <a:solidFill>
                          <a:srgbClr val="000000"/>
                        </a:solidFill>
                        <a:effectLst/>
                        <a:latin typeface="+mn-lt"/>
                        <a:ea typeface="+mn-ea"/>
                        <a:cs typeface="+mn-cs"/>
                      </a:endParaRPr>
                    </a:p>
                    <a:p>
                      <a:pPr marL="285750" indent="-285750">
                        <a:buFont typeface="Arial"/>
                        <a:buChar char="•"/>
                      </a:pPr>
                      <a:r>
                        <a:rPr lang="en-US" sz="1200" kern="1200" dirty="0">
                          <a:solidFill>
                            <a:srgbClr val="000000"/>
                          </a:solidFill>
                          <a:effectLst/>
                          <a:latin typeface="+mn-lt"/>
                          <a:ea typeface="+mn-ea"/>
                          <a:cs typeface="+mn-cs"/>
                        </a:rPr>
                        <a:t>revise and consolidate all vocabulary and grammar covered in the unit</a:t>
                      </a:r>
                      <a:r>
                        <a:rPr lang="en-GB" sz="900" dirty="0">
                          <a:solidFill>
                            <a:srgbClr val="000000"/>
                          </a:solidFill>
                          <a:effectLst/>
                          <a:latin typeface="+mn-lt"/>
                        </a:rPr>
                        <a:t> </a:t>
                      </a:r>
                      <a:endParaRPr lang="en-GB" sz="900" b="0" kern="1200" dirty="0">
                        <a:solidFill>
                          <a:srgbClr val="000000"/>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 typeface="Arial"/>
                        <a:buChar char="•"/>
                      </a:pPr>
                      <a:r>
                        <a:rPr lang="en-GB" sz="1000" kern="1200" baseline="0" dirty="0">
                          <a:solidFill>
                            <a:srgbClr val="000000"/>
                          </a:solidFill>
                          <a:latin typeface="+mn-lt"/>
                          <a:ea typeface="+mn-ea"/>
                          <a:cs typeface="+mn-cs"/>
                        </a:rPr>
                        <a:t>Role play GCSE skills, being the the pharmacy, discussing problems, illnesses and injuries and understanding possible solutions. </a:t>
                      </a:r>
                    </a:p>
                    <a:p>
                      <a:pPr marL="171450" lvl="0" indent="-171450" algn="l" defTabSz="3240085" rtl="0" eaLnBrk="1" latinLnBrk="0" hangingPunct="1">
                        <a:spcAft>
                          <a:spcPts val="0"/>
                        </a:spcAft>
                        <a:buFont typeface="Arial"/>
                        <a:buChar char="•"/>
                      </a:pPr>
                      <a:r>
                        <a:rPr lang="en-GB" sz="1000" kern="1200" baseline="0" dirty="0">
                          <a:solidFill>
                            <a:srgbClr val="000000"/>
                          </a:solidFill>
                          <a:latin typeface="+mn-lt"/>
                          <a:ea typeface="+mn-ea"/>
                          <a:cs typeface="+mn-cs"/>
                        </a:rPr>
                        <a:t>Developing listening skills by interpreting peoples ailments and advice given to them. </a:t>
                      </a:r>
                    </a:p>
                    <a:p>
                      <a:pPr marL="171450" lvl="0" indent="-171450" algn="l" defTabSz="3240085" rtl="0" eaLnBrk="1" latinLnBrk="0" hangingPunct="1">
                        <a:spcAft>
                          <a:spcPts val="0"/>
                        </a:spcAft>
                        <a:buFont typeface="Arial"/>
                        <a:buChar char="•"/>
                      </a:pPr>
                      <a:r>
                        <a:rPr lang="en-GB" sz="1000" kern="1200" baseline="0" dirty="0">
                          <a:solidFill>
                            <a:srgbClr val="000000"/>
                          </a:solidFill>
                          <a:latin typeface="+mn-lt"/>
                          <a:ea typeface="+mn-ea"/>
                          <a:cs typeface="+mn-cs"/>
                        </a:rPr>
                        <a:t>Reading, writing and translations skills.</a:t>
                      </a:r>
                    </a:p>
                    <a:p>
                      <a:pPr marL="171450" lvl="0" indent="-171450" algn="l" defTabSz="3240085" rtl="0" eaLnBrk="1" latinLnBrk="0" hangingPunct="1">
                        <a:spcAft>
                          <a:spcPts val="0"/>
                        </a:spcAft>
                        <a:buFont typeface="Arial"/>
                        <a:buChar char="•"/>
                      </a:pPr>
                      <a:r>
                        <a:rPr lang="en-GB" sz="1000" kern="1200" baseline="0" dirty="0">
                          <a:solidFill>
                            <a:srgbClr val="000000"/>
                          </a:solidFill>
                          <a:latin typeface="+mn-lt"/>
                          <a:ea typeface="+mn-ea"/>
                          <a:cs typeface="+mn-cs"/>
                        </a:rPr>
                        <a:t>Consolidating years work, and filling any gaps in learning. </a:t>
                      </a:r>
                    </a:p>
                    <a:p>
                      <a:pPr marL="171450" lvl="0" indent="-171450" algn="l" defTabSz="3240085" rtl="0" eaLnBrk="1" latinLnBrk="0" hangingPunct="1">
                        <a:spcAft>
                          <a:spcPts val="0"/>
                        </a:spcAft>
                        <a:buFont typeface="Arial"/>
                        <a:buChar char="•"/>
                      </a:pPr>
                      <a:r>
                        <a:rPr lang="en-GB" sz="1000" kern="1200" baseline="0" dirty="0">
                          <a:solidFill>
                            <a:srgbClr val="000000"/>
                          </a:solidFill>
                          <a:latin typeface="+mn-lt"/>
                          <a:ea typeface="+mn-ea"/>
                          <a:cs typeface="+mn-cs"/>
                        </a:rPr>
                        <a:t>Working independently to revise and identify personal techniques of learning KO vocabulary for the term. </a:t>
                      </a:r>
                    </a:p>
                    <a:p>
                      <a:pPr marL="171450" lvl="0" indent="-171450" algn="l" defTabSz="3240085" rtl="0" eaLnBrk="1" latinLnBrk="0" hangingPunct="1">
                        <a:spcAft>
                          <a:spcPts val="0"/>
                        </a:spcAft>
                        <a:buFont typeface="Arial"/>
                        <a:buChar char="•"/>
                      </a:pPr>
                      <a:r>
                        <a:rPr lang="en-GB" sz="1000" kern="1200" baseline="0" dirty="0">
                          <a:solidFill>
                            <a:srgbClr val="000000"/>
                          </a:solidFill>
                          <a:latin typeface="+mn-lt"/>
                          <a:ea typeface="+mn-ea"/>
                          <a:cs typeface="+mn-cs"/>
                        </a:rPr>
                        <a:t>Preforming and acting skills of a small drama piece about a trip to the pharmacy.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l" defTabSz="3240085" rtl="0" eaLnBrk="1" fontAlgn="auto" latinLnBrk="0" hangingPunct="1">
                        <a:lnSpc>
                          <a:spcPct val="100000"/>
                        </a:lnSpc>
                        <a:spcBef>
                          <a:spcPts val="0"/>
                        </a:spcBef>
                        <a:spcAft>
                          <a:spcPts val="0"/>
                        </a:spcAft>
                        <a:buClrTx/>
                        <a:buSzTx/>
                        <a:buFont typeface="Arial"/>
                        <a:buChar char="•"/>
                        <a:tabLst/>
                        <a:defRPr/>
                      </a:pPr>
                      <a:r>
                        <a:rPr lang="en-GB" sz="1050" kern="1200" baseline="0" dirty="0">
                          <a:solidFill>
                            <a:srgbClr val="000000"/>
                          </a:solidFill>
                          <a:latin typeface="+mn-lt"/>
                          <a:ea typeface="+mn-ea"/>
                          <a:cs typeface="+mn-cs"/>
                        </a:rPr>
                        <a:t>Tests the mastery of all vocab and grammar from Year 7 and year 8 . </a:t>
                      </a:r>
                    </a:p>
                    <a:p>
                      <a:pPr marL="171450" marR="0" lvl="0" indent="-171450" algn="l" defTabSz="3240085" rtl="0" eaLnBrk="1" fontAlgn="auto" latinLnBrk="0" hangingPunct="1">
                        <a:lnSpc>
                          <a:spcPct val="100000"/>
                        </a:lnSpc>
                        <a:spcBef>
                          <a:spcPts val="0"/>
                        </a:spcBef>
                        <a:spcAft>
                          <a:spcPts val="0"/>
                        </a:spcAft>
                        <a:buClrTx/>
                        <a:buSzTx/>
                        <a:buFont typeface="Arial"/>
                        <a:buChar char="•"/>
                        <a:tabLst/>
                        <a:defRPr/>
                      </a:pPr>
                      <a:r>
                        <a:rPr lang="en-GB" sz="1050" kern="1200" baseline="0" dirty="0">
                          <a:solidFill>
                            <a:srgbClr val="000000"/>
                          </a:solidFill>
                          <a:latin typeface="+mn-lt"/>
                          <a:ea typeface="+mn-ea"/>
                          <a:cs typeface="+mn-cs"/>
                        </a:rPr>
                        <a:t>Students can identify different cultural aspects of food and diet, according to Meditareanian lifestyle; access to fresh produce and typical meal time arrangements in different Hispanic countries. </a:t>
                      </a:r>
                    </a:p>
                    <a:p>
                      <a:pPr marL="171450" marR="0" lvl="0" indent="-171450" algn="l" defTabSz="3240085" rtl="0" eaLnBrk="1" fontAlgn="auto" latinLnBrk="0" hangingPunct="1">
                        <a:lnSpc>
                          <a:spcPct val="100000"/>
                        </a:lnSpc>
                        <a:spcBef>
                          <a:spcPts val="0"/>
                        </a:spcBef>
                        <a:spcAft>
                          <a:spcPts val="0"/>
                        </a:spcAft>
                        <a:buClrTx/>
                        <a:buSzTx/>
                        <a:buFont typeface="Arial"/>
                        <a:buChar char="•"/>
                        <a:tabLst/>
                        <a:defRPr/>
                      </a:pPr>
                      <a:r>
                        <a:rPr lang="en-GB" sz="1050" kern="1200" baseline="0" dirty="0">
                          <a:solidFill>
                            <a:srgbClr val="000000"/>
                          </a:solidFill>
                          <a:latin typeface="+mn-lt"/>
                          <a:ea typeface="+mn-ea"/>
                          <a:cs typeface="+mn-cs"/>
                        </a:rPr>
                        <a:t>To develop an understanding of injury, illnesses and solutions. </a:t>
                      </a:r>
                    </a:p>
                    <a:p>
                      <a:pPr marL="171450" lvl="0" indent="-171450" algn="l" defTabSz="3240085" rtl="0" eaLnBrk="1" latinLnBrk="0" hangingPunct="1">
                        <a:spcAft>
                          <a:spcPts val="0"/>
                        </a:spcAft>
                        <a:buFont typeface="Arial" panose="020B0604020202020204" pitchFamily="34" charset="0"/>
                        <a:buChar char="•"/>
                      </a:pPr>
                      <a:r>
                        <a:rPr lang="en-GB" sz="1050" kern="1200" baseline="0" dirty="0">
                          <a:solidFill>
                            <a:srgbClr val="000000"/>
                          </a:solidFill>
                          <a:latin typeface="+mn-lt"/>
                          <a:ea typeface="+mn-ea"/>
                          <a:cs typeface="+mn-cs"/>
                        </a:rPr>
                        <a:t>Provides the students with significant vocabulary and grammar to further continue the course. </a:t>
                      </a:r>
                    </a:p>
                    <a:p>
                      <a:pPr marL="171450" lvl="0" indent="-171450" algn="l" defTabSz="3240085" rtl="0" eaLnBrk="1" latinLnBrk="0" hangingPunct="1">
                        <a:spcAft>
                          <a:spcPts val="0"/>
                        </a:spcAft>
                        <a:buFont typeface="Arial" panose="020B0604020202020204" pitchFamily="34" charset="0"/>
                        <a:buChar char="•"/>
                      </a:pPr>
                      <a:r>
                        <a:rPr lang="en-GB" sz="1050" kern="1200" baseline="0" dirty="0">
                          <a:solidFill>
                            <a:srgbClr val="000000"/>
                          </a:solidFill>
                          <a:latin typeface="+mn-lt"/>
                          <a:ea typeface="+mn-ea"/>
                          <a:cs typeface="+mn-cs"/>
                        </a:rPr>
                        <a:t>Topics are relevant to GCSE theme of food and healthy living (Theme 1). </a:t>
                      </a:r>
                    </a:p>
                    <a:p>
                      <a:pPr marL="171450" lvl="0" indent="-171450" algn="l" defTabSz="3240085" rtl="0" eaLnBrk="1" latinLnBrk="0" hangingPunct="1">
                        <a:spcAft>
                          <a:spcPts val="0"/>
                        </a:spcAft>
                        <a:buFont typeface="Arial" panose="020B0604020202020204" pitchFamily="34" charset="0"/>
                        <a:buChar char="•"/>
                      </a:pPr>
                      <a:r>
                        <a:rPr lang="en-GB" sz="1050" kern="1200" baseline="0" dirty="0">
                          <a:solidFill>
                            <a:srgbClr val="000000"/>
                          </a:solidFill>
                          <a:latin typeface="+mn-lt"/>
                          <a:ea typeface="+mn-ea"/>
                          <a:cs typeface="+mn-cs"/>
                        </a:rPr>
                        <a:t>Photo cards and role play exercises are relevant to GCSE versions. </a:t>
                      </a:r>
                    </a:p>
                    <a:p>
                      <a:pPr marL="171450" lvl="0" indent="-171450" algn="l" defTabSz="3240085" rtl="0" eaLnBrk="1" latinLnBrk="0" hangingPunct="1">
                        <a:spcAft>
                          <a:spcPts val="0"/>
                        </a:spcAft>
                        <a:buFont typeface="Arial" panose="020B0604020202020204" pitchFamily="34" charset="0"/>
                        <a:buChar char="•"/>
                      </a:pPr>
                      <a:endParaRPr lang="en-GB" sz="1050" kern="1200" dirty="0">
                        <a:solidFill>
                          <a:srgbClr val="000000"/>
                        </a:solidFill>
                        <a:latin typeface="+mn-lt"/>
                        <a:ea typeface="+mn-ea"/>
                        <a:cs typeface="+mn-cs"/>
                      </a:endParaRPr>
                    </a:p>
                    <a:p>
                      <a:pPr marL="0" marR="0" lvl="0" indent="0" algn="l" defTabSz="3240085" rtl="0" eaLnBrk="1" fontAlgn="auto" latinLnBrk="0" hangingPunct="1">
                        <a:lnSpc>
                          <a:spcPct val="100000"/>
                        </a:lnSpc>
                        <a:spcBef>
                          <a:spcPts val="0"/>
                        </a:spcBef>
                        <a:spcAft>
                          <a:spcPts val="0"/>
                        </a:spcAft>
                        <a:buClrTx/>
                        <a:buSzTx/>
                        <a:buFont typeface="Arial"/>
                        <a:buNone/>
                        <a:tabLst/>
                        <a:defRPr/>
                      </a:pPr>
                      <a:endParaRPr lang="en-GB" sz="1050" kern="1200" baseline="0" dirty="0">
                        <a:solidFill>
                          <a:srgbClr val="000000"/>
                        </a:solidFill>
                        <a:latin typeface="+mn-lt"/>
                        <a:ea typeface="+mn-ea"/>
                        <a:cs typeface="+mn-cs"/>
                      </a:endParaRPr>
                    </a:p>
                    <a:p>
                      <a:pPr marL="171450" marR="0" lvl="0" indent="-171450" algn="l" defTabSz="3240085" rtl="0" eaLnBrk="1" fontAlgn="auto" latinLnBrk="0" hangingPunct="1">
                        <a:lnSpc>
                          <a:spcPct val="100000"/>
                        </a:lnSpc>
                        <a:spcBef>
                          <a:spcPts val="0"/>
                        </a:spcBef>
                        <a:spcAft>
                          <a:spcPts val="0"/>
                        </a:spcAft>
                        <a:buClrTx/>
                        <a:buSzTx/>
                        <a:buFont typeface="Arial"/>
                        <a:buChar char="•"/>
                        <a:tabLst/>
                        <a:defRPr/>
                      </a:pPr>
                      <a:endParaRPr lang="en-GB" sz="1050" kern="1200" baseline="0" dirty="0">
                        <a:solidFill>
                          <a:srgbClr val="000000"/>
                        </a:solidFill>
                        <a:latin typeface="+mn-lt"/>
                        <a:ea typeface="+mn-ea"/>
                        <a:cs typeface="+mn-cs"/>
                      </a:endParaRPr>
                    </a:p>
                    <a:p>
                      <a:pPr marL="171450" marR="0" lvl="0" indent="-171450" algn="l" defTabSz="3240085" rtl="0" eaLnBrk="1" fontAlgn="auto" latinLnBrk="0" hangingPunct="1">
                        <a:lnSpc>
                          <a:spcPct val="100000"/>
                        </a:lnSpc>
                        <a:spcBef>
                          <a:spcPts val="0"/>
                        </a:spcBef>
                        <a:spcAft>
                          <a:spcPts val="0"/>
                        </a:spcAft>
                        <a:buClrTx/>
                        <a:buSzTx/>
                        <a:buFont typeface="Arial"/>
                        <a:buChar char="•"/>
                        <a:tabLst/>
                        <a:defRPr/>
                      </a:pPr>
                      <a:endParaRPr lang="en-GB" sz="1050" kern="1200" baseline="0" dirty="0">
                        <a:solidFill>
                          <a:srgbClr val="000000"/>
                        </a:solidFill>
                        <a:latin typeface="+mn-lt"/>
                        <a:ea typeface="+mn-ea"/>
                        <a:cs typeface="+mn-cs"/>
                      </a:endParaRPr>
                    </a:p>
                    <a:p>
                      <a:pPr marL="0" lvl="0" indent="0" algn="l" defTabSz="3240085" rtl="0" eaLnBrk="1" latinLnBrk="0" hangingPunct="1">
                        <a:spcAft>
                          <a:spcPts val="0"/>
                        </a:spcAft>
                        <a:buFont typeface="Arial" panose="020B0604020202020204" pitchFamily="34" charset="0"/>
                        <a:buNone/>
                      </a:pPr>
                      <a:endParaRPr lang="en-GB" sz="1100" kern="1200" baseline="0" dirty="0">
                        <a:solidFill>
                          <a:srgbClr val="000000"/>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 typeface="Arial"/>
                        <a:buChar char="•"/>
                      </a:pPr>
                      <a:r>
                        <a:rPr lang="en-GB" sz="1000" b="0" i="1" kern="1200" baseline="0" dirty="0">
                          <a:solidFill>
                            <a:srgbClr val="000000"/>
                          </a:solidFill>
                          <a:latin typeface="+mn-lt"/>
                          <a:ea typeface="+mn-ea"/>
                          <a:cs typeface="+mn-cs"/>
                        </a:rPr>
                        <a:t>Build upon photo card and role play exercises that are adapted from GCSE. </a:t>
                      </a:r>
                      <a:endParaRPr lang="en-GB" sz="1050" b="0" i="1" kern="1200" baseline="0" dirty="0">
                        <a:solidFill>
                          <a:srgbClr val="000000"/>
                        </a:solidFill>
                        <a:latin typeface="+mn-lt"/>
                        <a:ea typeface="+mn-ea"/>
                        <a:cs typeface="+mn-cs"/>
                      </a:endParaRPr>
                    </a:p>
                    <a:p>
                      <a:pPr marL="171450" lvl="0" indent="-171450" algn="l" defTabSz="3240085" rtl="0" eaLnBrk="1" latinLnBrk="0" hangingPunct="1">
                        <a:spcAft>
                          <a:spcPts val="0"/>
                        </a:spcAft>
                        <a:buFont typeface="Arial"/>
                        <a:buChar char="•"/>
                      </a:pPr>
                      <a:r>
                        <a:rPr lang="en-GB" sz="1050" b="0" i="1" kern="1200" baseline="0" dirty="0">
                          <a:solidFill>
                            <a:srgbClr val="000000"/>
                          </a:solidFill>
                          <a:latin typeface="+mn-lt"/>
                          <a:ea typeface="+mn-ea"/>
                          <a:cs typeface="+mn-cs"/>
                        </a:rPr>
                        <a:t>Run a food diary competition, whereby students document their food in Spanish. Students eating most healthy can win an award. </a:t>
                      </a:r>
                    </a:p>
                    <a:p>
                      <a:pPr marL="171450" lvl="0" indent="-171450" algn="l" defTabSz="3240085" rtl="0" eaLnBrk="1" latinLnBrk="0" hangingPunct="1">
                        <a:spcAft>
                          <a:spcPts val="0"/>
                        </a:spcAft>
                        <a:buFont typeface="Arial"/>
                        <a:buChar char="•"/>
                      </a:pPr>
                      <a:r>
                        <a:rPr lang="en-GB" sz="1050" b="0" i="1" kern="1200" baseline="0" dirty="0">
                          <a:solidFill>
                            <a:srgbClr val="000000"/>
                          </a:solidFill>
                          <a:latin typeface="+mn-lt"/>
                          <a:ea typeface="+mn-ea"/>
                          <a:cs typeface="+mn-cs"/>
                        </a:rPr>
                        <a:t>A food tasting activity whereby students can taste food typical to the Spanish or Mediterranean diet.  </a:t>
                      </a:r>
                    </a:p>
                    <a:p>
                      <a:pPr marL="171450" lvl="0" indent="-171450" algn="l" defTabSz="3240085" rtl="0" eaLnBrk="1" latinLnBrk="0" hangingPunct="1">
                        <a:spcAft>
                          <a:spcPts val="0"/>
                        </a:spcAft>
                        <a:buFont typeface="Arial"/>
                        <a:buChar char="•"/>
                      </a:pPr>
                      <a:r>
                        <a:rPr lang="en-GB" sz="1050" b="0" i="1" kern="1200" baseline="0" dirty="0">
                          <a:solidFill>
                            <a:srgbClr val="000000"/>
                          </a:solidFill>
                          <a:latin typeface="+mn-lt"/>
                          <a:ea typeface="+mn-ea"/>
                          <a:cs typeface="+mn-cs"/>
                        </a:rPr>
                        <a:t>Create and preform to the class a drama piece of someone being injured and someone being the pharmacist offering advice. </a:t>
                      </a:r>
                      <a:endParaRPr lang="en-GB" sz="1000" b="0" i="1" kern="1200" baseline="0" dirty="0">
                        <a:solidFill>
                          <a:srgbClr val="000000"/>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928953482"/>
                  </a:ext>
                </a:extLst>
              </a:tr>
            </a:tbl>
          </a:graphicData>
        </a:graphic>
      </p:graphicFrame>
    </p:spTree>
    <p:extLst>
      <p:ext uri="{BB962C8B-B14F-4D97-AF65-F5344CB8AC3E}">
        <p14:creationId xmlns:p14="http://schemas.microsoft.com/office/powerpoint/2010/main" val="737310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3628</TotalTime>
  <Words>6469</Words>
  <Application>Microsoft Macintosh PowerPoint</Application>
  <PresentationFormat>On-screen Show (4:3)</PresentationFormat>
  <Paragraphs>801</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PowerPoint Presentation</vt:lpstr>
      <vt:lpstr>Aims of the MFL KS3 curriculum.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 Shelton</dc:creator>
  <cp:lastModifiedBy>Emily O'Donovan</cp:lastModifiedBy>
  <cp:revision>137</cp:revision>
  <dcterms:created xsi:type="dcterms:W3CDTF">2006-08-16T00:00:00Z</dcterms:created>
  <dcterms:modified xsi:type="dcterms:W3CDTF">2022-10-03T18:22:30Z</dcterms:modified>
</cp:coreProperties>
</file>