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2"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3842" autoAdjust="0"/>
  </p:normalViewPr>
  <p:slideViewPr>
    <p:cSldViewPr>
      <p:cViewPr varScale="1">
        <p:scale>
          <a:sx n="90" d="100"/>
          <a:sy n="90" d="100"/>
        </p:scale>
        <p:origin x="5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228600" y="335688"/>
            <a:ext cx="8686799"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DANCE</a:t>
            </a:r>
          </a:p>
        </p:txBody>
      </p:sp>
      <p:sp>
        <p:nvSpPr>
          <p:cNvPr id="5" name="Rectangle 4">
            <a:extLst>
              <a:ext uri="{FF2B5EF4-FFF2-40B4-BE49-F238E27FC236}">
                <a16:creationId xmlns:a16="http://schemas.microsoft.com/office/drawing/2014/main" id="{26237012-37B7-A64F-8DD9-91D1D76DF480}"/>
              </a:ext>
            </a:extLst>
          </p:cNvPr>
          <p:cNvSpPr/>
          <p:nvPr/>
        </p:nvSpPr>
        <p:spPr>
          <a:xfrm>
            <a:off x="228600" y="1173018"/>
            <a:ext cx="8686799" cy="863533"/>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Love of Learning: </a:t>
            </a:r>
            <a:r>
              <a:rPr lang="en-US" sz="1200" dirty="0">
                <a:solidFill>
                  <a:schemeClr val="tx1"/>
                </a:solidFill>
                <a:cs typeface="Arial" panose="020B0604020202020204" pitchFamily="34" charset="0"/>
              </a:rPr>
              <a:t>relevance, purpose, interest, study habits</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Knowledge: </a:t>
            </a:r>
            <a:r>
              <a:rPr lang="en-US" sz="1200" dirty="0">
                <a:solidFill>
                  <a:schemeClr val="tx1"/>
                </a:solidFill>
                <a:cs typeface="Arial" panose="020B0604020202020204" pitchFamily="34" charset="0"/>
              </a:rPr>
              <a:t>acquisition of knowledge, understanding of key concepts, development of cultural capital</a:t>
            </a:r>
          </a:p>
          <a:p>
            <a:pPr marL="171450" lvl="0" indent="-171450">
              <a:buFont typeface="Arial" panose="020B0604020202020204" pitchFamily="34" charset="0"/>
              <a:buChar char="•"/>
            </a:pPr>
            <a:r>
              <a:rPr lang="en-GB" sz="1200" b="1" dirty="0">
                <a:solidFill>
                  <a:schemeClr val="tx1"/>
                </a:solidFill>
              </a:rPr>
              <a:t>Effective communication: </a:t>
            </a:r>
            <a:r>
              <a:rPr lang="en-GB" sz="1200" dirty="0">
                <a:solidFill>
                  <a:schemeClr val="tx1"/>
                </a:solidFill>
              </a:rPr>
              <a:t>vocabulary, reading, writing, speaking &amp; listening</a:t>
            </a:r>
          </a:p>
        </p:txBody>
      </p:sp>
      <p:sp>
        <p:nvSpPr>
          <p:cNvPr id="6" name="Rectangle 5">
            <a:extLst>
              <a:ext uri="{FF2B5EF4-FFF2-40B4-BE49-F238E27FC236}">
                <a16:creationId xmlns:a16="http://schemas.microsoft.com/office/drawing/2014/main" id="{26237012-37B7-A64F-8DD9-91D1D76DF480}"/>
              </a:ext>
            </a:extLst>
          </p:cNvPr>
          <p:cNvSpPr/>
          <p:nvPr/>
        </p:nvSpPr>
        <p:spPr>
          <a:xfrm>
            <a:off x="228602" y="2133600"/>
            <a:ext cx="3465944" cy="44958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 TO CONSIDER</a:t>
            </a:r>
          </a:p>
          <a:p>
            <a:pPr marL="171450" indent="-171450">
              <a:buFont typeface="Arial" panose="020B0604020202020204" pitchFamily="34" charset="0"/>
              <a:buChar char="•"/>
            </a:pPr>
            <a:r>
              <a:rPr lang="en-GB" sz="1200" dirty="0">
                <a:solidFill>
                  <a:schemeClr val="tx1"/>
                </a:solidFill>
              </a:rPr>
              <a:t>What do you want students to know, understand and be able to do? By the end of each Key Stage? By the end of each year? </a:t>
            </a:r>
          </a:p>
          <a:p>
            <a:pPr marL="171450" indent="-171450">
              <a:buFont typeface="Arial" panose="020B0604020202020204" pitchFamily="34" charset="0"/>
              <a:buChar char="•"/>
            </a:pPr>
            <a:r>
              <a:rPr lang="en-GB" sz="1200" dirty="0">
                <a:solidFill>
                  <a:schemeClr val="tx1"/>
                </a:solidFill>
              </a:rPr>
              <a:t>Are all aspects of the National Curriculum studied in sufficient depth?</a:t>
            </a:r>
          </a:p>
          <a:p>
            <a:pPr marL="171450" indent="-171450">
              <a:buFont typeface="Arial" panose="020B0604020202020204" pitchFamily="34" charset="0"/>
              <a:buChar char="•"/>
            </a:pPr>
            <a:r>
              <a:rPr lang="en-GB" sz="1200" dirty="0">
                <a:solidFill>
                  <a:schemeClr val="tx1"/>
                </a:solidFill>
              </a:rPr>
              <a:t>Why has content been selected?</a:t>
            </a:r>
          </a:p>
          <a:p>
            <a:pPr marL="171450" indent="-171450">
              <a:buFont typeface="Arial" panose="020B0604020202020204" pitchFamily="34" charset="0"/>
              <a:buChar char="•"/>
            </a:pPr>
            <a:r>
              <a:rPr lang="en-GB" sz="1200" dirty="0">
                <a:solidFill>
                  <a:schemeClr val="tx1"/>
                </a:solidFill>
              </a:rPr>
              <a:t>Why has the learning been sequenced in this way?</a:t>
            </a:r>
          </a:p>
          <a:p>
            <a:pPr marL="171450" indent="-171450">
              <a:buFont typeface="Arial" panose="020B0604020202020204" pitchFamily="34" charset="0"/>
              <a:buChar char="•"/>
            </a:pPr>
            <a:r>
              <a:rPr lang="en-GB" sz="1200" dirty="0">
                <a:solidFill>
                  <a:schemeClr val="tx1"/>
                </a:solidFill>
              </a:rPr>
              <a:t>How does learning in KS3 build on KS2 and prepare students for KS4? </a:t>
            </a:r>
          </a:p>
          <a:p>
            <a:pPr marL="171450" indent="-171450">
              <a:buFont typeface="Arial" panose="020B0604020202020204" pitchFamily="34" charset="0"/>
              <a:buChar char="•"/>
            </a:pPr>
            <a:r>
              <a:rPr lang="en-GB" sz="1200" dirty="0">
                <a:solidFill>
                  <a:schemeClr val="tx1"/>
                </a:solidFill>
              </a:rPr>
              <a:t>How does learning in KS4 prepare students for their next stages in education?  </a:t>
            </a:r>
          </a:p>
          <a:p>
            <a:pPr marL="171450" indent="-171450">
              <a:buFont typeface="Arial" panose="020B0604020202020204" pitchFamily="34" charset="0"/>
              <a:buChar char="•"/>
            </a:pPr>
            <a:r>
              <a:rPr lang="en-GB" sz="1200" dirty="0">
                <a:solidFill>
                  <a:schemeClr val="tx1"/>
                </a:solidFill>
              </a:rPr>
              <a:t>How do you ensure that students understand the relevance and purpose of your subject?</a:t>
            </a:r>
          </a:p>
          <a:p>
            <a:pPr marL="171450" indent="-171450">
              <a:buFont typeface="Arial" panose="020B0604020202020204" pitchFamily="34" charset="0"/>
              <a:buChar char="•"/>
            </a:pPr>
            <a:r>
              <a:rPr lang="en-GB" sz="1200" dirty="0">
                <a:solidFill>
                  <a:schemeClr val="tx1"/>
                </a:solidFill>
              </a:rPr>
              <a:t>How do you plan for progression?  </a:t>
            </a:r>
          </a:p>
          <a:p>
            <a:pPr marL="171450" indent="-171450">
              <a:buFont typeface="Arial" panose="020B0604020202020204" pitchFamily="34" charset="0"/>
              <a:buChar char="•"/>
            </a:pPr>
            <a:r>
              <a:rPr lang="en-GB" sz="1200" dirty="0">
                <a:solidFill>
                  <a:schemeClr val="tx1"/>
                </a:solidFill>
              </a:rPr>
              <a:t>How do you provide sufficient ambition/challenge for all, including Disadvantaged &amp; SEND?</a:t>
            </a:r>
          </a:p>
          <a:p>
            <a:pPr marL="171450" indent="-171450">
              <a:buFont typeface="Arial" panose="020B0604020202020204" pitchFamily="34" charset="0"/>
              <a:buChar char="•"/>
            </a:pPr>
            <a:r>
              <a:rPr lang="en-GB" sz="1200" dirty="0">
                <a:solidFill>
                  <a:schemeClr val="tx1"/>
                </a:solidFill>
              </a:rPr>
              <a:t>How is learning sequenced or spaced to promote long-term memory?</a:t>
            </a:r>
          </a:p>
          <a:p>
            <a:pPr marL="171450" indent="-171450">
              <a:buFont typeface="Arial" panose="020B0604020202020204" pitchFamily="34" charset="0"/>
              <a:buChar char="•"/>
            </a:pPr>
            <a:r>
              <a:rPr lang="en-GB" sz="1200" dirty="0">
                <a:solidFill>
                  <a:schemeClr val="tx1"/>
                </a:solidFill>
              </a:rPr>
              <a:t>How are gaps in learning addressed in your subject?</a:t>
            </a:r>
          </a:p>
          <a:p>
            <a:pPr marL="171450" indent="-171450">
              <a:buFont typeface="Arial" panose="020B0604020202020204" pitchFamily="34" charset="0"/>
              <a:buChar char="•"/>
            </a:pPr>
            <a:r>
              <a:rPr lang="en-GB" sz="1200" dirty="0">
                <a:solidFill>
                  <a:schemeClr val="tx1"/>
                </a:solidFill>
              </a:rPr>
              <a:t>How does your subject build cultural capital, character and personal skills?  </a:t>
            </a:r>
          </a:p>
          <a:p>
            <a:endParaRPr lang="en-GB" sz="1200" dirty="0">
              <a:solidFill>
                <a:schemeClr val="tx1"/>
              </a:solidFill>
            </a:endParaRPr>
          </a:p>
          <a:p>
            <a:endParaRPr lang="en-US" sz="1200" b="1" u="sng"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id="{26237012-37B7-A64F-8DD9-91D1D76DF480}"/>
              </a:ext>
            </a:extLst>
          </p:cNvPr>
          <p:cNvSpPr/>
          <p:nvPr/>
        </p:nvSpPr>
        <p:spPr>
          <a:xfrm>
            <a:off x="3810000" y="2133600"/>
            <a:ext cx="5105400" cy="44958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VISION FOR YOUR SUBJECT</a:t>
            </a:r>
          </a:p>
          <a:p>
            <a:pPr marL="171450" indent="-171450">
              <a:buFont typeface="Arial" panose="020B0604020202020204" pitchFamily="34" charset="0"/>
              <a:buChar char="•"/>
            </a:pPr>
            <a:r>
              <a:rPr lang="en-US" sz="1100" b="1" u="sng" dirty="0">
                <a:solidFill>
                  <a:schemeClr val="tx1"/>
                </a:solidFill>
                <a:cs typeface="Arial" panose="020B0604020202020204" pitchFamily="34" charset="0"/>
              </a:rPr>
              <a:t> </a:t>
            </a:r>
            <a:r>
              <a:rPr lang="en-US" sz="1100" dirty="0">
                <a:solidFill>
                  <a:schemeClr val="tx1"/>
                </a:solidFill>
                <a:cs typeface="Arial" panose="020B0604020202020204" pitchFamily="34" charset="0"/>
              </a:rPr>
              <a:t>Dance at Bedford aims to enrich students in their understanding &amp; appreciation of Dance as an art form. </a:t>
            </a:r>
          </a:p>
          <a:p>
            <a:pPr marL="171450" indent="-171450">
              <a:buFont typeface="Arial" panose="020B0604020202020204" pitchFamily="34" charset="0"/>
              <a:buChar char="•"/>
            </a:pPr>
            <a:r>
              <a:rPr lang="en-US" sz="1100" dirty="0">
                <a:solidFill>
                  <a:schemeClr val="tx1"/>
                </a:solidFill>
                <a:cs typeface="Arial" panose="020B0604020202020204" pitchFamily="34" charset="0"/>
              </a:rPr>
              <a:t>We envisage all students will take part in the development of both their physical ability and theoretical understanding of the subject. </a:t>
            </a:r>
          </a:p>
          <a:p>
            <a:pPr marL="171450" indent="-171450">
              <a:buFont typeface="Arial" panose="020B0604020202020204" pitchFamily="34" charset="0"/>
              <a:buChar char="•"/>
            </a:pPr>
            <a:r>
              <a:rPr lang="en-US" sz="1100" dirty="0">
                <a:solidFill>
                  <a:schemeClr val="tx1"/>
                </a:solidFill>
                <a:cs typeface="Arial" panose="020B0604020202020204" pitchFamily="34" charset="0"/>
              </a:rPr>
              <a:t>There is a specific focus on students experiencing dance outside of the classroom, where they have the opportunity to observe professional work &amp; participate in dance with professionals through extra-curricular activities. </a:t>
            </a:r>
          </a:p>
          <a:p>
            <a:pPr marL="171450" indent="-171450">
              <a:buFont typeface="Arial" panose="020B0604020202020204" pitchFamily="34" charset="0"/>
              <a:buChar char="•"/>
            </a:pPr>
            <a:r>
              <a:rPr lang="en-US" sz="1100" dirty="0">
                <a:solidFill>
                  <a:schemeClr val="tx1"/>
                </a:solidFill>
                <a:cs typeface="Arial" panose="020B0604020202020204" pitchFamily="34" charset="0"/>
              </a:rPr>
              <a:t>We aim to increase the number of students choosing dance at Key Stage 4 through high quality dance lessons taught within the Drama curriculum and through extra curricular clubs and performance opportunities. </a:t>
            </a:r>
          </a:p>
          <a:p>
            <a:endParaRPr lang="en-US" sz="400" b="1" i="1" u="sng" dirty="0">
              <a:solidFill>
                <a:schemeClr val="tx1"/>
              </a:solidFill>
            </a:endParaRPr>
          </a:p>
          <a:p>
            <a:pPr marL="171450" indent="-171450">
              <a:buFont typeface="Arial" panose="020B0604020202020204" pitchFamily="34" charset="0"/>
              <a:buChar char="•"/>
            </a:pPr>
            <a:r>
              <a:rPr lang="en-US" sz="1100" b="1" dirty="0">
                <a:solidFill>
                  <a:schemeClr val="tx1"/>
                </a:solidFill>
              </a:rPr>
              <a:t>KEY STAGE 3- </a:t>
            </a:r>
            <a:r>
              <a:rPr lang="en-US" sz="1100" dirty="0">
                <a:solidFill>
                  <a:schemeClr val="tx1"/>
                </a:solidFill>
              </a:rPr>
              <a:t>This year (for the first time) dance is being taught over a half term during Drama lessons. Key vocabulary and the foundation skills are focused on. Extra curricular to encourage participation in Dance, these include afterschool clubs, Arts Award , workshops/trips and the introduction of a Dance Company for high ability dance students across the year groups. </a:t>
            </a:r>
          </a:p>
          <a:p>
            <a:pPr marL="171450" indent="-171450">
              <a:buFont typeface="Arial" panose="020B0604020202020204" pitchFamily="34" charset="0"/>
              <a:buChar char="•"/>
            </a:pPr>
            <a:r>
              <a:rPr lang="en-US" sz="1100" b="1" dirty="0">
                <a:solidFill>
                  <a:schemeClr val="tx1"/>
                </a:solidFill>
              </a:rPr>
              <a:t>KEY STAGE 4- </a:t>
            </a:r>
            <a:r>
              <a:rPr lang="en-US" sz="1100" dirty="0">
                <a:solidFill>
                  <a:schemeClr val="tx1"/>
                </a:solidFill>
              </a:rPr>
              <a:t>The focus in Year 10 is working on the foundation/key vocabulary and skills- where most of the theory content &amp; half of the practical work is taught &amp; filmed. This gives more time for revision &amp; choreography in Year 11.</a:t>
            </a:r>
          </a:p>
          <a:p>
            <a:pPr marL="171450" indent="-171450">
              <a:buFont typeface="Arial" panose="020B0604020202020204" pitchFamily="34" charset="0"/>
              <a:buChar char="•"/>
            </a:pPr>
            <a:r>
              <a:rPr lang="en-US" sz="1100" dirty="0">
                <a:solidFill>
                  <a:schemeClr val="tx1"/>
                </a:solidFill>
              </a:rPr>
              <a:t>Knowledge and skills are scaffolded and re-visited so all learners can achieve.  </a:t>
            </a:r>
          </a:p>
          <a:p>
            <a:pPr marL="171450" indent="-171450">
              <a:buFont typeface="Arial" panose="020B0604020202020204" pitchFamily="34" charset="0"/>
              <a:buChar char="•"/>
            </a:pPr>
            <a:r>
              <a:rPr lang="en-US" sz="1100" dirty="0">
                <a:solidFill>
                  <a:schemeClr val="tx1"/>
                </a:solidFill>
              </a:rPr>
              <a:t>Focus on retrieval, low stakes testing and assessment to promote long term memory and to identify gaps in learning. </a:t>
            </a:r>
          </a:p>
          <a:p>
            <a:pPr marL="171450" indent="-171450">
              <a:buFont typeface="Arial" panose="020B0604020202020204" pitchFamily="34" charset="0"/>
              <a:buChar char="•"/>
            </a:pPr>
            <a:r>
              <a:rPr lang="en-US" sz="1100" b="1" dirty="0">
                <a:solidFill>
                  <a:schemeClr val="tx1"/>
                </a:solidFill>
              </a:rPr>
              <a:t>NEW KEY STAGE 4 COURSE- </a:t>
            </a:r>
            <a:r>
              <a:rPr lang="en-US" sz="1100" dirty="0">
                <a:solidFill>
                  <a:schemeClr val="tx1"/>
                </a:solidFill>
              </a:rPr>
              <a:t>This year we are introducing the new TECH Award in Performing Arts (Dance). The vision for this course is to allow students with no prior dance knowledge to access a course in dance, where the focus is on controlled assessment.</a:t>
            </a:r>
          </a:p>
          <a:p>
            <a:pPr marL="171450" indent="-171450">
              <a:buFont typeface="Arial" panose="020B0604020202020204" pitchFamily="34" charset="0"/>
              <a:buChar char="•"/>
            </a:pPr>
            <a:endParaRPr lang="en-US" sz="1100" dirty="0">
              <a:solidFill>
                <a:schemeClr val="tx1"/>
              </a:solidFill>
            </a:endParaRPr>
          </a:p>
          <a:p>
            <a:endParaRPr lang="en-US" sz="1200" b="1" u="sng" dirty="0">
              <a:solidFill>
                <a:schemeClr val="tx1"/>
              </a:solidFill>
              <a:cs typeface="Arial" panose="020B0604020202020204" pitchFamily="34" charset="0"/>
            </a:endParaRPr>
          </a:p>
          <a:p>
            <a:endParaRPr lang="en-US" sz="1200" b="1" u="sng" dirty="0">
              <a:solidFill>
                <a:schemeClr val="tx1"/>
              </a:solidFill>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6435" y="364301"/>
            <a:ext cx="534129" cy="679273"/>
          </a:xfrm>
          <a:prstGeom prst="rect">
            <a:avLst/>
          </a:prstGeom>
        </p:spPr>
      </p:pic>
    </p:spTree>
    <p:extLst>
      <p:ext uri="{BB962C8B-B14F-4D97-AF65-F5344CB8AC3E}">
        <p14:creationId xmlns:p14="http://schemas.microsoft.com/office/powerpoint/2010/main" val="111558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681213463"/>
              </p:ext>
            </p:extLst>
          </p:nvPr>
        </p:nvGraphicFramePr>
        <p:xfrm>
          <a:off x="152400" y="228600"/>
          <a:ext cx="8839200" cy="6568440"/>
        </p:xfrm>
        <a:graphic>
          <a:graphicData uri="http://schemas.openxmlformats.org/drawingml/2006/table">
            <a:tbl>
              <a:tblPr firstRow="1" firstCol="1" bandRow="1">
                <a:tableStyleId>{5C22544A-7EE6-4342-B048-85BDC9FD1C3A}</a:tableStyleId>
              </a:tblPr>
              <a:tblGrid>
                <a:gridCol w="270725">
                  <a:extLst>
                    <a:ext uri="{9D8B030D-6E8A-4147-A177-3AD203B41FA5}">
                      <a16:colId xmlns:a16="http://schemas.microsoft.com/office/drawing/2014/main" val="2118699837"/>
                    </a:ext>
                  </a:extLst>
                </a:gridCol>
                <a:gridCol w="872275">
                  <a:extLst>
                    <a:ext uri="{9D8B030D-6E8A-4147-A177-3AD203B41FA5}">
                      <a16:colId xmlns:a16="http://schemas.microsoft.com/office/drawing/2014/main" val="1375767732"/>
                    </a:ext>
                  </a:extLst>
                </a:gridCol>
                <a:gridCol w="17526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2743200">
                  <a:extLst>
                    <a:ext uri="{9D8B030D-6E8A-4147-A177-3AD203B41FA5}">
                      <a16:colId xmlns:a16="http://schemas.microsoft.com/office/drawing/2014/main" val="1481332327"/>
                    </a:ext>
                  </a:extLst>
                </a:gridCol>
                <a:gridCol w="1524000">
                  <a:extLst>
                    <a:ext uri="{9D8B030D-6E8A-4147-A177-3AD203B41FA5}">
                      <a16:colId xmlns:a16="http://schemas.microsoft.com/office/drawing/2014/main" val="20005"/>
                    </a:ext>
                  </a:extLst>
                </a:gridCol>
              </a:tblGrid>
              <a:tr h="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25908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rPr>
                        <a:t>KNOWLEDGE</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rPr>
                        <a:t>CONCEPTS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rPr>
                        <a:t>SKILLS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43948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i="0" kern="1200" dirty="0">
                          <a:solidFill>
                            <a:srgbClr val="000000"/>
                          </a:solidFill>
                          <a:latin typeface="ArialMT"/>
                          <a:ea typeface="+mn-ea"/>
                          <a:cs typeface="+mn-cs"/>
                        </a:rPr>
                        <a:t>Component 1-</a:t>
                      </a:r>
                      <a:r>
                        <a:rPr lang="en-GB" sz="1000" b="1" i="1" kern="1200" dirty="0">
                          <a:solidFill>
                            <a:srgbClr val="000000"/>
                          </a:solidFill>
                          <a:latin typeface="ArialMT"/>
                          <a:ea typeface="+mn-ea"/>
                          <a:cs typeface="+mn-cs"/>
                        </a:rPr>
                        <a:t> </a:t>
                      </a:r>
                      <a:r>
                        <a:rPr lang="en-GB" sz="1000" i="1" kern="1200" dirty="0">
                          <a:solidFill>
                            <a:srgbClr val="000000"/>
                          </a:solidFill>
                          <a:latin typeface="ArialMT"/>
                          <a:ea typeface="+mn-ea"/>
                          <a:cs typeface="+mn-cs"/>
                        </a:rPr>
                        <a:t>Performance</a:t>
                      </a:r>
                      <a:r>
                        <a:rPr lang="en-GB" sz="1000" i="1" kern="1200" baseline="0" dirty="0">
                          <a:solidFill>
                            <a:srgbClr val="000000"/>
                          </a:solidFill>
                          <a:latin typeface="ArialMT"/>
                          <a:ea typeface="+mn-ea"/>
                          <a:cs typeface="+mn-cs"/>
                        </a:rPr>
                        <a:t> (practical technique classes) and Set Phrase</a:t>
                      </a:r>
                    </a:p>
                    <a:p>
                      <a:pPr marL="0" lvl="0" indent="0" algn="l" defTabSz="3240085" rtl="0" eaLnBrk="1" latinLnBrk="0" hangingPunct="1">
                        <a:spcAft>
                          <a:spcPts val="0"/>
                        </a:spcAft>
                        <a:buFont typeface="Arial" panose="020B0604020202020204" pitchFamily="34" charset="0"/>
                        <a:buNone/>
                      </a:pPr>
                      <a:endParaRPr lang="en-GB" sz="1000" i="1"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i="1"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i="0" kern="1200" baseline="0" dirty="0">
                          <a:solidFill>
                            <a:srgbClr val="7030A0"/>
                          </a:solidFill>
                          <a:latin typeface="ArialMT"/>
                          <a:ea typeface="+mn-ea"/>
                          <a:cs typeface="+mn-cs"/>
                        </a:rPr>
                        <a:t>Component 2-</a:t>
                      </a: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7030A0"/>
                          </a:solidFill>
                          <a:latin typeface="ArialMT"/>
                          <a:ea typeface="+mn-ea"/>
                          <a:cs typeface="+mn-cs"/>
                        </a:rPr>
                        <a:t>Critical appreciation of professional</a:t>
                      </a: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7030A0"/>
                          </a:solidFill>
                          <a:latin typeface="ArialMT"/>
                          <a:ea typeface="+mn-ea"/>
                          <a:cs typeface="+mn-cs"/>
                        </a:rPr>
                        <a:t>&amp; own work</a:t>
                      </a:r>
                      <a:endParaRPr lang="en-GB" sz="1000" i="1" kern="1200" dirty="0">
                        <a:solidFill>
                          <a:srgbClr val="7030A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i="1" kern="1200" dirty="0">
                          <a:solidFill>
                            <a:srgbClr val="000000"/>
                          </a:solidFill>
                          <a:latin typeface="ArialM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Students will take part in technique classes that will aim</a:t>
                      </a:r>
                      <a:r>
                        <a:rPr lang="en-GB" sz="1000" kern="1200" baseline="0" dirty="0">
                          <a:solidFill>
                            <a:srgbClr val="000000"/>
                          </a:solidFill>
                          <a:latin typeface="ArialMT"/>
                          <a:ea typeface="+mn-ea"/>
                          <a:cs typeface="+mn-cs"/>
                        </a:rPr>
                        <a:t> to improve their practical dance skills.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 will learn one of the set phrases.</a:t>
                      </a:r>
                      <a:r>
                        <a:rPr lang="en-GB" sz="1000" kern="1200" baseline="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6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learn about safe practise for Section A and B of the written paper.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To be able to identify, define and explain the Performance skills needed for Section A &amp; B.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describe and analyse a professional work.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Physical skills,</a:t>
                      </a: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Technical</a:t>
                      </a:r>
                      <a:r>
                        <a:rPr lang="en-GB" sz="1000" kern="1200" baseline="0" dirty="0">
                          <a:solidFill>
                            <a:srgbClr val="000000"/>
                          </a:solidFill>
                          <a:latin typeface="ArialMT"/>
                          <a:ea typeface="+mn-ea"/>
                          <a:cs typeface="+mn-cs"/>
                        </a:rPr>
                        <a:t> skills, Mental skills &amp; Expressive skills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Safe Practise (warm-up, cool down, nutrition &amp; hydration)</a:t>
                      </a:r>
                    </a:p>
                    <a:p>
                      <a:pPr marL="0" lvl="0" indent="0" algn="l" defTabSz="3240085" rtl="0" eaLnBrk="1" latinLnBrk="0" hangingPunct="1">
                        <a:spcAft>
                          <a:spcPts val="0"/>
                        </a:spcAft>
                        <a:buFont typeface="Arial" panose="020B0604020202020204" pitchFamily="34" charset="0"/>
                        <a:buNone/>
                      </a:pPr>
                      <a:endParaRPr lang="en-GB" sz="5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Safe Practice: Warm-up, cool-down, injury prevention, nutrition and hydration.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7030A0"/>
                          </a:solidFill>
                          <a:latin typeface="ArialMT"/>
                          <a:ea typeface="+mn-ea"/>
                          <a:cs typeface="+mn-cs"/>
                        </a:rPr>
                        <a:t>Physical skills,</a:t>
                      </a:r>
                      <a:r>
                        <a:rPr lang="en-GB" sz="1000" kern="1200" baseline="0" dirty="0">
                          <a:solidFill>
                            <a:srgbClr val="7030A0"/>
                          </a:solidFill>
                          <a:latin typeface="ArialMT"/>
                          <a:ea typeface="+mn-ea"/>
                          <a:cs typeface="+mn-cs"/>
                        </a:rPr>
                        <a:t> </a:t>
                      </a:r>
                      <a:r>
                        <a:rPr lang="en-GB" sz="1000" kern="1200" dirty="0">
                          <a:solidFill>
                            <a:srgbClr val="7030A0"/>
                          </a:solidFill>
                          <a:latin typeface="ArialMT"/>
                          <a:ea typeface="+mn-ea"/>
                          <a:cs typeface="+mn-cs"/>
                        </a:rPr>
                        <a:t>Technical</a:t>
                      </a:r>
                      <a:r>
                        <a:rPr lang="en-GB" sz="1000" kern="1200" baseline="0" dirty="0">
                          <a:solidFill>
                            <a:srgbClr val="7030A0"/>
                          </a:solidFill>
                          <a:latin typeface="ArialMT"/>
                          <a:ea typeface="+mn-ea"/>
                          <a:cs typeface="+mn-cs"/>
                        </a:rPr>
                        <a:t> skills, Mental skills &amp; Expressive skills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Stimulus &amp; choreographic intention.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Describe, analyse &amp; evaluate movement content and production features.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Students need good technique,</a:t>
                      </a:r>
                      <a:r>
                        <a:rPr lang="en-GB" sz="1000" kern="1200" baseline="0" dirty="0">
                          <a:solidFill>
                            <a:srgbClr val="000000"/>
                          </a:solidFill>
                          <a:latin typeface="ArialMT"/>
                          <a:ea typeface="+mn-ea"/>
                          <a:cs typeface="+mn-cs"/>
                        </a:rPr>
                        <a:t> these lessons will help to identify strengths &amp; weaknesses (baseline assessment of practical ability).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Now students have worked on technique, they should be confident to learn the set phrase which they will perform on their own. </a:t>
                      </a:r>
                    </a:p>
                    <a:p>
                      <a:pPr marL="0" lvl="0" indent="0" algn="l" defTabSz="3240085" rtl="0" eaLnBrk="1" latinLnBrk="0" hangingPunct="1">
                        <a:spcAft>
                          <a:spcPts val="0"/>
                        </a:spcAft>
                        <a:buFont typeface="Arial" panose="020B0604020202020204" pitchFamily="34" charset="0"/>
                        <a:buNone/>
                      </a:pPr>
                      <a:endParaRPr lang="en-GB" sz="4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Working on safe practise and performance skills in the theory will link well to the practical lessons as technique classes will also focus on these areas. Students can create links between their practical and theory exam. </a:t>
                      </a:r>
                    </a:p>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7030A0"/>
                          </a:solidFill>
                          <a:latin typeface="ArialMT"/>
                          <a:ea typeface="+mn-ea"/>
                          <a:cs typeface="+mn-cs"/>
                        </a:rPr>
                        <a:t>When teaching the first work- students will need a full half term,</a:t>
                      </a:r>
                      <a:r>
                        <a:rPr lang="en-GB" sz="1000" kern="1200" baseline="0" dirty="0">
                          <a:solidFill>
                            <a:srgbClr val="7030A0"/>
                          </a:solidFill>
                          <a:latin typeface="ArialMT"/>
                          <a:ea typeface="+mn-ea"/>
                          <a:cs typeface="+mn-cs"/>
                        </a:rPr>
                        <a:t> as they will not have done this type of analysis before. There will be a focus on description as this is the important aspect to revise. </a:t>
                      </a:r>
                    </a:p>
                    <a:p>
                      <a:pPr marL="0" lvl="0" indent="0" algn="l" defTabSz="3240085" rtl="0" eaLnBrk="1" latinLnBrk="0" hangingPunct="1">
                        <a:spcAft>
                          <a:spcPts val="0"/>
                        </a:spcAft>
                        <a:buFont typeface="Arial" panose="020B0604020202020204" pitchFamily="34" charset="0"/>
                        <a:buNone/>
                      </a:pPr>
                      <a:endParaRPr lang="en-GB" sz="200" kern="1200" baseline="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b="1" kern="1200" dirty="0">
                          <a:solidFill>
                            <a:srgbClr val="000000"/>
                          </a:solidFill>
                          <a:latin typeface="ArialMT"/>
                          <a:ea typeface="+mn-ea"/>
                          <a:cs typeface="+mn-cs"/>
                        </a:rPr>
                        <a:t>MENTAL HEALTH/WELL-BEING- </a:t>
                      </a:r>
                      <a:r>
                        <a:rPr lang="en-GB" sz="1000" kern="1200" dirty="0">
                          <a:solidFill>
                            <a:srgbClr val="000000"/>
                          </a:solidFill>
                          <a:latin typeface="ArialMT"/>
                          <a:ea typeface="+mn-ea"/>
                          <a:cs typeface="+mn-cs"/>
                        </a:rPr>
                        <a:t>Students explore healthy eating, exercise, injury prevention and avoidance of eating disorders. </a:t>
                      </a:r>
                    </a:p>
                    <a:p>
                      <a:pPr marL="171450" lvl="0" indent="-171450" algn="l" defTabSz="3240085" rtl="0" eaLnBrk="1" latinLnBrk="0" hangingPunct="1">
                        <a:spcAft>
                          <a:spcPts val="0"/>
                        </a:spcAft>
                        <a:buFont typeface="Arial" panose="020B0604020202020204" pitchFamily="34" charset="0"/>
                        <a:buChar char="•"/>
                      </a:pPr>
                      <a:r>
                        <a:rPr lang="en-GB" sz="1000" b="1" kern="1200" dirty="0">
                          <a:solidFill>
                            <a:srgbClr val="000000"/>
                          </a:solidFill>
                          <a:latin typeface="ArialMT"/>
                          <a:ea typeface="+mn-ea"/>
                          <a:cs typeface="+mn-cs"/>
                        </a:rPr>
                        <a:t>ENRICHMENT/ SMSC- </a:t>
                      </a:r>
                      <a:r>
                        <a:rPr lang="en-GB" sz="1000" kern="1200" dirty="0">
                          <a:solidFill>
                            <a:srgbClr val="000000"/>
                          </a:solidFill>
                          <a:latin typeface="ArialMT"/>
                          <a:ea typeface="+mn-ea"/>
                          <a:cs typeface="+mn-cs"/>
                        </a:rPr>
                        <a:t>Consider an early trip/workshop for GCSE Students to engage and inspire them straight away.</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b="1" kern="1200" dirty="0">
                          <a:solidFill>
                            <a:srgbClr val="000000"/>
                          </a:solidFill>
                          <a:latin typeface="ArialMT"/>
                          <a:ea typeface="+mn-ea"/>
                          <a:cs typeface="+mn-cs"/>
                        </a:rPr>
                        <a:t>STUDENT LEADERSHIP- </a:t>
                      </a:r>
                      <a:r>
                        <a:rPr lang="en-GB" sz="1000" kern="1200" dirty="0">
                          <a:solidFill>
                            <a:srgbClr val="000000"/>
                          </a:solidFill>
                          <a:latin typeface="ArialMT"/>
                          <a:ea typeface="+mn-ea"/>
                          <a:cs typeface="+mn-cs"/>
                        </a:rPr>
                        <a:t>Year 10 Dance students to lead extra curricular for KS3 Dance Clubs. </a:t>
                      </a:r>
                    </a:p>
                    <a:p>
                      <a:pPr marL="0" lvl="0" indent="0" algn="l" defTabSz="3240085" rtl="0" eaLnBrk="1" latinLnBrk="0" hangingPunct="1">
                        <a:spcAft>
                          <a:spcPts val="0"/>
                        </a:spcAft>
                        <a:buFont typeface="Arial" panose="020B0604020202020204" pitchFamily="34" charset="0"/>
                        <a:buNone/>
                      </a:pPr>
                      <a:endParaRPr lang="en-GB" sz="6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651462">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i="0" kern="1200" dirty="0">
                          <a:solidFill>
                            <a:schemeClr val="tx1"/>
                          </a:solidFill>
                          <a:latin typeface="ArialMT"/>
                          <a:ea typeface="+mn-ea"/>
                          <a:cs typeface="+mn-cs"/>
                        </a:rPr>
                        <a:t>Component</a:t>
                      </a:r>
                      <a:r>
                        <a:rPr lang="en-GB" sz="1000" b="1" i="0" kern="1200" baseline="0" dirty="0">
                          <a:solidFill>
                            <a:schemeClr val="tx1"/>
                          </a:solidFill>
                          <a:latin typeface="ArialMT"/>
                          <a:ea typeface="+mn-ea"/>
                          <a:cs typeface="+mn-cs"/>
                        </a:rPr>
                        <a:t> 1- </a:t>
                      </a:r>
                      <a:r>
                        <a:rPr lang="en-GB" sz="1000" i="1" kern="1200" baseline="0" dirty="0">
                          <a:solidFill>
                            <a:schemeClr val="tx1"/>
                          </a:solidFill>
                          <a:latin typeface="ArialMT"/>
                          <a:ea typeface="+mn-ea"/>
                          <a:cs typeface="+mn-cs"/>
                        </a:rPr>
                        <a:t>Performance (group piece) and Set Phrase</a:t>
                      </a:r>
                    </a:p>
                    <a:p>
                      <a:pPr marL="0" lvl="0" indent="0" algn="l" defTabSz="3240085" rtl="0" eaLnBrk="1" latinLnBrk="0" hangingPunct="1">
                        <a:spcAft>
                          <a:spcPts val="0"/>
                        </a:spcAft>
                        <a:buFont typeface="Arial" panose="020B0604020202020204" pitchFamily="34" charset="0"/>
                        <a:buNone/>
                      </a:pPr>
                      <a:endParaRPr lang="en-GB" sz="1000" i="1"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i="1"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i="1"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i="0" kern="1200" baseline="0" dirty="0">
                          <a:solidFill>
                            <a:srgbClr val="7030A0"/>
                          </a:solidFill>
                          <a:latin typeface="ArialMT"/>
                          <a:ea typeface="+mn-ea"/>
                          <a:cs typeface="+mn-cs"/>
                        </a:rPr>
                        <a:t>Component 2- </a:t>
                      </a: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7030A0"/>
                          </a:solidFill>
                          <a:latin typeface="ArialMT"/>
                          <a:ea typeface="+mn-ea"/>
                          <a:cs typeface="+mn-cs"/>
                        </a:rPr>
                        <a:t>Critical appreciation of professional work</a:t>
                      </a:r>
                      <a:endParaRPr lang="en-GB" sz="1000" i="1" kern="1200" dirty="0">
                        <a:solidFill>
                          <a:srgbClr val="7030A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i="1"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Students will learn</a:t>
                      </a:r>
                      <a:r>
                        <a:rPr lang="en-GB" sz="1000" kern="1200" baseline="0" dirty="0">
                          <a:solidFill>
                            <a:srgbClr val="000000"/>
                          </a:solidFill>
                          <a:latin typeface="ArialMT"/>
                          <a:ea typeface="+mn-ea"/>
                          <a:cs typeface="+mn-cs"/>
                        </a:rPr>
                        <a:t> a group piece based on one of the works. They will also choreograph small sections.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 will learn the 2</a:t>
                      </a:r>
                      <a:r>
                        <a:rPr lang="en-GB" sz="1000" kern="1200" baseline="30000" dirty="0">
                          <a:solidFill>
                            <a:srgbClr val="000000"/>
                          </a:solidFill>
                          <a:latin typeface="ArialMT"/>
                          <a:ea typeface="+mn-ea"/>
                          <a:cs typeface="+mn-cs"/>
                        </a:rPr>
                        <a:t>nd</a:t>
                      </a:r>
                      <a:r>
                        <a:rPr lang="en-GB" sz="1000" kern="1200" baseline="0" dirty="0">
                          <a:solidFill>
                            <a:srgbClr val="000000"/>
                          </a:solidFill>
                          <a:latin typeface="ArialMT"/>
                          <a:ea typeface="+mn-ea"/>
                          <a:cs typeface="+mn-cs"/>
                        </a:rPr>
                        <a:t> of the set phrases.</a:t>
                      </a:r>
                    </a:p>
                    <a:p>
                      <a:pPr marL="0" lvl="0" indent="0" algn="l" defTabSz="3240085" rtl="0" eaLnBrk="1" latinLnBrk="0" hangingPunct="1">
                        <a:spcAft>
                          <a:spcPts val="0"/>
                        </a:spcAft>
                        <a:buFont typeface="Arial" panose="020B0604020202020204" pitchFamily="34" charset="0"/>
                        <a:buNone/>
                      </a:pPr>
                      <a:endParaRPr lang="en-GB" sz="5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learn the professional work they are learning practically- in a theoretical way.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then learn the 3</a:t>
                      </a:r>
                      <a:r>
                        <a:rPr lang="en-GB" sz="1000" kern="1200" baseline="30000" dirty="0">
                          <a:solidFill>
                            <a:srgbClr val="7030A0"/>
                          </a:solidFill>
                          <a:latin typeface="ArialMT"/>
                          <a:ea typeface="+mn-ea"/>
                          <a:cs typeface="+mn-cs"/>
                        </a:rPr>
                        <a:t>rd</a:t>
                      </a:r>
                      <a:r>
                        <a:rPr lang="en-GB" sz="1000" kern="1200" baseline="0" dirty="0">
                          <a:solidFill>
                            <a:srgbClr val="7030A0"/>
                          </a:solidFill>
                          <a:latin typeface="ArialMT"/>
                          <a:ea typeface="+mn-ea"/>
                          <a:cs typeface="+mn-cs"/>
                        </a:rPr>
                        <a:t> professional work.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to learn the structure of 6 mark answers and to practise these for the 3 works that have been covered.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Technical skills,</a:t>
                      </a: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Physical skills, Mental skills &amp; Expressive</a:t>
                      </a:r>
                      <a:r>
                        <a:rPr lang="en-GB" sz="1000" kern="1200" baseline="0" dirty="0">
                          <a:solidFill>
                            <a:srgbClr val="000000"/>
                          </a:solidFill>
                          <a:latin typeface="ArialMT"/>
                          <a:ea typeface="+mn-ea"/>
                          <a:cs typeface="+mn-cs"/>
                        </a:rPr>
                        <a:t> skills.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Choreographic skills</a:t>
                      </a:r>
                    </a:p>
                    <a:p>
                      <a:pPr marL="0" lvl="0" indent="0" algn="l" defTabSz="3240085" rtl="0" eaLnBrk="1" latinLnBrk="0" hangingPunct="1">
                        <a:spcAft>
                          <a:spcPts val="0"/>
                        </a:spcAft>
                        <a:buFont typeface="Arial" panose="020B0604020202020204" pitchFamily="34" charset="0"/>
                        <a:buNone/>
                      </a:pPr>
                      <a:endParaRPr lang="en-GB" sz="6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Recalling stimulus &amp; choreographic intention.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Describing, analysing &amp;  evaluating movement content and production features.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Structure of a 6 mark answer.</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Practise questions for all works so far (revision and retrieval). </a:t>
                      </a:r>
                      <a:endParaRPr lang="en-GB" sz="100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Learning the professional work in a practical way will help</a:t>
                      </a:r>
                      <a:r>
                        <a:rPr lang="en-GB" sz="1000" kern="1200" baseline="0" dirty="0">
                          <a:solidFill>
                            <a:srgbClr val="000000"/>
                          </a:solidFill>
                          <a:latin typeface="ArialMT"/>
                          <a:ea typeface="+mn-ea"/>
                          <a:cs typeface="+mn-cs"/>
                        </a:rPr>
                        <a:t> students who are kinaesthetic learners. They will also be introduced to choreography but in a simple way (group).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a:t>
                      </a:r>
                      <a:r>
                        <a:rPr lang="en-GB" sz="1000" kern="1200" baseline="0" dirty="0">
                          <a:solidFill>
                            <a:srgbClr val="000000"/>
                          </a:solidFill>
                          <a:latin typeface="ArialMT"/>
                          <a:ea typeface="+mn-ea"/>
                          <a:cs typeface="+mn-cs"/>
                        </a:rPr>
                        <a:t> can learn this movement and bank this element before Year 11. </a:t>
                      </a:r>
                    </a:p>
                    <a:p>
                      <a:pPr marL="0" lvl="0" indent="0" algn="l" defTabSz="3240085" rtl="0" eaLnBrk="1" latinLnBrk="0" hangingPunct="1">
                        <a:spcAft>
                          <a:spcPts val="0"/>
                        </a:spcAft>
                        <a:buFont typeface="Arial" panose="020B0604020202020204" pitchFamily="34" charset="0"/>
                        <a:buNone/>
                      </a:pPr>
                      <a:endParaRPr lang="en-GB" sz="600" kern="1200" baseline="0" dirty="0">
                        <a:solidFill>
                          <a:srgbClr val="7030A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Learning how to structure the 6 mark answers after learn 3 works, will allow students to begin to understand how the question paper will look. This is a difficult part of the exam, but students should be at a position where they feel more comfortable with the analysis process.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Retrieval at this point in the scheme will allow students to understand the importance of revision and recap to promote long term memory.  </a:t>
                      </a:r>
                      <a:endParaRPr lang="en-GB" sz="100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b="1" kern="1200" dirty="0">
                          <a:solidFill>
                            <a:srgbClr val="000000"/>
                          </a:solidFill>
                          <a:latin typeface="ArialMT"/>
                          <a:ea typeface="+mn-ea"/>
                          <a:cs typeface="+mn-cs"/>
                        </a:rPr>
                        <a:t>ENRICHMENT-</a:t>
                      </a:r>
                      <a:r>
                        <a:rPr lang="en-GB" sz="1000" kern="1200" dirty="0">
                          <a:solidFill>
                            <a:srgbClr val="000000"/>
                          </a:solidFill>
                          <a:latin typeface="ArialMT"/>
                          <a:ea typeface="+mn-ea"/>
                          <a:cs typeface="+mn-cs"/>
                        </a:rPr>
                        <a:t> Bedford Dance Show this term. Year 10s will perform their work from class and extra curricular.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b="1" kern="1200" dirty="0">
                          <a:solidFill>
                            <a:srgbClr val="000000"/>
                          </a:solidFill>
                          <a:latin typeface="ArialMT"/>
                          <a:ea typeface="+mn-ea"/>
                          <a:cs typeface="+mn-cs"/>
                        </a:rPr>
                        <a:t>SPIRIT (T)- </a:t>
                      </a:r>
                      <a:r>
                        <a:rPr lang="en-GB" sz="1000" kern="1200" dirty="0">
                          <a:solidFill>
                            <a:srgbClr val="000000"/>
                          </a:solidFill>
                          <a:latin typeface="ArialMT"/>
                          <a:ea typeface="+mn-ea"/>
                          <a:cs typeface="+mn-cs"/>
                        </a:rPr>
                        <a:t>Working as a group practically- being sensitive of each others views and abilities.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585795215"/>
              </p:ext>
            </p:extLst>
          </p:nvPr>
        </p:nvGraphicFramePr>
        <p:xfrm>
          <a:off x="152400" y="228600"/>
          <a:ext cx="8888515" cy="646176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872275">
                  <a:extLst>
                    <a:ext uri="{9D8B030D-6E8A-4147-A177-3AD203B41FA5}">
                      <a16:colId xmlns:a16="http://schemas.microsoft.com/office/drawing/2014/main" val="1375767732"/>
                    </a:ext>
                  </a:extLst>
                </a:gridCol>
                <a:gridCol w="17526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2743200">
                  <a:extLst>
                    <a:ext uri="{9D8B030D-6E8A-4147-A177-3AD203B41FA5}">
                      <a16:colId xmlns:a16="http://schemas.microsoft.com/office/drawing/2014/main" val="1481332327"/>
                    </a:ext>
                  </a:extLst>
                </a:gridCol>
                <a:gridCol w="1524000">
                  <a:extLst>
                    <a:ext uri="{9D8B030D-6E8A-4147-A177-3AD203B41FA5}">
                      <a16:colId xmlns:a16="http://schemas.microsoft.com/office/drawing/2014/main" val="20005"/>
                    </a:ext>
                  </a:extLst>
                </a:gridCol>
              </a:tblGrid>
              <a:tr h="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25908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rPr>
                        <a:t>KNOWLEDGE</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rPr>
                        <a:t>CONCEPTS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rPr>
                        <a:t>SKILLS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439487">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kern="1200" dirty="0">
                          <a:solidFill>
                            <a:schemeClr val="tx1"/>
                          </a:solidFill>
                          <a:latin typeface="ArialMT"/>
                          <a:ea typeface="+mn-ea"/>
                          <a:cs typeface="+mn-cs"/>
                        </a:rPr>
                        <a:t>Component</a:t>
                      </a:r>
                      <a:r>
                        <a:rPr lang="en-GB" sz="1000" b="1" kern="1200" baseline="0" dirty="0">
                          <a:solidFill>
                            <a:schemeClr val="tx1"/>
                          </a:solidFill>
                          <a:latin typeface="ArialMT"/>
                          <a:ea typeface="+mn-ea"/>
                          <a:cs typeface="+mn-cs"/>
                        </a:rPr>
                        <a:t> 1- </a:t>
                      </a:r>
                      <a:r>
                        <a:rPr lang="en-GB" sz="1000" i="1" kern="1200" baseline="0" dirty="0">
                          <a:solidFill>
                            <a:schemeClr val="tx1"/>
                          </a:solidFill>
                          <a:latin typeface="ArialMT"/>
                          <a:ea typeface="+mn-ea"/>
                          <a:cs typeface="+mn-cs"/>
                        </a:rPr>
                        <a:t>Choreography </a:t>
                      </a:r>
                      <a:r>
                        <a:rPr lang="en-GB" sz="1000" i="0" kern="1200" baseline="0" dirty="0">
                          <a:solidFill>
                            <a:schemeClr val="tx1"/>
                          </a:solidFill>
                          <a:latin typeface="ArialMT"/>
                          <a:ea typeface="+mn-ea"/>
                          <a:cs typeface="+mn-cs"/>
                        </a:rPr>
                        <a:t>(workshops) &amp; Mock</a:t>
                      </a:r>
                      <a:endParaRPr lang="en-GB" sz="1000"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chemeClr val="tx1"/>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kern="1200" baseline="0" dirty="0">
                          <a:solidFill>
                            <a:srgbClr val="7030A0"/>
                          </a:solidFill>
                          <a:latin typeface="ArialMT"/>
                          <a:ea typeface="+mn-ea"/>
                          <a:cs typeface="+mn-cs"/>
                        </a:rPr>
                        <a:t>Component 2- </a:t>
                      </a:r>
                      <a:r>
                        <a:rPr lang="en-GB" sz="1000" i="1" kern="1200" baseline="0" dirty="0">
                          <a:solidFill>
                            <a:srgbClr val="7030A0"/>
                          </a:solidFill>
                          <a:latin typeface="ArialMT"/>
                          <a:ea typeface="+mn-ea"/>
                          <a:cs typeface="+mn-cs"/>
                        </a:rPr>
                        <a:t>Critical appreciation of professional work &amp; Critical appreciation of own work.</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Students will also take part in one off workshops based on choreography that will lead to a small choreographic task.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 will have</a:t>
                      </a:r>
                      <a:r>
                        <a:rPr lang="en-GB" sz="1000" kern="1200" baseline="0" dirty="0">
                          <a:solidFill>
                            <a:srgbClr val="000000"/>
                          </a:solidFill>
                          <a:latin typeface="ArialMT"/>
                          <a:ea typeface="+mn-ea"/>
                          <a:cs typeface="+mn-cs"/>
                        </a:rPr>
                        <a:t> a mock choreography using the Year 11 stimulus.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7030A0"/>
                          </a:solidFill>
                          <a:latin typeface="ArialMT"/>
                          <a:ea typeface="+mn-ea"/>
                          <a:cs typeface="+mn-cs"/>
                        </a:rPr>
                        <a:t>Students will learn their 4</a:t>
                      </a:r>
                      <a:r>
                        <a:rPr lang="en-GB" sz="1000" kern="1200" baseline="30000" dirty="0">
                          <a:solidFill>
                            <a:srgbClr val="7030A0"/>
                          </a:solidFill>
                          <a:latin typeface="ArialMT"/>
                          <a:ea typeface="+mn-ea"/>
                          <a:cs typeface="+mn-cs"/>
                        </a:rPr>
                        <a:t>th</a:t>
                      </a:r>
                      <a:r>
                        <a:rPr lang="en-GB" sz="1000" kern="1200" baseline="0" dirty="0">
                          <a:solidFill>
                            <a:srgbClr val="7030A0"/>
                          </a:solidFill>
                          <a:latin typeface="ArialMT"/>
                          <a:ea typeface="+mn-ea"/>
                          <a:cs typeface="+mn-cs"/>
                        </a:rPr>
                        <a:t> and 5</a:t>
                      </a:r>
                      <a:r>
                        <a:rPr lang="en-GB" sz="1000" kern="1200" baseline="30000" dirty="0">
                          <a:solidFill>
                            <a:srgbClr val="7030A0"/>
                          </a:solidFill>
                          <a:latin typeface="ArialMT"/>
                          <a:ea typeface="+mn-ea"/>
                          <a:cs typeface="+mn-cs"/>
                        </a:rPr>
                        <a:t>th</a:t>
                      </a:r>
                      <a:r>
                        <a:rPr lang="en-GB" sz="1000" kern="1200" baseline="0" dirty="0">
                          <a:solidFill>
                            <a:srgbClr val="7030A0"/>
                          </a:solidFill>
                          <a:latin typeface="ArialMT"/>
                          <a:ea typeface="+mn-ea"/>
                          <a:cs typeface="+mn-cs"/>
                        </a:rPr>
                        <a:t> professional works in the same way as previous. </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7030A0"/>
                          </a:solidFill>
                          <a:latin typeface="ArialMT"/>
                          <a:ea typeface="+mn-ea"/>
                          <a:cs typeface="+mn-cs"/>
                        </a:rPr>
                        <a:t>Students will learn to structure the 6 mark questions in Section B based on performance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Choreographic skills</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Stimulus &amp; choreographic intention.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Describing, analysing &amp;  evaluating movement content and production features.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Structure of a 6 mark answer. </a:t>
                      </a:r>
                      <a:endParaRPr lang="en-GB" sz="1000" kern="1200" dirty="0">
                        <a:solidFill>
                          <a:srgbClr val="7030A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7030A0"/>
                          </a:solidFill>
                          <a:latin typeface="ArialMT"/>
                          <a:ea typeface="+mn-ea"/>
                          <a:cs typeface="+mn-cs"/>
                        </a:rPr>
                        <a:t>Physical skills,</a:t>
                      </a:r>
                      <a:r>
                        <a:rPr lang="en-GB" sz="1000" kern="1200" baseline="0" dirty="0">
                          <a:solidFill>
                            <a:srgbClr val="7030A0"/>
                          </a:solidFill>
                          <a:latin typeface="ArialMT"/>
                          <a:ea typeface="+mn-ea"/>
                          <a:cs typeface="+mn-cs"/>
                        </a:rPr>
                        <a:t> </a:t>
                      </a:r>
                      <a:r>
                        <a:rPr lang="en-GB" sz="1000" kern="1200" dirty="0">
                          <a:solidFill>
                            <a:srgbClr val="7030A0"/>
                          </a:solidFill>
                          <a:latin typeface="ArialMT"/>
                          <a:ea typeface="+mn-ea"/>
                          <a:cs typeface="+mn-cs"/>
                        </a:rPr>
                        <a:t>Technical</a:t>
                      </a:r>
                      <a:r>
                        <a:rPr lang="en-GB" sz="1000" kern="1200" baseline="0" dirty="0">
                          <a:solidFill>
                            <a:srgbClr val="7030A0"/>
                          </a:solidFill>
                          <a:latin typeface="ArialMT"/>
                          <a:ea typeface="+mn-ea"/>
                          <a:cs typeface="+mn-cs"/>
                        </a:rPr>
                        <a:t> skills, Mental skills, Expressive skills and choreographic skills.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The choreographic workshops are skill based, and therefore</a:t>
                      </a:r>
                      <a:r>
                        <a:rPr lang="en-GB" sz="1000" kern="1200" baseline="0" dirty="0">
                          <a:solidFill>
                            <a:srgbClr val="000000"/>
                          </a:solidFill>
                          <a:latin typeface="ArialMT"/>
                          <a:ea typeface="+mn-ea"/>
                          <a:cs typeface="+mn-cs"/>
                        </a:rPr>
                        <a:t> will give students the tools to try choreography alone.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At</a:t>
                      </a:r>
                      <a:r>
                        <a:rPr lang="en-GB" sz="1000" kern="1200" baseline="0" dirty="0">
                          <a:solidFill>
                            <a:srgbClr val="000000"/>
                          </a:solidFill>
                          <a:latin typeface="ArialMT"/>
                          <a:ea typeface="+mn-ea"/>
                          <a:cs typeface="+mn-cs"/>
                        </a:rPr>
                        <a:t> this point in Year 10, students should now feel comfortable to choreograph a piece on their own. Using the Year 11 paper will prepare them for the process in Year 11.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a:solidFill>
                            <a:srgbClr val="7030A0"/>
                          </a:solidFill>
                          <a:latin typeface="ArialMT"/>
                          <a:ea typeface="+mn-ea"/>
                          <a:cs typeface="+mn-cs"/>
                        </a:rPr>
                        <a:t>Students should now be comfortable with analysing professional works. Therefore Section B questions will be added to this term, so that when practical is complete, they can work on adding the details to their section B answers. </a:t>
                      </a:r>
                    </a:p>
                    <a:p>
                      <a:pPr marL="171450" lvl="0" indent="-171450" algn="l" defTabSz="3240085" rtl="0" eaLnBrk="1" latinLnBrk="0" hangingPunct="1">
                        <a:spcAft>
                          <a:spcPts val="0"/>
                        </a:spcAft>
                        <a:buFont typeface="Arial" panose="020B0604020202020204" pitchFamily="34" charset="0"/>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000" b="1" dirty="0">
                          <a:latin typeface="ArialMT"/>
                        </a:rPr>
                        <a:t>ENRICHMENT- </a:t>
                      </a:r>
                      <a:r>
                        <a:rPr lang="en-GB" sz="1000" dirty="0">
                          <a:latin typeface="ArialMT"/>
                        </a:rPr>
                        <a:t>This term students should be encouraged to participate in the extra curricular opportunities- particularly the whole school production. </a:t>
                      </a:r>
                    </a:p>
                    <a:p>
                      <a:pPr marL="285750" indent="-285750">
                        <a:buFont typeface="Arial" panose="020B0604020202020204" pitchFamily="34" charset="0"/>
                        <a:buChar char="•"/>
                      </a:pPr>
                      <a:r>
                        <a:rPr lang="en-GB" sz="1000" b="1" dirty="0">
                          <a:latin typeface="ArialMT"/>
                        </a:rPr>
                        <a:t>SPIRIT (P) </a:t>
                      </a:r>
                      <a:r>
                        <a:rPr lang="en-GB" sz="1000" dirty="0">
                          <a:latin typeface="ArialMT"/>
                        </a:rPr>
                        <a:t>Revision for the 6 markers. </a:t>
                      </a:r>
                    </a:p>
                    <a:p>
                      <a:pPr marL="285750" indent="-285750">
                        <a:buFont typeface="Arial" panose="020B0604020202020204" pitchFamily="34" charset="0"/>
                        <a:buChar char="•"/>
                      </a:pPr>
                      <a:endParaRPr lang="en-GB"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651462">
                <a:tc gridSpan="6">
                  <a:txBody>
                    <a:bodyPr/>
                    <a:lstStyle/>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graphicFrame>
        <p:nvGraphicFramePr>
          <p:cNvPr id="4" name="Table 4">
            <a:extLst>
              <a:ext uri="{FF2B5EF4-FFF2-40B4-BE49-F238E27FC236}">
                <a16:creationId xmlns:a16="http://schemas.microsoft.com/office/drawing/2014/main" id="{3D9F1A8F-19A5-FEDF-6C2B-6F440772C4B1}"/>
              </a:ext>
            </a:extLst>
          </p:cNvPr>
          <p:cNvGraphicFramePr>
            <a:graphicFrameLocks noGrp="1"/>
          </p:cNvGraphicFramePr>
          <p:nvPr>
            <p:extLst>
              <p:ext uri="{D42A27DB-BD31-4B8C-83A1-F6EECF244321}">
                <p14:modId xmlns:p14="http://schemas.microsoft.com/office/powerpoint/2010/main" val="1852919294"/>
              </p:ext>
            </p:extLst>
          </p:nvPr>
        </p:nvGraphicFramePr>
        <p:xfrm>
          <a:off x="228599" y="3505200"/>
          <a:ext cx="8763001" cy="3141753"/>
        </p:xfrm>
        <a:graphic>
          <a:graphicData uri="http://schemas.openxmlformats.org/drawingml/2006/table">
            <a:tbl>
              <a:tblPr firstRow="1" bandRow="1">
                <a:tableStyleId>{8A107856-5554-42FB-B03E-39F5DBC370BA}</a:tableStyleId>
              </a:tblPr>
              <a:tblGrid>
                <a:gridCol w="1143000">
                  <a:extLst>
                    <a:ext uri="{9D8B030D-6E8A-4147-A177-3AD203B41FA5}">
                      <a16:colId xmlns:a16="http://schemas.microsoft.com/office/drawing/2014/main" val="1615839723"/>
                    </a:ext>
                  </a:extLst>
                </a:gridCol>
                <a:gridCol w="7620001">
                  <a:extLst>
                    <a:ext uri="{9D8B030D-6E8A-4147-A177-3AD203B41FA5}">
                      <a16:colId xmlns:a16="http://schemas.microsoft.com/office/drawing/2014/main" val="1814822840"/>
                    </a:ext>
                  </a:extLst>
                </a:gridCol>
              </a:tblGrid>
              <a:tr h="347482">
                <a:tc gridSpan="2">
                  <a:txBody>
                    <a:bodyPr/>
                    <a:lstStyle/>
                    <a:p>
                      <a:pPr algn="ctr"/>
                      <a:r>
                        <a:rPr lang="en-GB" sz="1400" dirty="0"/>
                        <a:t>Personal Development – Year 10 Main Opportunities</a:t>
                      </a:r>
                    </a:p>
                  </a:txBody>
                  <a:tcPr/>
                </a:tc>
                <a:tc hMerge="1">
                  <a:txBody>
                    <a:bodyPr/>
                    <a:lstStyle/>
                    <a:p>
                      <a:endParaRPr lang="en-GB" dirty="0"/>
                    </a:p>
                  </a:txBody>
                  <a:tcPr/>
                </a:tc>
                <a:extLst>
                  <a:ext uri="{0D108BD9-81ED-4DB2-BD59-A6C34878D82A}">
                    <a16:rowId xmlns:a16="http://schemas.microsoft.com/office/drawing/2014/main" val="2089083554"/>
                  </a:ext>
                </a:extLst>
              </a:tr>
              <a:tr h="332713">
                <a:tc>
                  <a:txBody>
                    <a:bodyPr/>
                    <a:lstStyle/>
                    <a:p>
                      <a:r>
                        <a:rPr lang="en-GB" sz="1100" b="1" dirty="0"/>
                        <a:t>SPIRIT</a:t>
                      </a:r>
                    </a:p>
                  </a:txBody>
                  <a:tcPr/>
                </a:tc>
                <a:tc>
                  <a:txBody>
                    <a:bodyPr/>
                    <a:lstStyle/>
                    <a:p>
                      <a:r>
                        <a:rPr lang="en-GB" sz="1100" dirty="0"/>
                        <a:t>S- Audition for Bedford Dance Company. Ind- Creating &amp; taking ownership of own choreographies. </a:t>
                      </a:r>
                    </a:p>
                  </a:txBody>
                  <a:tcPr/>
                </a:tc>
                <a:extLst>
                  <a:ext uri="{0D108BD9-81ED-4DB2-BD59-A6C34878D82A}">
                    <a16:rowId xmlns:a16="http://schemas.microsoft.com/office/drawing/2014/main" val="577025842"/>
                  </a:ext>
                </a:extLst>
              </a:tr>
              <a:tr h="428097">
                <a:tc>
                  <a:txBody>
                    <a:bodyPr/>
                    <a:lstStyle/>
                    <a:p>
                      <a:r>
                        <a:rPr lang="en-GB" sz="1100" b="1" dirty="0"/>
                        <a:t>Equality &amp; Diversity</a:t>
                      </a:r>
                    </a:p>
                  </a:txBody>
                  <a:tcPr/>
                </a:tc>
                <a:tc>
                  <a:txBody>
                    <a:bodyPr/>
                    <a:lstStyle/>
                    <a:p>
                      <a:r>
                        <a:rPr lang="en-GB" sz="1100" dirty="0"/>
                        <a:t>Learning to analyse &amp; understand professional work where performers have physical disabilities as well as different races/life experiences. E &amp; D is discussed when analysing these works. </a:t>
                      </a:r>
                    </a:p>
                  </a:txBody>
                  <a:tcPr/>
                </a:tc>
                <a:extLst>
                  <a:ext uri="{0D108BD9-81ED-4DB2-BD59-A6C34878D82A}">
                    <a16:rowId xmlns:a16="http://schemas.microsoft.com/office/drawing/2014/main" val="29526812"/>
                  </a:ext>
                </a:extLst>
              </a:tr>
              <a:tr h="428097">
                <a:tc>
                  <a:txBody>
                    <a:bodyPr/>
                    <a:lstStyle/>
                    <a:p>
                      <a:r>
                        <a:rPr lang="en-GB" sz="1100" b="1" dirty="0"/>
                        <a:t>CEIAG</a:t>
                      </a:r>
                    </a:p>
                  </a:txBody>
                  <a:tcPr/>
                </a:tc>
                <a:tc>
                  <a:txBody>
                    <a:bodyPr/>
                    <a:lstStyle/>
                    <a:p>
                      <a:r>
                        <a:rPr lang="en-GB" sz="1100" dirty="0"/>
                        <a:t>Workshops from local colleges and companies that offer dance. Workshops from professional dancers, where they discuss their career paths and where dance can lead. </a:t>
                      </a:r>
                    </a:p>
                  </a:txBody>
                  <a:tcPr/>
                </a:tc>
                <a:extLst>
                  <a:ext uri="{0D108BD9-81ED-4DB2-BD59-A6C34878D82A}">
                    <a16:rowId xmlns:a16="http://schemas.microsoft.com/office/drawing/2014/main" val="593569089"/>
                  </a:ext>
                </a:extLst>
              </a:tr>
              <a:tr h="428097">
                <a:tc>
                  <a:txBody>
                    <a:bodyPr/>
                    <a:lstStyle/>
                    <a:p>
                      <a:r>
                        <a:rPr lang="en-GB" sz="1100" b="1" dirty="0"/>
                        <a:t>Mental Health &amp; Wellbeing</a:t>
                      </a:r>
                    </a:p>
                  </a:txBody>
                  <a:tcPr/>
                </a:tc>
                <a:tc>
                  <a:txBody>
                    <a:bodyPr/>
                    <a:lstStyle/>
                    <a:p>
                      <a:r>
                        <a:rPr lang="en-GB" sz="1100" dirty="0"/>
                        <a:t>Physical development of fitness, flexibility and strength. K &amp; U of healthy lifestyles inc. diet, exercise, sleep and injury prevention. </a:t>
                      </a:r>
                    </a:p>
                  </a:txBody>
                  <a:tcPr/>
                </a:tc>
                <a:extLst>
                  <a:ext uri="{0D108BD9-81ED-4DB2-BD59-A6C34878D82A}">
                    <a16:rowId xmlns:a16="http://schemas.microsoft.com/office/drawing/2014/main" val="1223913748"/>
                  </a:ext>
                </a:extLst>
              </a:tr>
              <a:tr h="321073">
                <a:tc>
                  <a:txBody>
                    <a:bodyPr/>
                    <a:lstStyle/>
                    <a:p>
                      <a:r>
                        <a:rPr lang="en-GB" sz="1100" b="1" dirty="0"/>
                        <a:t>SMSC</a:t>
                      </a:r>
                    </a:p>
                  </a:txBody>
                  <a:tcPr/>
                </a:tc>
                <a:tc>
                  <a:txBody>
                    <a:bodyPr/>
                    <a:lstStyle/>
                    <a:p>
                      <a:r>
                        <a:rPr lang="en-GB" sz="1100" dirty="0"/>
                        <a:t>Theatre trips to watch professional work. Learning professional work from different cultures. </a:t>
                      </a:r>
                    </a:p>
                  </a:txBody>
                  <a:tcPr/>
                </a:tc>
                <a:extLst>
                  <a:ext uri="{0D108BD9-81ED-4DB2-BD59-A6C34878D82A}">
                    <a16:rowId xmlns:a16="http://schemas.microsoft.com/office/drawing/2014/main" val="3662900586"/>
                  </a:ext>
                </a:extLst>
              </a:tr>
              <a:tr h="428097">
                <a:tc>
                  <a:txBody>
                    <a:bodyPr/>
                    <a:lstStyle/>
                    <a:p>
                      <a:r>
                        <a:rPr lang="en-GB" sz="1100" b="1" dirty="0"/>
                        <a:t>Enrichment</a:t>
                      </a:r>
                    </a:p>
                  </a:txBody>
                  <a:tcPr/>
                </a:tc>
                <a:tc>
                  <a:txBody>
                    <a:bodyPr/>
                    <a:lstStyle/>
                    <a:p>
                      <a:r>
                        <a:rPr lang="en-GB" sz="1100" dirty="0"/>
                        <a:t>Workshops, weekly extra curricular clubs, trips. Annual Dance Show, Arts Showcase, Whole School Production and Christmas Concerts. </a:t>
                      </a:r>
                    </a:p>
                  </a:txBody>
                  <a:tcPr/>
                </a:tc>
                <a:extLst>
                  <a:ext uri="{0D108BD9-81ED-4DB2-BD59-A6C34878D82A}">
                    <a16:rowId xmlns:a16="http://schemas.microsoft.com/office/drawing/2014/main" val="2193040332"/>
                  </a:ext>
                </a:extLst>
              </a:tr>
              <a:tr h="428097">
                <a:tc>
                  <a:txBody>
                    <a:bodyPr/>
                    <a:lstStyle/>
                    <a:p>
                      <a:r>
                        <a:rPr lang="en-GB" sz="1100" b="1" dirty="0"/>
                        <a:t>Student Leadership</a:t>
                      </a:r>
                    </a:p>
                  </a:txBody>
                  <a:tcPr/>
                </a:tc>
                <a:tc>
                  <a:txBody>
                    <a:bodyPr/>
                    <a:lstStyle/>
                    <a:p>
                      <a:r>
                        <a:rPr lang="en-GB" sz="1100" dirty="0"/>
                        <a:t>Leading extra curricular clubs for key stage 3. Students to apply and become dance ambassadors- helping with events and weekly running of extra curricular. </a:t>
                      </a:r>
                    </a:p>
                  </a:txBody>
                  <a:tcPr/>
                </a:tc>
                <a:extLst>
                  <a:ext uri="{0D108BD9-81ED-4DB2-BD59-A6C34878D82A}">
                    <a16:rowId xmlns:a16="http://schemas.microsoft.com/office/drawing/2014/main" val="1548865674"/>
                  </a:ext>
                </a:extLst>
              </a:tr>
            </a:tbl>
          </a:graphicData>
        </a:graphic>
      </p:graphicFrame>
    </p:spTree>
    <p:extLst>
      <p:ext uri="{BB962C8B-B14F-4D97-AF65-F5344CB8AC3E}">
        <p14:creationId xmlns:p14="http://schemas.microsoft.com/office/powerpoint/2010/main" val="332742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027918828"/>
              </p:ext>
            </p:extLst>
          </p:nvPr>
        </p:nvGraphicFramePr>
        <p:xfrm>
          <a:off x="304800" y="381001"/>
          <a:ext cx="8534401" cy="6443321"/>
        </p:xfrm>
        <a:graphic>
          <a:graphicData uri="http://schemas.openxmlformats.org/drawingml/2006/table">
            <a:tbl>
              <a:tblPr firstRow="1" firstCol="1" bandRow="1">
                <a:tableStyleId>{5C22544A-7EE6-4342-B048-85BDC9FD1C3A}</a:tableStyleId>
              </a:tblPr>
              <a:tblGrid>
                <a:gridCol w="187523">
                  <a:extLst>
                    <a:ext uri="{9D8B030D-6E8A-4147-A177-3AD203B41FA5}">
                      <a16:colId xmlns:a16="http://schemas.microsoft.com/office/drawing/2014/main" val="2118699837"/>
                    </a:ext>
                  </a:extLst>
                </a:gridCol>
                <a:gridCol w="955477">
                  <a:extLst>
                    <a:ext uri="{9D8B030D-6E8A-4147-A177-3AD203B41FA5}">
                      <a16:colId xmlns:a16="http://schemas.microsoft.com/office/drawing/2014/main" val="1375767732"/>
                    </a:ext>
                  </a:extLst>
                </a:gridCol>
                <a:gridCol w="1600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2895600">
                  <a:extLst>
                    <a:ext uri="{9D8B030D-6E8A-4147-A177-3AD203B41FA5}">
                      <a16:colId xmlns:a16="http://schemas.microsoft.com/office/drawing/2014/main" val="1481332327"/>
                    </a:ext>
                  </a:extLst>
                </a:gridCol>
                <a:gridCol w="1828801">
                  <a:extLst>
                    <a:ext uri="{9D8B030D-6E8A-4147-A177-3AD203B41FA5}">
                      <a16:colId xmlns:a16="http://schemas.microsoft.com/office/drawing/2014/main" val="20005"/>
                    </a:ext>
                  </a:extLst>
                </a:gridCol>
              </a:tblGrid>
              <a:tr h="265757">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23302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100" b="1" dirty="0">
                          <a:effectLst/>
                        </a:rPr>
                        <a:t>KNOWLEDGE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860300">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kern="1200" dirty="0">
                          <a:solidFill>
                            <a:srgbClr val="000000"/>
                          </a:solidFill>
                          <a:latin typeface="ArialMT"/>
                          <a:ea typeface="+mn-ea"/>
                          <a:cs typeface="+mn-cs"/>
                        </a:rPr>
                        <a:t>Component</a:t>
                      </a:r>
                      <a:r>
                        <a:rPr lang="en-GB" sz="1000" b="1" kern="1200" baseline="0" dirty="0">
                          <a:solidFill>
                            <a:srgbClr val="000000"/>
                          </a:solidFill>
                          <a:latin typeface="ArialMT"/>
                          <a:ea typeface="+mn-ea"/>
                          <a:cs typeface="+mn-cs"/>
                        </a:rPr>
                        <a:t> 1- </a:t>
                      </a: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000000"/>
                          </a:solidFill>
                          <a:latin typeface="ArialMT"/>
                          <a:ea typeface="+mn-ea"/>
                          <a:cs typeface="+mn-cs"/>
                        </a:rPr>
                        <a:t>Choreography</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kern="1200" baseline="0" dirty="0">
                          <a:solidFill>
                            <a:srgbClr val="7030A0"/>
                          </a:solidFill>
                          <a:latin typeface="ArialMT"/>
                          <a:ea typeface="+mn-ea"/>
                          <a:cs typeface="+mn-cs"/>
                        </a:rPr>
                        <a:t>Component 2- </a:t>
                      </a:r>
                      <a:r>
                        <a:rPr lang="en-GB" sz="1000" i="1" kern="1200" baseline="0" dirty="0">
                          <a:solidFill>
                            <a:srgbClr val="7030A0"/>
                          </a:solidFill>
                          <a:latin typeface="ArialMT"/>
                          <a:ea typeface="+mn-ea"/>
                          <a:cs typeface="+mn-cs"/>
                        </a:rPr>
                        <a:t>Section A</a:t>
                      </a:r>
                    </a:p>
                    <a:p>
                      <a:pPr marL="0" lvl="0" indent="0" algn="l" defTabSz="3240085" rtl="0" eaLnBrk="1" latinLnBrk="0" hangingPunct="1">
                        <a:spcAft>
                          <a:spcPts val="0"/>
                        </a:spcAft>
                        <a:buFont typeface="Arial" panose="020B0604020202020204" pitchFamily="34" charset="0"/>
                        <a:buNone/>
                      </a:pPr>
                      <a:endParaRPr lang="en-GB" sz="1000" i="1" kern="1200" baseline="0" dirty="0">
                        <a:solidFill>
                          <a:srgbClr val="7030A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7030A0"/>
                          </a:solidFill>
                          <a:latin typeface="ArialMT"/>
                          <a:ea typeface="+mn-ea"/>
                          <a:cs typeface="+mn-cs"/>
                        </a:rPr>
                        <a:t>Professional Works</a:t>
                      </a:r>
                      <a:endParaRPr lang="en-GB" sz="1000" i="1" kern="1200" dirty="0">
                        <a:solidFill>
                          <a:srgbClr val="7030A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i="1" kern="1200" dirty="0">
                          <a:solidFill>
                            <a:srgbClr val="7030A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1000" kern="1200" dirty="0">
                          <a:solidFill>
                            <a:srgbClr val="7030A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Students will complete the choreographic task. Once complete this will be filmed for assessment. </a:t>
                      </a:r>
                    </a:p>
                    <a:p>
                      <a:pPr marL="0" lvl="0" indent="0" algn="l" defTabSz="3240085" rtl="0" eaLnBrk="1" latinLnBrk="0" hangingPunct="1">
                        <a:spcAft>
                          <a:spcPts val="0"/>
                        </a:spcAft>
                        <a:buFont typeface="Arial" panose="020B0604020202020204" pitchFamily="34" charset="0"/>
                        <a:buNone/>
                      </a:pPr>
                      <a:endParaRPr lang="en-GB" sz="6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learn and practise how to answer questions based on a stimulus in Section A.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learn their last professional work. </a:t>
                      </a:r>
                      <a:endParaRPr lang="en-GB" sz="100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Choreography Skills (research, improvise, select, structure, evaluate).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Creative thinking</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Choreographic skills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Technical Skills</a:t>
                      </a:r>
                    </a:p>
                    <a:p>
                      <a:pPr marL="0" lvl="0" indent="0" algn="l" defTabSz="3240085" rtl="0" eaLnBrk="1" latinLnBrk="0" hangingPunct="1">
                        <a:spcAft>
                          <a:spcPts val="0"/>
                        </a:spcAft>
                        <a:buFont typeface="Arial" panose="020B0604020202020204" pitchFamily="34" charset="0"/>
                        <a:buNone/>
                      </a:pPr>
                      <a:endParaRPr lang="en-GB" sz="100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This is an important part of the</a:t>
                      </a:r>
                      <a:r>
                        <a:rPr lang="en-GB" sz="1000" kern="1200" baseline="0" dirty="0">
                          <a:solidFill>
                            <a:srgbClr val="000000"/>
                          </a:solidFill>
                          <a:latin typeface="ArialMT"/>
                          <a:ea typeface="+mn-ea"/>
                          <a:cs typeface="+mn-cs"/>
                        </a:rPr>
                        <a:t> course as it is worth 40% of the overall grade. Students have recently (last term) been working on choreography and the exam paper comes out in September for this element.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a:solidFill>
                            <a:srgbClr val="000000"/>
                          </a:solidFill>
                          <a:latin typeface="ArialMT"/>
                          <a:ea typeface="+mn-ea"/>
                          <a:cs typeface="+mn-cs"/>
                        </a:rPr>
                        <a:t>Students tend to come back in Year 11 with good energy, and as this is a difficult element it is a good time to complete and film this element.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a:solidFill>
                            <a:srgbClr val="7030A0"/>
                          </a:solidFill>
                          <a:latin typeface="ArialMT"/>
                          <a:ea typeface="+mn-ea"/>
                          <a:cs typeface="+mn-cs"/>
                        </a:rPr>
                        <a:t>Working on Section A at the same time as doing choreographies will allow the theory to link to the practical lessons, improving student understanding of both elements.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a:solidFill>
                            <a:srgbClr val="7030A0"/>
                          </a:solidFill>
                          <a:latin typeface="ArialMT"/>
                          <a:ea typeface="+mn-ea"/>
                          <a:cs typeface="+mn-cs"/>
                        </a:rPr>
                        <a:t>Completing the last professional work in the Autumn term will give students a recap of analysing works but will also give more time for revision through winter and spring.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b="1" kern="1200" dirty="0">
                          <a:solidFill>
                            <a:srgbClr val="000000"/>
                          </a:solidFill>
                          <a:latin typeface="ArialMT"/>
                          <a:ea typeface="+mn-ea"/>
                          <a:cs typeface="+mn-cs"/>
                        </a:rPr>
                        <a:t>STUDENT LEADERSHIP- </a:t>
                      </a:r>
                      <a:r>
                        <a:rPr lang="en-GB" sz="1050" kern="1200" dirty="0">
                          <a:solidFill>
                            <a:srgbClr val="000000"/>
                          </a:solidFill>
                          <a:latin typeface="ArialMT"/>
                          <a:ea typeface="+mn-ea"/>
                          <a:cs typeface="+mn-cs"/>
                        </a:rPr>
                        <a:t>Students who choreograph a group dance- teaching the students in their group.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b="1" kern="1200" dirty="0">
                          <a:solidFill>
                            <a:srgbClr val="000000"/>
                          </a:solidFill>
                          <a:latin typeface="ArialMT"/>
                          <a:ea typeface="+mn-ea"/>
                          <a:cs typeface="+mn-cs"/>
                        </a:rPr>
                        <a:t>SPIRIT (Ind)- </a:t>
                      </a:r>
                      <a:r>
                        <a:rPr lang="en-GB" sz="1050" kern="1200" dirty="0">
                          <a:solidFill>
                            <a:srgbClr val="000000"/>
                          </a:solidFill>
                          <a:latin typeface="ArialMT"/>
                          <a:ea typeface="+mn-ea"/>
                          <a:cs typeface="+mn-cs"/>
                        </a:rPr>
                        <a:t>Students independently researching and creating their own work.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b="1" kern="1200" dirty="0">
                          <a:solidFill>
                            <a:srgbClr val="000000"/>
                          </a:solidFill>
                          <a:latin typeface="ArialMT"/>
                          <a:ea typeface="+mn-ea"/>
                          <a:cs typeface="+mn-cs"/>
                        </a:rPr>
                        <a:t>SMSC-</a:t>
                      </a:r>
                      <a:r>
                        <a:rPr lang="en-GB" sz="1050" kern="1200" dirty="0">
                          <a:solidFill>
                            <a:srgbClr val="000000"/>
                          </a:solidFill>
                          <a:latin typeface="ArialMT"/>
                          <a:ea typeface="+mn-ea"/>
                          <a:cs typeface="+mn-cs"/>
                        </a:rPr>
                        <a:t> Students will be looking at stimuli from a number of sources that will look at various elements of SMSC.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246278">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dirty="0">
                          <a:solidFill>
                            <a:srgbClr val="000000"/>
                          </a:solidFill>
                          <a:latin typeface="ArialMT"/>
                          <a:ea typeface="+mn-ea"/>
                          <a:cs typeface="+mn-cs"/>
                        </a:rPr>
                        <a:t>Component</a:t>
                      </a:r>
                      <a:r>
                        <a:rPr lang="en-GB" sz="1000" b="1" kern="1200" baseline="0" dirty="0">
                          <a:solidFill>
                            <a:srgbClr val="000000"/>
                          </a:solidFill>
                          <a:latin typeface="ArialMT"/>
                          <a:ea typeface="+mn-ea"/>
                          <a:cs typeface="+mn-cs"/>
                        </a:rPr>
                        <a:t> 1- </a:t>
                      </a:r>
                      <a:r>
                        <a:rPr lang="en-GB" sz="1000" i="1" kern="1200" baseline="0" dirty="0">
                          <a:solidFill>
                            <a:srgbClr val="000000"/>
                          </a:solidFill>
                          <a:latin typeface="ArialMT"/>
                          <a:ea typeface="+mn-ea"/>
                          <a:cs typeface="+mn-cs"/>
                        </a:rPr>
                        <a:t>Performance</a:t>
                      </a:r>
                      <a:r>
                        <a:rPr lang="en-GB" sz="1000" kern="1200" baseline="0" dirty="0">
                          <a:solidFill>
                            <a:srgbClr val="000000"/>
                          </a:solidFill>
                          <a:latin typeface="ArialMT"/>
                          <a:ea typeface="+mn-ea"/>
                          <a:cs typeface="+mn-cs"/>
                        </a:rPr>
                        <a:t> (duet/trio)</a:t>
                      </a:r>
                    </a:p>
                    <a:p>
                      <a:pPr marL="0" lvl="0" indent="0" algn="l" defTabSz="3240085" rtl="0" eaLnBrk="1" latinLnBrk="0" hangingPunct="1">
                        <a:spcAft>
                          <a:spcPts val="0"/>
                        </a:spcAft>
                        <a:buFont typeface="Arial" panose="020B0604020202020204" pitchFamily="34" charset="0"/>
                        <a:buNone/>
                      </a:pPr>
                      <a:endParaRPr lang="en-GB" sz="1000" b="1"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kern="1200" baseline="0" dirty="0">
                          <a:solidFill>
                            <a:srgbClr val="7030A0"/>
                          </a:solidFill>
                          <a:latin typeface="ArialMT"/>
                          <a:ea typeface="+mn-ea"/>
                          <a:cs typeface="+mn-cs"/>
                        </a:rPr>
                        <a:t>Component 2-</a:t>
                      </a:r>
                      <a:r>
                        <a:rPr lang="en-GB" sz="1000" kern="1200" baseline="0" dirty="0">
                          <a:solidFill>
                            <a:srgbClr val="7030A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1000" i="1" kern="1200" baseline="0" dirty="0">
                          <a:solidFill>
                            <a:srgbClr val="7030A0"/>
                          </a:solidFill>
                          <a:latin typeface="ArialMT"/>
                          <a:ea typeface="+mn-ea"/>
                          <a:cs typeface="+mn-cs"/>
                        </a:rPr>
                        <a:t>Revision</a:t>
                      </a:r>
                      <a:endParaRPr lang="en-GB" sz="1000" i="1" kern="1200" dirty="0">
                        <a:solidFill>
                          <a:srgbClr val="7030A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a:t>
                      </a:r>
                      <a:r>
                        <a:rPr lang="en-GB" sz="1000" kern="1200" baseline="0" dirty="0">
                          <a:solidFill>
                            <a:srgbClr val="000000"/>
                          </a:solidFill>
                          <a:latin typeface="ArialMT"/>
                          <a:ea typeface="+mn-ea"/>
                          <a:cs typeface="+mn-cs"/>
                        </a:rPr>
                        <a:t> will learn and film the duet/trio performance. </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learn how to add practical examples to their Section B answers &amp; practise the structure.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Students will take part in various means of testing and practising all elements the exam.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There will be a focus on retrieval of key information, and structuring the answers.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Technical skills,</a:t>
                      </a: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Physical Skills,</a:t>
                      </a: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Mental Skills &amp;</a:t>
                      </a: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Expressive</a:t>
                      </a:r>
                      <a:r>
                        <a:rPr lang="en-GB" sz="1000" kern="1200" baseline="0" dirty="0">
                          <a:solidFill>
                            <a:srgbClr val="000000"/>
                          </a:solidFill>
                          <a:latin typeface="ArialMT"/>
                          <a:ea typeface="+mn-ea"/>
                          <a:cs typeface="+mn-cs"/>
                        </a:rPr>
                        <a:t> skills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a:t>
                      </a:r>
                    </a:p>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7030A0"/>
                          </a:solidFill>
                          <a:latin typeface="ArialMT"/>
                          <a:ea typeface="+mn-ea"/>
                          <a:cs typeface="+mn-cs"/>
                        </a:rPr>
                        <a:t>All dance</a:t>
                      </a:r>
                      <a:r>
                        <a:rPr lang="en-GB" sz="1000" kern="1200" baseline="0" dirty="0">
                          <a:solidFill>
                            <a:srgbClr val="7030A0"/>
                          </a:solidFill>
                          <a:latin typeface="ArialMT"/>
                          <a:ea typeface="+mn-ea"/>
                          <a:cs typeface="+mn-cs"/>
                        </a:rPr>
                        <a:t> skills.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Particular focus on structuring skills. </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7030A0"/>
                          </a:solidFill>
                          <a:latin typeface="ArialMT"/>
                          <a:ea typeface="+mn-ea"/>
                          <a:cs typeface="+mn-cs"/>
                        </a:rPr>
                        <a:t> </a:t>
                      </a:r>
                      <a:endParaRPr lang="en-GB" sz="100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ArialMT"/>
                          <a:ea typeface="+mn-ea"/>
                          <a:cs typeface="+mn-cs"/>
                        </a:rPr>
                        <a:t>Students</a:t>
                      </a:r>
                      <a:r>
                        <a:rPr lang="en-GB" sz="1000" kern="1200" baseline="0" dirty="0">
                          <a:solidFill>
                            <a:srgbClr val="000000"/>
                          </a:solidFill>
                          <a:latin typeface="ArialMT"/>
                          <a:ea typeface="+mn-ea"/>
                          <a:cs typeface="+mn-cs"/>
                        </a:rPr>
                        <a:t> now have the confidence and technique to perform their best for the duet/trio unit. They should be at the peak of their performance and confidence levels at this point in the course.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Section B of the exam paper is the section where students nationally struggle. Spending more time on this element and working on it closer to the exam time will promote a better understanding. </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7030A0"/>
                          </a:solidFill>
                          <a:latin typeface="ArialMT"/>
                          <a:ea typeface="+mn-ea"/>
                          <a:cs typeface="+mn-cs"/>
                        </a:rPr>
                        <a:t>Retrieval tasks will allow students to work on their long term memory and the gaps in knowledge will be identified early.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b="1" kern="1200" dirty="0">
                          <a:solidFill>
                            <a:schemeClr val="tx1"/>
                          </a:solidFill>
                          <a:latin typeface="ArialMT"/>
                          <a:ea typeface="+mn-ea"/>
                          <a:cs typeface="+mn-cs"/>
                        </a:rPr>
                        <a:t>ENRICHMENT-</a:t>
                      </a:r>
                      <a:r>
                        <a:rPr lang="en-GB" sz="1050" kern="1200" dirty="0">
                          <a:solidFill>
                            <a:schemeClr val="tx1"/>
                          </a:solidFill>
                          <a:latin typeface="ArialMT"/>
                          <a:ea typeface="+mn-ea"/>
                          <a:cs typeface="+mn-cs"/>
                        </a:rPr>
                        <a:t> Bedford Dance Show this term. </a:t>
                      </a:r>
                    </a:p>
                    <a:p>
                      <a:pPr marL="0" lvl="0" indent="0" algn="l" defTabSz="3240085" rtl="0" eaLnBrk="1" latinLnBrk="0" hangingPunct="1">
                        <a:spcAft>
                          <a:spcPts val="0"/>
                        </a:spcAft>
                        <a:buFont typeface="Arial" panose="020B0604020202020204" pitchFamily="34" charset="0"/>
                        <a:buNone/>
                      </a:pPr>
                      <a:endParaRPr lang="en-GB" sz="1050" kern="1200" dirty="0">
                        <a:solidFill>
                          <a:schemeClr val="tx1"/>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b="1" kern="1200" dirty="0">
                          <a:solidFill>
                            <a:schemeClr val="tx1"/>
                          </a:solidFill>
                          <a:latin typeface="ArialMT"/>
                          <a:ea typeface="+mn-ea"/>
                          <a:cs typeface="+mn-cs"/>
                        </a:rPr>
                        <a:t>STUDENT LEADERSHIP/ INDEPENDENCE- </a:t>
                      </a:r>
                      <a:r>
                        <a:rPr lang="en-GB" sz="1050" kern="1200" dirty="0">
                          <a:solidFill>
                            <a:schemeClr val="tx1"/>
                          </a:solidFill>
                          <a:latin typeface="ArialMT"/>
                          <a:ea typeface="+mn-ea"/>
                          <a:cs typeface="+mn-cs"/>
                        </a:rPr>
                        <a:t>Students can audition their own work to be part of the Dance show.</a:t>
                      </a:r>
                    </a:p>
                    <a:p>
                      <a:pPr marL="0" lvl="0" indent="0" algn="l" defTabSz="3240085" rtl="0" eaLnBrk="1" latinLnBrk="0" hangingPunct="1">
                        <a:spcAft>
                          <a:spcPts val="0"/>
                        </a:spcAft>
                        <a:buFont typeface="Arial" panose="020B0604020202020204" pitchFamily="34" charset="0"/>
                        <a:buNone/>
                      </a:pPr>
                      <a:endParaRPr lang="en-GB" sz="1050" kern="1200" dirty="0">
                        <a:solidFill>
                          <a:schemeClr val="tx1"/>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b="1" kern="1200" dirty="0">
                          <a:solidFill>
                            <a:schemeClr val="tx1"/>
                          </a:solidFill>
                          <a:latin typeface="ArialMT"/>
                          <a:ea typeface="+mn-ea"/>
                          <a:cs typeface="+mn-cs"/>
                        </a:rPr>
                        <a:t>ENRICHMENT-</a:t>
                      </a:r>
                      <a:r>
                        <a:rPr lang="en-GB" sz="1050" kern="1200" dirty="0">
                          <a:solidFill>
                            <a:schemeClr val="tx1"/>
                          </a:solidFill>
                          <a:latin typeface="ArialMT"/>
                          <a:ea typeface="+mn-ea"/>
                          <a:cs typeface="+mn-cs"/>
                        </a:rPr>
                        <a:t> Bedford Arts Showcase where exam work is performed.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chemeClr val="tx1"/>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b="1" kern="1200" dirty="0">
                          <a:solidFill>
                            <a:schemeClr val="tx1"/>
                          </a:solidFill>
                          <a:latin typeface="ArialMT"/>
                          <a:ea typeface="+mn-ea"/>
                          <a:cs typeface="+mn-cs"/>
                        </a:rPr>
                        <a:t>SPIRIT-</a:t>
                      </a:r>
                      <a:r>
                        <a:rPr lang="en-GB" sz="1050" kern="1200" dirty="0">
                          <a:solidFill>
                            <a:schemeClr val="tx1"/>
                          </a:solidFill>
                          <a:latin typeface="ArialMT"/>
                          <a:ea typeface="+mn-ea"/>
                          <a:cs typeface="+mn-cs"/>
                        </a:rPr>
                        <a:t> Practical Exam this term as well as retrieval and revision work</a:t>
                      </a:r>
                      <a:r>
                        <a:rPr lang="en-GB" sz="1100" kern="1200" dirty="0">
                          <a:solidFill>
                            <a:schemeClr val="tx1"/>
                          </a:solidFill>
                          <a:latin typeface="ArialMT"/>
                          <a:ea typeface="+mn-ea"/>
                          <a:cs typeface="+mn-cs"/>
                        </a:rPr>
                        <a:t>.</a:t>
                      </a:r>
                    </a:p>
                    <a:p>
                      <a:pPr marL="0" lvl="0" indent="0" algn="l" defTabSz="3240085" rtl="0" eaLnBrk="1" latinLnBrk="0" hangingPunct="1">
                        <a:spcAft>
                          <a:spcPts val="0"/>
                        </a:spcAft>
                        <a:buFont typeface="Arial" panose="020B0604020202020204" pitchFamily="34" charset="0"/>
                        <a:buNone/>
                      </a:pPr>
                      <a:endParaRPr lang="en-GB" sz="1100" kern="1200" dirty="0">
                        <a:solidFill>
                          <a:schemeClr val="tx1"/>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4255852"/>
                  </a:ext>
                </a:extLst>
              </a:tr>
            </a:tbl>
          </a:graphicData>
        </a:graphic>
      </p:graphicFrame>
    </p:spTree>
    <p:extLst>
      <p:ext uri="{BB962C8B-B14F-4D97-AF65-F5344CB8AC3E}">
        <p14:creationId xmlns:p14="http://schemas.microsoft.com/office/powerpoint/2010/main" val="228340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97648137"/>
              </p:ext>
            </p:extLst>
          </p:nvPr>
        </p:nvGraphicFramePr>
        <p:xfrm>
          <a:off x="152399" y="228600"/>
          <a:ext cx="8839204" cy="6461760"/>
        </p:xfrm>
        <a:graphic>
          <a:graphicData uri="http://schemas.openxmlformats.org/drawingml/2006/table">
            <a:tbl>
              <a:tblPr firstRow="1" firstCol="1" bandRow="1">
                <a:tableStyleId>{5C22544A-7EE6-4342-B048-85BDC9FD1C3A}</a:tableStyleId>
              </a:tblPr>
              <a:tblGrid>
                <a:gridCol w="270725">
                  <a:extLst>
                    <a:ext uri="{9D8B030D-6E8A-4147-A177-3AD203B41FA5}">
                      <a16:colId xmlns:a16="http://schemas.microsoft.com/office/drawing/2014/main" val="2118699837"/>
                    </a:ext>
                  </a:extLst>
                </a:gridCol>
                <a:gridCol w="1059067">
                  <a:extLst>
                    <a:ext uri="{9D8B030D-6E8A-4147-A177-3AD203B41FA5}">
                      <a16:colId xmlns:a16="http://schemas.microsoft.com/office/drawing/2014/main" val="1375767732"/>
                    </a:ext>
                  </a:extLst>
                </a:gridCol>
                <a:gridCol w="2268467">
                  <a:extLst>
                    <a:ext uri="{9D8B030D-6E8A-4147-A177-3AD203B41FA5}">
                      <a16:colId xmlns:a16="http://schemas.microsoft.com/office/drawing/2014/main" val="20002"/>
                    </a:ext>
                  </a:extLst>
                </a:gridCol>
                <a:gridCol w="1354742">
                  <a:extLst>
                    <a:ext uri="{9D8B030D-6E8A-4147-A177-3AD203B41FA5}">
                      <a16:colId xmlns:a16="http://schemas.microsoft.com/office/drawing/2014/main" val="20003"/>
                    </a:ext>
                  </a:extLst>
                </a:gridCol>
                <a:gridCol w="2667000">
                  <a:extLst>
                    <a:ext uri="{9D8B030D-6E8A-4147-A177-3AD203B41FA5}">
                      <a16:colId xmlns:a16="http://schemas.microsoft.com/office/drawing/2014/main" val="1481332327"/>
                    </a:ext>
                  </a:extLst>
                </a:gridCol>
                <a:gridCol w="1219203">
                  <a:extLst>
                    <a:ext uri="{9D8B030D-6E8A-4147-A177-3AD203B41FA5}">
                      <a16:colId xmlns:a16="http://schemas.microsoft.com/office/drawing/2014/main" val="20005"/>
                    </a:ext>
                  </a:extLst>
                </a:gridCol>
              </a:tblGrid>
              <a:tr h="335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4784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340468">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50" b="1" kern="1200" dirty="0">
                          <a:solidFill>
                            <a:srgbClr val="7030A0"/>
                          </a:solidFill>
                          <a:latin typeface="ArialMT"/>
                          <a:ea typeface="+mn-ea"/>
                          <a:cs typeface="+mn-cs"/>
                        </a:rPr>
                        <a:t>Component</a:t>
                      </a:r>
                      <a:r>
                        <a:rPr lang="en-GB" sz="1050" b="1" kern="1200" baseline="0" dirty="0">
                          <a:solidFill>
                            <a:srgbClr val="7030A0"/>
                          </a:solidFill>
                          <a:latin typeface="ArialMT"/>
                          <a:ea typeface="+mn-ea"/>
                          <a:cs typeface="+mn-cs"/>
                        </a:rPr>
                        <a:t> 2-</a:t>
                      </a:r>
                      <a:endParaRPr lang="en-GB" sz="1050" b="1" kern="1200" dirty="0">
                        <a:solidFill>
                          <a:srgbClr val="7030A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7030A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50" i="1" kern="1200" dirty="0">
                          <a:solidFill>
                            <a:srgbClr val="7030A0"/>
                          </a:solidFill>
                          <a:latin typeface="ArialMT"/>
                          <a:ea typeface="+mn-ea"/>
                          <a:cs typeface="+mn-cs"/>
                        </a:rPr>
                        <a:t>REVISION</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Past papers and mock exams which focus on upgrading their answers, establishing knowledge gaps and working on timings. </a:t>
                      </a: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Closing the gaps with focused teaching and re-visiting elements of the paper. </a:t>
                      </a: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retrieval practise, quizzing and low stakes testing to encourage quick retrieval and long term memory embedding. </a:t>
                      </a: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One to one and group tutorials covering different areas of the specification.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All dance</a:t>
                      </a:r>
                      <a:r>
                        <a:rPr lang="en-GB" sz="1050" kern="1200" baseline="0" dirty="0">
                          <a:solidFill>
                            <a:srgbClr val="7030A0"/>
                          </a:solidFill>
                          <a:latin typeface="ArialMT"/>
                          <a:ea typeface="+mn-ea"/>
                          <a:cs typeface="+mn-cs"/>
                        </a:rPr>
                        <a:t> skills</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7030A0"/>
                          </a:solidFill>
                          <a:latin typeface="ArialMT"/>
                          <a:ea typeface="+mn-ea"/>
                          <a:cs typeface="+mn-cs"/>
                        </a:rPr>
                        <a:t>Particular focus on structuring specific types of answers.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7030A0"/>
                          </a:solidFill>
                          <a:latin typeface="ArialMT"/>
                          <a:ea typeface="+mn-ea"/>
                          <a:cs typeface="+mn-cs"/>
                        </a:rPr>
                        <a:t>Timings on each section of the paper.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7030A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7030A0"/>
                          </a:solidFill>
                          <a:latin typeface="ArialMT"/>
                          <a:ea typeface="+mn-ea"/>
                          <a:cs typeface="+mn-cs"/>
                        </a:rPr>
                        <a:t>Lots of retrieval practise prior to the exam will aid memory. Practising past paper will allow students to become familiar with the structure and wording of the exam questions. </a:t>
                      </a:r>
                    </a:p>
                    <a:p>
                      <a:pPr marL="0" lvl="0" indent="0" algn="l" defTabSz="3240085" rtl="0" eaLnBrk="1" latinLnBrk="0" hangingPunct="1">
                        <a:spcAft>
                          <a:spcPts val="0"/>
                        </a:spcAft>
                        <a:buFont typeface="Arial" panose="020B0604020202020204" pitchFamily="34" charset="0"/>
                        <a:buNone/>
                      </a:pPr>
                      <a:endParaRPr lang="en-GB" sz="1050" kern="1200" dirty="0">
                        <a:solidFill>
                          <a:srgbClr val="7030A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7030A0"/>
                          </a:solidFill>
                          <a:latin typeface="ArialMT"/>
                          <a:ea typeface="+mn-ea"/>
                          <a:cs typeface="+mn-cs"/>
                        </a:rPr>
                        <a:t>Smaller group tutorials will allow students to ask questions freely and will allow for more personalised teaching.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dirty="0">
                        <a:solidFill>
                          <a:srgbClr val="7030A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7030A0"/>
                          </a:solidFill>
                          <a:latin typeface="ArialMT"/>
                          <a:ea typeface="+mn-ea"/>
                          <a:cs typeface="+mn-cs"/>
                        </a:rPr>
                        <a:t>Finding the areas of weakness for groups, individuals, the class- will allow for better planning of which areas will be covered in more detail.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50" b="1" dirty="0">
                          <a:solidFill>
                            <a:schemeClr val="tx1"/>
                          </a:solidFill>
                          <a:latin typeface="ArialMT"/>
                        </a:rPr>
                        <a:t>SPIRIT-</a:t>
                      </a:r>
                      <a:r>
                        <a:rPr lang="en-GB" sz="1050" dirty="0">
                          <a:solidFill>
                            <a:schemeClr val="tx1"/>
                          </a:solidFill>
                          <a:latin typeface="ArialMT"/>
                        </a:rPr>
                        <a:t> Revision resilience</a:t>
                      </a:r>
                      <a:r>
                        <a:rPr lang="en-GB" sz="1050" dirty="0">
                          <a:solidFill>
                            <a:srgbClr val="7030A0"/>
                          </a:solidFill>
                          <a:latin typeface="ArialM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988556">
                <a:tc gridSpan="6">
                  <a:txBody>
                    <a:bodyPr/>
                    <a:lstStyle/>
                    <a:p>
                      <a:pPr marL="71755" marR="71755" algn="l">
                        <a:spcAft>
                          <a:spcPts val="0"/>
                        </a:spcAft>
                      </a:pPr>
                      <a:endParaRPr lang="en-GB"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2450333"/>
                  </a:ext>
                </a:extLst>
              </a:tr>
            </a:tbl>
          </a:graphicData>
        </a:graphic>
      </p:graphicFrame>
      <p:graphicFrame>
        <p:nvGraphicFramePr>
          <p:cNvPr id="4" name="Table 4">
            <a:extLst>
              <a:ext uri="{FF2B5EF4-FFF2-40B4-BE49-F238E27FC236}">
                <a16:creationId xmlns:a16="http://schemas.microsoft.com/office/drawing/2014/main" id="{3FEB9A87-8CD9-9CA1-387B-BCC99B8177AB}"/>
              </a:ext>
            </a:extLst>
          </p:cNvPr>
          <p:cNvGraphicFramePr>
            <a:graphicFrameLocks noGrp="1"/>
          </p:cNvGraphicFramePr>
          <p:nvPr>
            <p:extLst>
              <p:ext uri="{D42A27DB-BD31-4B8C-83A1-F6EECF244321}">
                <p14:modId xmlns:p14="http://schemas.microsoft.com/office/powerpoint/2010/main" val="2971299753"/>
              </p:ext>
            </p:extLst>
          </p:nvPr>
        </p:nvGraphicFramePr>
        <p:xfrm>
          <a:off x="190499" y="3396534"/>
          <a:ext cx="8763001" cy="3235760"/>
        </p:xfrm>
        <a:graphic>
          <a:graphicData uri="http://schemas.openxmlformats.org/drawingml/2006/table">
            <a:tbl>
              <a:tblPr firstRow="1" bandRow="1">
                <a:tableStyleId>{8A107856-5554-42FB-B03E-39F5DBC370BA}</a:tableStyleId>
              </a:tblPr>
              <a:tblGrid>
                <a:gridCol w="1143000">
                  <a:extLst>
                    <a:ext uri="{9D8B030D-6E8A-4147-A177-3AD203B41FA5}">
                      <a16:colId xmlns:a16="http://schemas.microsoft.com/office/drawing/2014/main" val="1615839723"/>
                    </a:ext>
                  </a:extLst>
                </a:gridCol>
                <a:gridCol w="7620001">
                  <a:extLst>
                    <a:ext uri="{9D8B030D-6E8A-4147-A177-3AD203B41FA5}">
                      <a16:colId xmlns:a16="http://schemas.microsoft.com/office/drawing/2014/main" val="1814822840"/>
                    </a:ext>
                  </a:extLst>
                </a:gridCol>
              </a:tblGrid>
              <a:tr h="347482">
                <a:tc gridSpan="2">
                  <a:txBody>
                    <a:bodyPr/>
                    <a:lstStyle/>
                    <a:p>
                      <a:pPr algn="ctr"/>
                      <a:r>
                        <a:rPr lang="en-GB" sz="1400" dirty="0"/>
                        <a:t>Personal Development – Year 10 Main Opportunities</a:t>
                      </a:r>
                    </a:p>
                  </a:txBody>
                  <a:tcPr/>
                </a:tc>
                <a:tc hMerge="1">
                  <a:txBody>
                    <a:bodyPr/>
                    <a:lstStyle/>
                    <a:p>
                      <a:endParaRPr lang="en-GB" dirty="0"/>
                    </a:p>
                  </a:txBody>
                  <a:tcPr/>
                </a:tc>
                <a:extLst>
                  <a:ext uri="{0D108BD9-81ED-4DB2-BD59-A6C34878D82A}">
                    <a16:rowId xmlns:a16="http://schemas.microsoft.com/office/drawing/2014/main" val="2089083554"/>
                  </a:ext>
                </a:extLst>
              </a:tr>
              <a:tr h="332713">
                <a:tc>
                  <a:txBody>
                    <a:bodyPr/>
                    <a:lstStyle/>
                    <a:p>
                      <a:r>
                        <a:rPr lang="en-GB" sz="1100" b="1" dirty="0"/>
                        <a:t>SPIRIT</a:t>
                      </a:r>
                    </a:p>
                  </a:txBody>
                  <a:tcPr/>
                </a:tc>
                <a:tc>
                  <a:txBody>
                    <a:bodyPr/>
                    <a:lstStyle/>
                    <a:p>
                      <a:r>
                        <a:rPr lang="en-GB" sz="1100" dirty="0"/>
                        <a:t>Ind- Creating &amp; taking ownership of own choreographies. S- Weekend residential to work on practical and theory work prior to exam. </a:t>
                      </a:r>
                    </a:p>
                  </a:txBody>
                  <a:tcPr/>
                </a:tc>
                <a:extLst>
                  <a:ext uri="{0D108BD9-81ED-4DB2-BD59-A6C34878D82A}">
                    <a16:rowId xmlns:a16="http://schemas.microsoft.com/office/drawing/2014/main" val="577025842"/>
                  </a:ext>
                </a:extLst>
              </a:tr>
              <a:tr h="428097">
                <a:tc>
                  <a:txBody>
                    <a:bodyPr/>
                    <a:lstStyle/>
                    <a:p>
                      <a:r>
                        <a:rPr lang="en-GB" sz="1100" b="1" dirty="0"/>
                        <a:t>Equality &amp; Diversity</a:t>
                      </a:r>
                    </a:p>
                  </a:txBody>
                  <a:tcPr/>
                </a:tc>
                <a:tc>
                  <a:txBody>
                    <a:bodyPr/>
                    <a:lstStyle/>
                    <a:p>
                      <a:r>
                        <a:rPr lang="en-GB" sz="1100" dirty="0"/>
                        <a:t>Learning to analyse &amp; understand professional work where performers have physical disabilities as well as different races/life experiences. E &amp; D is discussed when analysing these works. </a:t>
                      </a:r>
                    </a:p>
                  </a:txBody>
                  <a:tcPr/>
                </a:tc>
                <a:extLst>
                  <a:ext uri="{0D108BD9-81ED-4DB2-BD59-A6C34878D82A}">
                    <a16:rowId xmlns:a16="http://schemas.microsoft.com/office/drawing/2014/main" val="29526812"/>
                  </a:ext>
                </a:extLst>
              </a:tr>
              <a:tr h="428097">
                <a:tc>
                  <a:txBody>
                    <a:bodyPr/>
                    <a:lstStyle/>
                    <a:p>
                      <a:r>
                        <a:rPr lang="en-GB" sz="1100" b="1" dirty="0"/>
                        <a:t>CEIAG</a:t>
                      </a:r>
                    </a:p>
                  </a:txBody>
                  <a:tcPr/>
                </a:tc>
                <a:tc>
                  <a:txBody>
                    <a:bodyPr/>
                    <a:lstStyle/>
                    <a:p>
                      <a:r>
                        <a:rPr lang="en-GB" sz="1100" dirty="0"/>
                        <a:t>Workshops from local colleges and companies that offer dance. Workshops from professional dancers, where they discuss their career paths and where dance can lead. </a:t>
                      </a:r>
                    </a:p>
                  </a:txBody>
                  <a:tcPr/>
                </a:tc>
                <a:extLst>
                  <a:ext uri="{0D108BD9-81ED-4DB2-BD59-A6C34878D82A}">
                    <a16:rowId xmlns:a16="http://schemas.microsoft.com/office/drawing/2014/main" val="593569089"/>
                  </a:ext>
                </a:extLst>
              </a:tr>
              <a:tr h="428097">
                <a:tc>
                  <a:txBody>
                    <a:bodyPr/>
                    <a:lstStyle/>
                    <a:p>
                      <a:r>
                        <a:rPr lang="en-GB" sz="1100" b="1" dirty="0"/>
                        <a:t>Mental Health &amp; Wellbeing</a:t>
                      </a:r>
                    </a:p>
                  </a:txBody>
                  <a:tcPr/>
                </a:tc>
                <a:tc>
                  <a:txBody>
                    <a:bodyPr/>
                    <a:lstStyle/>
                    <a:p>
                      <a:r>
                        <a:rPr lang="en-GB" sz="1100" dirty="0"/>
                        <a:t>Physical development of fitness, flexibility and strength. K &amp; U of healthy lifestyles inc. diet, exercise, sleep and injury prevention. </a:t>
                      </a:r>
                    </a:p>
                  </a:txBody>
                  <a:tcPr/>
                </a:tc>
                <a:extLst>
                  <a:ext uri="{0D108BD9-81ED-4DB2-BD59-A6C34878D82A}">
                    <a16:rowId xmlns:a16="http://schemas.microsoft.com/office/drawing/2014/main" val="1223913748"/>
                  </a:ext>
                </a:extLst>
              </a:tr>
              <a:tr h="321073">
                <a:tc>
                  <a:txBody>
                    <a:bodyPr/>
                    <a:lstStyle/>
                    <a:p>
                      <a:r>
                        <a:rPr lang="en-GB" sz="1100" b="1" dirty="0"/>
                        <a:t>SMSC</a:t>
                      </a:r>
                    </a:p>
                  </a:txBody>
                  <a:tcPr/>
                </a:tc>
                <a:tc>
                  <a:txBody>
                    <a:bodyPr/>
                    <a:lstStyle/>
                    <a:p>
                      <a:r>
                        <a:rPr lang="en-GB" sz="1100" dirty="0"/>
                        <a:t>Theatre trips to watch professional work. Learning professional work from different cultures. </a:t>
                      </a:r>
                    </a:p>
                  </a:txBody>
                  <a:tcPr/>
                </a:tc>
                <a:extLst>
                  <a:ext uri="{0D108BD9-81ED-4DB2-BD59-A6C34878D82A}">
                    <a16:rowId xmlns:a16="http://schemas.microsoft.com/office/drawing/2014/main" val="3662900586"/>
                  </a:ext>
                </a:extLst>
              </a:tr>
              <a:tr h="428097">
                <a:tc>
                  <a:txBody>
                    <a:bodyPr/>
                    <a:lstStyle/>
                    <a:p>
                      <a:r>
                        <a:rPr lang="en-GB" sz="1100" b="1" dirty="0"/>
                        <a:t>Enrichment</a:t>
                      </a:r>
                    </a:p>
                  </a:txBody>
                  <a:tcPr/>
                </a:tc>
                <a:tc>
                  <a:txBody>
                    <a:bodyPr/>
                    <a:lstStyle/>
                    <a:p>
                      <a:r>
                        <a:rPr lang="en-GB" sz="1100" dirty="0"/>
                        <a:t>Workshops, weekly extra curricular clubs, trips. Annual Dance Show, Arts Showcase, Whole School Production and Christmas Concerts. </a:t>
                      </a:r>
                    </a:p>
                  </a:txBody>
                  <a:tcPr/>
                </a:tc>
                <a:extLst>
                  <a:ext uri="{0D108BD9-81ED-4DB2-BD59-A6C34878D82A}">
                    <a16:rowId xmlns:a16="http://schemas.microsoft.com/office/drawing/2014/main" val="2193040332"/>
                  </a:ext>
                </a:extLst>
              </a:tr>
              <a:tr h="428097">
                <a:tc>
                  <a:txBody>
                    <a:bodyPr/>
                    <a:lstStyle/>
                    <a:p>
                      <a:r>
                        <a:rPr lang="en-GB" sz="1100" b="1" dirty="0"/>
                        <a:t>Student Leadership</a:t>
                      </a:r>
                    </a:p>
                  </a:txBody>
                  <a:tcPr/>
                </a:tc>
                <a:tc>
                  <a:txBody>
                    <a:bodyPr/>
                    <a:lstStyle/>
                    <a:p>
                      <a:r>
                        <a:rPr lang="en-GB" sz="1100" dirty="0"/>
                        <a:t>Students to teach their choreographies to other dance students. Students to take ownership of their revision. </a:t>
                      </a:r>
                    </a:p>
                  </a:txBody>
                  <a:tcPr/>
                </a:tc>
                <a:extLst>
                  <a:ext uri="{0D108BD9-81ED-4DB2-BD59-A6C34878D82A}">
                    <a16:rowId xmlns:a16="http://schemas.microsoft.com/office/drawing/2014/main" val="1548865674"/>
                  </a:ext>
                </a:extLst>
              </a:tr>
            </a:tbl>
          </a:graphicData>
        </a:graphic>
      </p:graphicFrame>
    </p:spTree>
    <p:extLst>
      <p:ext uri="{BB962C8B-B14F-4D97-AF65-F5344CB8AC3E}">
        <p14:creationId xmlns:p14="http://schemas.microsoft.com/office/powerpoint/2010/main" val="3558905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2483</Words>
  <Application>Microsoft Office PowerPoint</Application>
  <PresentationFormat>On-screen Show (4:3)</PresentationFormat>
  <Paragraphs>368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J Madden</cp:lastModifiedBy>
  <cp:revision>53</cp:revision>
  <dcterms:created xsi:type="dcterms:W3CDTF">2006-08-16T00:00:00Z</dcterms:created>
  <dcterms:modified xsi:type="dcterms:W3CDTF">2022-10-03T09:45:48Z</dcterms:modified>
</cp:coreProperties>
</file>