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2"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912BA9-F3A5-4A7E-B6B1-04B0F75E956F}" type="datetimeFigureOut">
              <a:rPr lang="en-GB" smtClean="0"/>
              <a:t>16/06/2022</a:t>
            </a:fld>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2A0D7-2EED-4155-8782-5643B17755F2}" type="slidenum">
              <a:rPr lang="en-GB" smtClean="0"/>
              <a:t>‹#›</a:t>
            </a:fld>
            <a:endParaRPr lang="en-GB" dirty="0"/>
          </a:p>
        </p:txBody>
      </p:sp>
    </p:spTree>
    <p:extLst>
      <p:ext uri="{BB962C8B-B14F-4D97-AF65-F5344CB8AC3E}">
        <p14:creationId xmlns:p14="http://schemas.microsoft.com/office/powerpoint/2010/main" val="127902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932A0D7-2EED-4155-8782-5643B17755F2}" type="slidenum">
              <a:rPr lang="en-GB" smtClean="0"/>
              <a:t>2</a:t>
            </a:fld>
            <a:endParaRPr lang="en-GB" dirty="0"/>
          </a:p>
        </p:txBody>
      </p:sp>
    </p:spTree>
    <p:extLst>
      <p:ext uri="{BB962C8B-B14F-4D97-AF65-F5344CB8AC3E}">
        <p14:creationId xmlns:p14="http://schemas.microsoft.com/office/powerpoint/2010/main" val="981387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6/16/2022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BFF625E-1D49-F640-B346-1A871CA805B5}"/>
              </a:ext>
            </a:extLst>
          </p:cNvPr>
          <p:cNvSpPr txBox="1"/>
          <p:nvPr/>
        </p:nvSpPr>
        <p:spPr>
          <a:xfrm>
            <a:off x="304801" y="335688"/>
            <a:ext cx="8534400" cy="707886"/>
          </a:xfrm>
          <a:prstGeom prst="rect">
            <a:avLst/>
          </a:prstGeom>
          <a:solidFill>
            <a:schemeClr val="accent3">
              <a:lumMod val="75000"/>
            </a:schemeClr>
          </a:solidFill>
          <a:ln>
            <a:solidFill>
              <a:schemeClr val="accent6">
                <a:lumMod val="50000"/>
              </a:schemeClr>
            </a:solidFill>
          </a:ln>
        </p:spPr>
        <p:txBody>
          <a:bodyPr wrap="square" rtlCol="0">
            <a:spAutoFit/>
          </a:bodyPr>
          <a:lstStyle/>
          <a:p>
            <a:pPr algn="ctr"/>
            <a:r>
              <a:rPr lang="en-US" sz="2000" b="1" dirty="0">
                <a:solidFill>
                  <a:schemeClr val="bg1"/>
                </a:solidFill>
              </a:rPr>
              <a:t>Curriculum Intent</a:t>
            </a:r>
          </a:p>
          <a:p>
            <a:pPr algn="ctr"/>
            <a:r>
              <a:rPr lang="en-US" sz="2000" b="1" dirty="0">
                <a:solidFill>
                  <a:schemeClr val="bg1"/>
                </a:solidFill>
              </a:rPr>
              <a:t>Subject …</a:t>
            </a:r>
          </a:p>
        </p:txBody>
      </p:sp>
      <p:sp>
        <p:nvSpPr>
          <p:cNvPr id="5" name="Rectangle 4">
            <a:extLst>
              <a:ext uri="{FF2B5EF4-FFF2-40B4-BE49-F238E27FC236}">
                <a16:creationId xmlns:a16="http://schemas.microsoft.com/office/drawing/2014/main" id="{26237012-37B7-A64F-8DD9-91D1D76DF480}"/>
              </a:ext>
            </a:extLst>
          </p:cNvPr>
          <p:cNvSpPr/>
          <p:nvPr/>
        </p:nvSpPr>
        <p:spPr>
          <a:xfrm>
            <a:off x="304800" y="1219200"/>
            <a:ext cx="8534401" cy="838200"/>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rPr>
              <a:t>PRIORITIES IN WHOLE SCHOOL CURRICULUM INTENT</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Love of Learning: </a:t>
            </a:r>
            <a:r>
              <a:rPr lang="en-US" sz="1200" dirty="0">
                <a:solidFill>
                  <a:schemeClr val="tx1"/>
                </a:solidFill>
                <a:cs typeface="Arial" panose="020B0604020202020204" pitchFamily="34" charset="0"/>
              </a:rPr>
              <a:t>relevance, purpose, interest, study habits</a:t>
            </a:r>
          </a:p>
          <a:p>
            <a:pPr marL="171450" indent="-171450">
              <a:buFont typeface="Arial" panose="020B0604020202020204" pitchFamily="34" charset="0"/>
              <a:buChar char="•"/>
            </a:pPr>
            <a:r>
              <a:rPr lang="en-US" sz="1200" b="1" dirty="0">
                <a:solidFill>
                  <a:schemeClr val="tx1"/>
                </a:solidFill>
                <a:cs typeface="Arial" panose="020B0604020202020204" pitchFamily="34" charset="0"/>
              </a:rPr>
              <a:t>Knowledge: </a:t>
            </a:r>
            <a:r>
              <a:rPr lang="en-US" sz="1200" dirty="0">
                <a:solidFill>
                  <a:schemeClr val="tx1"/>
                </a:solidFill>
                <a:cs typeface="Arial" panose="020B0604020202020204" pitchFamily="34" charset="0"/>
              </a:rPr>
              <a:t>acquisition of knowledge, understanding of key concepts, development of cultural capital</a:t>
            </a:r>
          </a:p>
          <a:p>
            <a:pPr marL="171450" lvl="0" indent="-171450">
              <a:buFont typeface="Arial" panose="020B0604020202020204" pitchFamily="34" charset="0"/>
              <a:buChar char="•"/>
            </a:pPr>
            <a:r>
              <a:rPr lang="en-GB" sz="1200" b="1" dirty="0">
                <a:solidFill>
                  <a:schemeClr val="tx1"/>
                </a:solidFill>
              </a:rPr>
              <a:t>Effective communication: </a:t>
            </a:r>
            <a:r>
              <a:rPr lang="en-GB" sz="1200" dirty="0">
                <a:solidFill>
                  <a:schemeClr val="tx1"/>
                </a:solidFill>
              </a:rPr>
              <a:t>vocabulary, reading, writing, speaking &amp; listening</a:t>
            </a:r>
          </a:p>
        </p:txBody>
      </p:sp>
      <p:sp>
        <p:nvSpPr>
          <p:cNvPr id="6" name="Rectangle 5">
            <a:extLst>
              <a:ext uri="{FF2B5EF4-FFF2-40B4-BE49-F238E27FC236}">
                <a16:creationId xmlns:a16="http://schemas.microsoft.com/office/drawing/2014/main" id="{26237012-37B7-A64F-8DD9-91D1D76DF480}"/>
              </a:ext>
            </a:extLst>
          </p:cNvPr>
          <p:cNvSpPr/>
          <p:nvPr/>
        </p:nvSpPr>
        <p:spPr>
          <a:xfrm>
            <a:off x="285269" y="2209800"/>
            <a:ext cx="4188693" cy="4230255"/>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KEY QUESTIONS TO CONSIDER</a:t>
            </a:r>
          </a:p>
          <a:p>
            <a:pPr marL="171450" indent="-171450">
              <a:buFont typeface="Arial" panose="020B0604020202020204" pitchFamily="34" charset="0"/>
              <a:buChar char="•"/>
            </a:pPr>
            <a:r>
              <a:rPr lang="en-GB" sz="1200" b="1" dirty="0">
                <a:solidFill>
                  <a:schemeClr val="tx1"/>
                </a:solidFill>
              </a:rPr>
              <a:t>What do you want students to know, understand and be able to do? By the end of each Key Stage? By the end of each year? </a:t>
            </a:r>
          </a:p>
          <a:p>
            <a:pPr marL="171450" indent="-171450">
              <a:buFont typeface="Arial" panose="020B0604020202020204" pitchFamily="34" charset="0"/>
              <a:buChar char="•"/>
            </a:pPr>
            <a:r>
              <a:rPr lang="en-GB" sz="1200" b="1" dirty="0">
                <a:solidFill>
                  <a:schemeClr val="tx1"/>
                </a:solidFill>
              </a:rPr>
              <a:t>Are all aspects of the National Curriculum studied in sufficient depth?</a:t>
            </a:r>
          </a:p>
          <a:p>
            <a:pPr marL="171450" indent="-171450">
              <a:buFont typeface="Arial" panose="020B0604020202020204" pitchFamily="34" charset="0"/>
              <a:buChar char="•"/>
            </a:pPr>
            <a:r>
              <a:rPr lang="en-GB" sz="1200" b="1" dirty="0">
                <a:solidFill>
                  <a:schemeClr val="tx1"/>
                </a:solidFill>
              </a:rPr>
              <a:t>Why has content been selected?</a:t>
            </a:r>
          </a:p>
          <a:p>
            <a:pPr marL="171450" indent="-171450">
              <a:buFont typeface="Arial" panose="020B0604020202020204" pitchFamily="34" charset="0"/>
              <a:buChar char="•"/>
            </a:pPr>
            <a:r>
              <a:rPr lang="en-GB" sz="1200" b="1" dirty="0">
                <a:solidFill>
                  <a:schemeClr val="tx1"/>
                </a:solidFill>
              </a:rPr>
              <a:t>Why has the learning been sequenced in this way?</a:t>
            </a:r>
          </a:p>
          <a:p>
            <a:pPr marL="171450" indent="-171450">
              <a:buFont typeface="Arial" panose="020B0604020202020204" pitchFamily="34" charset="0"/>
              <a:buChar char="•"/>
            </a:pPr>
            <a:r>
              <a:rPr lang="en-GB" sz="1200" b="1" dirty="0">
                <a:solidFill>
                  <a:schemeClr val="tx1"/>
                </a:solidFill>
              </a:rPr>
              <a:t>How does learning in KS3 build on KS2 and prepare students for KS4? </a:t>
            </a:r>
          </a:p>
          <a:p>
            <a:pPr marL="171450" indent="-171450">
              <a:buFont typeface="Arial" panose="020B0604020202020204" pitchFamily="34" charset="0"/>
              <a:buChar char="•"/>
            </a:pPr>
            <a:r>
              <a:rPr lang="en-GB" sz="1200" b="1" dirty="0">
                <a:solidFill>
                  <a:schemeClr val="tx1"/>
                </a:solidFill>
              </a:rPr>
              <a:t>How does learning in KS4 prepare students for their next stages in education?  </a:t>
            </a:r>
          </a:p>
          <a:p>
            <a:pPr marL="171450" indent="-171450">
              <a:buFont typeface="Arial" panose="020B0604020202020204" pitchFamily="34" charset="0"/>
              <a:buChar char="•"/>
            </a:pPr>
            <a:r>
              <a:rPr lang="en-GB" sz="1200" b="1" dirty="0">
                <a:solidFill>
                  <a:schemeClr val="tx1"/>
                </a:solidFill>
              </a:rPr>
              <a:t>How do you ensure that students understand the relevance and purpose of your subject?</a:t>
            </a:r>
          </a:p>
          <a:p>
            <a:pPr marL="171450" indent="-171450">
              <a:buFont typeface="Arial" panose="020B0604020202020204" pitchFamily="34" charset="0"/>
              <a:buChar char="•"/>
            </a:pPr>
            <a:r>
              <a:rPr lang="en-GB" sz="1200" b="1" dirty="0">
                <a:solidFill>
                  <a:schemeClr val="tx1"/>
                </a:solidFill>
              </a:rPr>
              <a:t>How do you plan for progression?  </a:t>
            </a:r>
          </a:p>
          <a:p>
            <a:pPr marL="171450" indent="-171450">
              <a:buFont typeface="Arial" panose="020B0604020202020204" pitchFamily="34" charset="0"/>
              <a:buChar char="•"/>
            </a:pPr>
            <a:r>
              <a:rPr lang="en-GB" sz="1200" b="1" dirty="0">
                <a:solidFill>
                  <a:schemeClr val="tx1"/>
                </a:solidFill>
              </a:rPr>
              <a:t>How do you provide sufficient ambition/challenge for all, including Disadvantaged &amp; SEND?</a:t>
            </a:r>
            <a:endParaRPr lang="en-GB" sz="1200" dirty="0">
              <a:solidFill>
                <a:schemeClr val="tx1"/>
              </a:solidFill>
            </a:endParaRPr>
          </a:p>
          <a:p>
            <a:pPr marL="171450" indent="-171450">
              <a:buFont typeface="Arial" panose="020B0604020202020204" pitchFamily="34" charset="0"/>
              <a:buChar char="•"/>
            </a:pPr>
            <a:r>
              <a:rPr lang="en-GB" sz="1200" b="1" dirty="0">
                <a:solidFill>
                  <a:schemeClr val="tx1"/>
                </a:solidFill>
              </a:rPr>
              <a:t>How is learning sequenced or spaced to promote long-term memory?</a:t>
            </a:r>
          </a:p>
          <a:p>
            <a:pPr marL="171450" indent="-171450">
              <a:buFont typeface="Arial" panose="020B0604020202020204" pitchFamily="34" charset="0"/>
              <a:buChar char="•"/>
            </a:pPr>
            <a:r>
              <a:rPr lang="en-GB" sz="1200" b="1" dirty="0">
                <a:solidFill>
                  <a:schemeClr val="tx1"/>
                </a:solidFill>
              </a:rPr>
              <a:t>How are gaps in learning addressed in your subject?</a:t>
            </a:r>
          </a:p>
          <a:p>
            <a:pPr marL="171450" indent="-171450">
              <a:buFont typeface="Arial" panose="020B0604020202020204" pitchFamily="34" charset="0"/>
              <a:buChar char="•"/>
            </a:pPr>
            <a:r>
              <a:rPr lang="en-GB" sz="1200" b="1" dirty="0">
                <a:solidFill>
                  <a:schemeClr val="tx1"/>
                </a:solidFill>
              </a:rPr>
              <a:t>How does your subject build cultural capital, character and personal skills?  </a:t>
            </a:r>
          </a:p>
          <a:p>
            <a:endParaRPr lang="en-GB" sz="1200" dirty="0">
              <a:solidFill>
                <a:schemeClr val="tx1"/>
              </a:solidFill>
            </a:endParaRPr>
          </a:p>
          <a:p>
            <a:endParaRPr lang="en-US" sz="1200" b="1" u="sng" dirty="0">
              <a:solidFill>
                <a:schemeClr val="tx1"/>
              </a:solidFill>
              <a:cs typeface="Arial" panose="020B0604020202020204" pitchFamily="34" charset="0"/>
            </a:endParaRPr>
          </a:p>
        </p:txBody>
      </p:sp>
      <p:sp>
        <p:nvSpPr>
          <p:cNvPr id="9" name="Rectangle 8">
            <a:extLst>
              <a:ext uri="{FF2B5EF4-FFF2-40B4-BE49-F238E27FC236}">
                <a16:creationId xmlns:a16="http://schemas.microsoft.com/office/drawing/2014/main" id="{26237012-37B7-A64F-8DD9-91D1D76DF480}"/>
              </a:ext>
            </a:extLst>
          </p:cNvPr>
          <p:cNvSpPr/>
          <p:nvPr/>
        </p:nvSpPr>
        <p:spPr>
          <a:xfrm>
            <a:off x="4572002" y="2209800"/>
            <a:ext cx="4267200" cy="4248727"/>
          </a:xfrm>
          <a:prstGeom prst="rect">
            <a:avLst/>
          </a:prstGeom>
          <a:solidFill>
            <a:schemeClr val="bg1"/>
          </a:solidFill>
          <a:ln w="381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00" b="1" u="sng" dirty="0">
                <a:solidFill>
                  <a:schemeClr val="tx1"/>
                </a:solidFill>
                <a:cs typeface="Arial" panose="020B0604020202020204" pitchFamily="34" charset="0"/>
              </a:rPr>
              <a:t>VISION FOR YOUR SUBJECT</a:t>
            </a:r>
          </a:p>
          <a:p>
            <a:r>
              <a:rPr lang="en-US" sz="1400" b="1" dirty="0">
                <a:solidFill>
                  <a:schemeClr val="tx1"/>
                </a:solidFill>
                <a:cs typeface="Arial" panose="020B0604020202020204" pitchFamily="34" charset="0"/>
              </a:rPr>
              <a:t>Drama in Bedford serves two main purposes. Firstly we want to develop an appreciation and love of theatre (in terms of performance and all the elements that create it) and secondly to encourage the students as individuals by developing skills for the world of work beyond the classroom. </a:t>
            </a:r>
          </a:p>
          <a:p>
            <a:r>
              <a:rPr lang="en-US" sz="1400" b="1" dirty="0">
                <a:solidFill>
                  <a:schemeClr val="tx1"/>
                </a:solidFill>
                <a:cs typeface="Arial" panose="020B0604020202020204" pitchFamily="34" charset="0"/>
              </a:rPr>
              <a:t>We encourage creativity and confidence with the skill set to evaluate and self reflect. </a:t>
            </a:r>
          </a:p>
          <a:p>
            <a:r>
              <a:rPr lang="en-US" sz="1400" b="1" dirty="0">
                <a:solidFill>
                  <a:schemeClr val="tx1"/>
                </a:solidFill>
                <a:cs typeface="Arial" panose="020B0604020202020204" pitchFamily="34" charset="0"/>
              </a:rPr>
              <a:t>We explore a range of theatre and performance through both practical and as an audience- the intention is to give the students a wide experience of experiences both within and out of the classroom environment.</a:t>
            </a:r>
          </a:p>
          <a:p>
            <a:r>
              <a:rPr lang="en-US" sz="1400" b="1" dirty="0">
                <a:solidFill>
                  <a:schemeClr val="tx1"/>
                </a:solidFill>
                <a:cs typeface="Arial" panose="020B0604020202020204" pitchFamily="34" charset="0"/>
              </a:rPr>
              <a:t>We strive to develop empathetic and positive students.</a:t>
            </a:r>
          </a:p>
          <a:p>
            <a:r>
              <a:rPr lang="en-US" sz="1200" b="1" u="sng" dirty="0">
                <a:solidFill>
                  <a:schemeClr val="tx1"/>
                </a:solidFill>
                <a:cs typeface="Arial" panose="020B0604020202020204" pitchFamily="34" charset="0"/>
              </a:rPr>
              <a:t>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436" y="364301"/>
            <a:ext cx="534129" cy="679273"/>
          </a:xfrm>
          <a:prstGeom prst="rect">
            <a:avLst/>
          </a:prstGeom>
        </p:spPr>
      </p:pic>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0" y="364301"/>
            <a:ext cx="534129" cy="679273"/>
          </a:xfrm>
          <a:prstGeom prst="rect">
            <a:avLst/>
          </a:prstGeom>
        </p:spPr>
      </p:pic>
    </p:spTree>
    <p:extLst>
      <p:ext uri="{BB962C8B-B14F-4D97-AF65-F5344CB8AC3E}">
        <p14:creationId xmlns:p14="http://schemas.microsoft.com/office/powerpoint/2010/main" val="3554877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082799662"/>
              </p:ext>
            </p:extLst>
          </p:nvPr>
        </p:nvGraphicFramePr>
        <p:xfrm>
          <a:off x="304800" y="152401"/>
          <a:ext cx="8686800" cy="6913935"/>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23819">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7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590580">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9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52515">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Intro to drama Key terms of voice and movement (acting skills)</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 Silent movies and fairytales- Basic performance techniques (freeze frame, mime, spoken thought, improvisation)</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Introduce and establish expectation that every student performs. Encouraging “being brave”</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Main focus on movement skills- reacting is as important as acting, when voice is used that movement is still underpinning all</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Spatial awareness(proxemics), audience awareness. Movement skills (facial expression, eye contact, blocking). Introduction to team skills and communication skills in small groups</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Introduce forum theatre as critique method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 Expectation that every student contribute to performance. 1</a:t>
                      </a:r>
                      <a:r>
                        <a:rPr lang="en-GB" sz="900" kern="1200" baseline="30000" dirty="0">
                          <a:solidFill>
                            <a:srgbClr val="000000"/>
                          </a:solidFill>
                          <a:latin typeface="ArialMT"/>
                          <a:ea typeface="+mn-ea"/>
                          <a:cs typeface="+mn-cs"/>
                        </a:rPr>
                        <a:t>st</a:t>
                      </a:r>
                      <a:r>
                        <a:rPr lang="en-GB" sz="900" kern="1200" dirty="0">
                          <a:solidFill>
                            <a:srgbClr val="000000"/>
                          </a:solidFill>
                          <a:latin typeface="ArialMT"/>
                          <a:ea typeface="+mn-ea"/>
                          <a:cs typeface="+mn-cs"/>
                        </a:rPr>
                        <a:t> term focuses on building confidence and dispersing the anxiety that some students have about performing in front of an audience. Focus is on movement skills and developing responsive acting (to lay the foundation for adding vocals to acting as next step)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Team skills, negotiation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14415">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Scripted drama (from page to stage)Structure of a script</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Techniques- direct address to audience (breaking the 4</a:t>
                      </a:r>
                      <a:r>
                        <a:rPr lang="en-GB" sz="900" kern="1200" baseline="30000" dirty="0">
                          <a:solidFill>
                            <a:srgbClr val="000000"/>
                          </a:solidFill>
                          <a:latin typeface="ArialMT"/>
                          <a:ea typeface="+mn-ea"/>
                          <a:cs typeface="+mn-cs"/>
                        </a:rPr>
                        <a:t>th</a:t>
                      </a:r>
                      <a:r>
                        <a:rPr lang="en-GB" sz="900" kern="1200" dirty="0">
                          <a:solidFill>
                            <a:srgbClr val="000000"/>
                          </a:solidFill>
                          <a:latin typeface="ArialMT"/>
                          <a:ea typeface="+mn-ea"/>
                          <a:cs typeface="+mn-cs"/>
                        </a:rPr>
                        <a:t> wall)</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Key terms- basic acting skills cont.</a:t>
                      </a: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 Introduce and explore how to interpret both stage direction and dialogue to develop movement in performance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Using movement and vocals to explore and develop character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Acting skills (Movement and vocals), expression, timing </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Using acting skills to differentiate between characters/roles</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Focus is on movement as students presented with script tend to focus on vocals and performances become static. Building on movement skills developed in term one the students block movement and add voice </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Role of playwright and director</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Confidence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Humour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261140">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Charlie and Choc Factory- Introduce analysis (impact on the audience)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Using a stimulus as a starting point for devising</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Physical theatre as a style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Characterisation</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Building on character work and acting skills. Developing performances for an audience (analysis in drama is all about the impact on an audience)</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Further development of acting skills and introducing use of pauses and movement to build tension. </a:t>
                      </a:r>
                    </a:p>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Team skills/negotiation when developing physical theatre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kern="1200" dirty="0">
                          <a:solidFill>
                            <a:srgbClr val="000000"/>
                          </a:solidFill>
                          <a:latin typeface="ArialMT"/>
                          <a:ea typeface="+mn-ea"/>
                          <a:cs typeface="+mn-cs"/>
                        </a:rPr>
                        <a:t>Developing on from character and focusing on impact on audience (analysis). Creating more mature performances that embrace more stylised techniques</a:t>
                      </a:r>
                    </a:p>
                    <a:p>
                      <a:pPr marL="0" lvl="0" indent="0" algn="l" defTabSz="3240085" rtl="0" eaLnBrk="1" latinLnBrk="0" hangingPunct="1">
                        <a:spcAft>
                          <a:spcPts val="0"/>
                        </a:spcAft>
                        <a:buFont typeface="Arial" panose="020B0604020202020204" pitchFamily="34" charset="0"/>
                        <a:buNone/>
                      </a:pPr>
                      <a:endParaRPr lang="en-GB" sz="9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Confidence and resilience</a:t>
                      </a:r>
                    </a:p>
                    <a:p>
                      <a:pPr marL="0" lvl="0" indent="0" algn="l" defTabSz="3240085" rtl="0" eaLnBrk="1" latinLnBrk="0" hangingPunct="1">
                        <a:spcAft>
                          <a:spcPts val="0"/>
                        </a:spcAft>
                        <a:buFont typeface="Arial" panose="020B0604020202020204" pitchFamily="34" charset="0"/>
                        <a:buNone/>
                      </a:pPr>
                      <a:r>
                        <a:rPr lang="en-GB" sz="900" kern="1200" dirty="0">
                          <a:solidFill>
                            <a:srgbClr val="000000"/>
                          </a:solidFill>
                          <a:latin typeface="ArialMT"/>
                          <a:ea typeface="+mn-ea"/>
                          <a:cs typeface="+mn-cs"/>
                        </a:rPr>
                        <a:t>Compassion and forgiveness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25641">
                <a:tc gridSpan="6">
                  <a:txBody>
                    <a:bodyPr/>
                    <a:lstStyle/>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7 How is cultural capital developed?</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Theatre visits</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Faculty residential</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Lunchtime drama club, Lunchtime theatre (KS4 performances)</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a:t>
                      </a:r>
                      <a:r>
                        <a:rPr lang="en-GB" sz="1200" b="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production X2, talent show</a:t>
                      </a: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007478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483078438"/>
              </p:ext>
            </p:extLst>
          </p:nvPr>
        </p:nvGraphicFramePr>
        <p:xfrm>
          <a:off x="152400" y="247151"/>
          <a:ext cx="8839201" cy="6826469"/>
        </p:xfrm>
        <a:graphic>
          <a:graphicData uri="http://schemas.openxmlformats.org/drawingml/2006/table">
            <a:tbl>
              <a:tblPr firstRow="1" firstCol="1" bandRow="1">
                <a:tableStyleId>{5C22544A-7EE6-4342-B048-85BDC9FD1C3A}</a:tableStyleId>
              </a:tblPr>
              <a:tblGrid>
                <a:gridCol w="270725">
                  <a:extLst>
                    <a:ext uri="{9D8B030D-6E8A-4147-A177-3AD203B41FA5}">
                      <a16:colId xmlns:a16="http://schemas.microsoft.com/office/drawing/2014/main" val="2118699837"/>
                    </a:ext>
                  </a:extLst>
                </a:gridCol>
                <a:gridCol w="1610024">
                  <a:extLst>
                    <a:ext uri="{9D8B030D-6E8A-4147-A177-3AD203B41FA5}">
                      <a16:colId xmlns:a16="http://schemas.microsoft.com/office/drawing/2014/main" val="1375767732"/>
                    </a:ext>
                  </a:extLst>
                </a:gridCol>
                <a:gridCol w="1610024">
                  <a:extLst>
                    <a:ext uri="{9D8B030D-6E8A-4147-A177-3AD203B41FA5}">
                      <a16:colId xmlns:a16="http://schemas.microsoft.com/office/drawing/2014/main" val="20002"/>
                    </a:ext>
                  </a:extLst>
                </a:gridCol>
                <a:gridCol w="1610024">
                  <a:extLst>
                    <a:ext uri="{9D8B030D-6E8A-4147-A177-3AD203B41FA5}">
                      <a16:colId xmlns:a16="http://schemas.microsoft.com/office/drawing/2014/main" val="20003"/>
                    </a:ext>
                  </a:extLst>
                </a:gridCol>
                <a:gridCol w="1869202">
                  <a:extLst>
                    <a:ext uri="{9D8B030D-6E8A-4147-A177-3AD203B41FA5}">
                      <a16:colId xmlns:a16="http://schemas.microsoft.com/office/drawing/2014/main" val="1481332327"/>
                    </a:ext>
                  </a:extLst>
                </a:gridCol>
                <a:gridCol w="1869202">
                  <a:extLst>
                    <a:ext uri="{9D8B030D-6E8A-4147-A177-3AD203B41FA5}">
                      <a16:colId xmlns:a16="http://schemas.microsoft.com/office/drawing/2014/main" val="20005"/>
                    </a:ext>
                  </a:extLst>
                </a:gridCol>
              </a:tblGrid>
              <a:tr h="34577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8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62627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0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2957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Genres-Context of British theatre, style and stock characters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Introduce key practitioners (understand key components of theories and how they shaped theatre)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Introduce relevant drama genres- a taste of one per lesson with opportunity to select one favourite for further exploration</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how practitioners have influenced and shaped some of the key theatrical genres and now they are relevant in theatre currently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a:t>
                      </a:r>
                    </a:p>
                    <a:p>
                      <a:pPr marL="0" lvl="0" indent="0" algn="l">
                        <a:spcAft>
                          <a:spcPts val="0"/>
                        </a:spcAft>
                        <a:buFont typeface="Arial" panose="020B0604020202020204" pitchFamily="34" charset="0"/>
                        <a:buNone/>
                      </a:pPr>
                      <a:r>
                        <a:rPr lang="en-GB" sz="800" kern="1200" dirty="0">
                          <a:solidFill>
                            <a:srgbClr val="000000"/>
                          </a:solidFill>
                          <a:latin typeface="ArialMT"/>
                          <a:ea typeface="+mn-ea"/>
                          <a:cs typeface="+mn-cs"/>
                        </a:rPr>
                        <a:t>Styles of acting and the techniques used within different genres</a:t>
                      </a:r>
                    </a:p>
                    <a:p>
                      <a:pPr marL="0" lvl="0" indent="0" algn="l">
                        <a:spcAft>
                          <a:spcPts val="0"/>
                        </a:spcAft>
                        <a:buFont typeface="Arial" panose="020B0604020202020204" pitchFamily="34" charset="0"/>
                        <a:buNone/>
                      </a:pPr>
                      <a:r>
                        <a:rPr lang="en-GB" sz="800" kern="1200" dirty="0">
                          <a:solidFill>
                            <a:srgbClr val="000000"/>
                          </a:solidFill>
                          <a:latin typeface="ArialMT"/>
                          <a:ea typeface="+mn-ea"/>
                          <a:cs typeface="+mn-cs"/>
                        </a:rPr>
                        <a:t>Interpretation skills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  Widen experience of theatrical genres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the links between genres and practitioners and understand the historical context of theatre and how it has evolved over the centuries (that it is not a “modern” concept and that many techniques and styles have developed based on historical theatre)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Jobs in theatre historically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0">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Greek theatre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Drama conventions/techniques used. Elements still used in modern theatre.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Comedy V Tragedy- key differences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 in more depth the birth of theatre and performance and how many so called modern ideas are actually based on practices from over 2,000 years ago</a:t>
                      </a:r>
                    </a:p>
                    <a:p>
                      <a:pPr marL="0" lvl="0" indent="0" algn="l" defTabSz="3240085" rtl="0" eaLnBrk="1" latinLnBrk="0" hangingPunct="1">
                        <a:spcAft>
                          <a:spcPts val="0"/>
                        </a:spcAft>
                        <a:buFont typeface="Arial" panose="020B0604020202020204" pitchFamily="34" charset="0"/>
                        <a:buNone/>
                      </a:pPr>
                      <a:r>
                        <a:rPr lang="en-GB" sz="800" dirty="0"/>
                        <a:t>How did it all begin? Greek Theatre – To explore the beginnings of theatre, including the amphitheatres, Greek mythology and features of Greek performance</a:t>
                      </a: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Ensemble acting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 choral vocal skills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Movement skills- developing ensemble movement in terms of details and timing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Looking at the first genre in a greater depth by exploring (practically) Greek play stories.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To demonstrate that although a story is over 2,000 years old it is still engaging for an audience, explore how an ancient story can also be modernised (National theatre Greek theatre productions)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Working as a team (choral unison)</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Roles in theatre (movement director for example)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979049">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Abstract- Narration, cross cutting, flashback and tableaux. Definition of what abstract performance looks like and involves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Curious Incident- Using physical theatre in scripted performance. Style and characters within play. Understand key elements of Frantic Assemblies approach to developing a performance</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dirty="0"/>
                        <a:t>How can we use symbolism &amp; metaphors in performance? Developing ensemble skills to create abstract drama, using ensemble skills developed in Greek theatre and apply in a more contemporary context</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Developing ensemble skills to a recognised practitioners (Frantic assembly) approach to developing physical performance skills. Bringing together the two previous genres- ensemble and abstract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Ensemble acting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 choral vocal skills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Movement skills- developing ensemble movement in terms of details and timing</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Voice and movement (acting) skills- use of building blocks to develop performance. Developing character through voice and movement for an audience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Developing ensemble skills from previous term to approach theatre in contemporary style- using symbolism as a contrast to naturalism</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Linking previous styles to explore a contemporary play script that uses all the skills and style developed in previous 2 schemes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Understanding and empathy for autism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08730">
                <a:tc gridSpan="6">
                  <a:txBody>
                    <a:bodyPr/>
                    <a:lstStyle/>
                    <a:p>
                      <a:pPr marL="71755" marR="71755" algn="l">
                        <a:spcAft>
                          <a:spcPts val="0"/>
                        </a:spcAft>
                      </a:pPr>
                      <a:r>
                        <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8 How is cultural capital developed?</a:t>
                      </a:r>
                    </a:p>
                    <a:p>
                      <a:pPr marL="71755" marR="71755" algn="l">
                        <a:spcAft>
                          <a:spcPts val="0"/>
                        </a:spcAft>
                      </a:pPr>
                      <a:r>
                        <a:rPr lang="en-GB" sz="1200" u="sng" dirty="0">
                          <a:solidFill>
                            <a:schemeClr val="tx1"/>
                          </a:solidFill>
                          <a:effectLst/>
                          <a:latin typeface="+mn-lt"/>
                          <a:ea typeface="Calibri" panose="020F0502020204030204" pitchFamily="34" charset="0"/>
                          <a:cs typeface="Times New Roman"/>
                        </a:rPr>
                        <a:t>YEAR 8 ENRICHED LEARNING EXPERIENCES</a:t>
                      </a:r>
                      <a:endParaRPr lang="en-GB" sz="1200" dirty="0">
                        <a:solidFill>
                          <a:schemeClr val="tx1"/>
                        </a:solidFill>
                        <a:effectLst/>
                        <a:latin typeface="+mn-lt"/>
                        <a:ea typeface="Calibri" panose="020F0502020204030204" pitchFamily="34" charset="0"/>
                        <a:cs typeface="Times New Roman"/>
                      </a:endParaRPr>
                    </a:p>
                    <a:p>
                      <a:pPr marL="71755" marR="71755" algn="l">
                        <a:spcAft>
                          <a:spcPts val="0"/>
                        </a:spcAft>
                      </a:pPr>
                      <a:r>
                        <a:rPr lang="en-GB" sz="1200" b="0" u="none" dirty="0">
                          <a:solidFill>
                            <a:schemeClr val="tx1"/>
                          </a:solidFill>
                          <a:effectLst/>
                          <a:latin typeface="+mn-lt"/>
                          <a:ea typeface="Calibri" panose="020F0502020204030204" pitchFamily="34" charset="0"/>
                          <a:cs typeface="Times New Roman"/>
                        </a:rPr>
                        <a:t> Theatre visits Faculty residential</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Lunchtime drama club, Lunchtime theatre (KS4 performances)</a:t>
                      </a:r>
                    </a:p>
                    <a:p>
                      <a:pPr marL="71755" marR="71755" algn="l">
                        <a:spcAft>
                          <a:spcPts val="0"/>
                        </a:spcAft>
                      </a:pP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a:t>
                      </a:r>
                      <a:r>
                        <a:rPr lang="en-GB" sz="1200" b="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production X2, talent show</a:t>
                      </a:r>
                    </a:p>
                    <a:p>
                      <a:pPr marL="71755" marR="71755" algn="l">
                        <a:spcAft>
                          <a:spcPts val="0"/>
                        </a:spcAft>
                      </a:pPr>
                      <a:endPar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6254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3293968870"/>
              </p:ext>
            </p:extLst>
          </p:nvPr>
        </p:nvGraphicFramePr>
        <p:xfrm>
          <a:off x="152400" y="304801"/>
          <a:ext cx="8839201" cy="6971228"/>
        </p:xfrm>
        <a:graphic>
          <a:graphicData uri="http://schemas.openxmlformats.org/drawingml/2006/table">
            <a:tbl>
              <a:tblPr firstRow="1" firstCol="1" bandRow="1">
                <a:tableStyleId>{5C22544A-7EE6-4342-B048-85BDC9FD1C3A}</a:tableStyleId>
              </a:tblPr>
              <a:tblGrid>
                <a:gridCol w="270725">
                  <a:extLst>
                    <a:ext uri="{9D8B030D-6E8A-4147-A177-3AD203B41FA5}">
                      <a16:colId xmlns:a16="http://schemas.microsoft.com/office/drawing/2014/main" val="2118699837"/>
                    </a:ext>
                  </a:extLst>
                </a:gridCol>
                <a:gridCol w="1610024">
                  <a:extLst>
                    <a:ext uri="{9D8B030D-6E8A-4147-A177-3AD203B41FA5}">
                      <a16:colId xmlns:a16="http://schemas.microsoft.com/office/drawing/2014/main" val="1375767732"/>
                    </a:ext>
                  </a:extLst>
                </a:gridCol>
                <a:gridCol w="1610024">
                  <a:extLst>
                    <a:ext uri="{9D8B030D-6E8A-4147-A177-3AD203B41FA5}">
                      <a16:colId xmlns:a16="http://schemas.microsoft.com/office/drawing/2014/main" val="20002"/>
                    </a:ext>
                  </a:extLst>
                </a:gridCol>
                <a:gridCol w="1610024">
                  <a:extLst>
                    <a:ext uri="{9D8B030D-6E8A-4147-A177-3AD203B41FA5}">
                      <a16:colId xmlns:a16="http://schemas.microsoft.com/office/drawing/2014/main" val="20003"/>
                    </a:ext>
                  </a:extLst>
                </a:gridCol>
                <a:gridCol w="1869202">
                  <a:extLst>
                    <a:ext uri="{9D8B030D-6E8A-4147-A177-3AD203B41FA5}">
                      <a16:colId xmlns:a16="http://schemas.microsoft.com/office/drawing/2014/main" val="1481332327"/>
                    </a:ext>
                  </a:extLst>
                </a:gridCol>
                <a:gridCol w="1869202">
                  <a:extLst>
                    <a:ext uri="{9D8B030D-6E8A-4147-A177-3AD203B41FA5}">
                      <a16:colId xmlns:a16="http://schemas.microsoft.com/office/drawing/2014/main" val="20005"/>
                    </a:ext>
                  </a:extLst>
                </a:gridCol>
              </a:tblGrid>
              <a:tr h="336454">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9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11958">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p>
                      <a:pPr algn="ctr">
                        <a:spcAft>
                          <a:spcPts val="0"/>
                        </a:spcAft>
                      </a:pP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05257">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Physical theatre- practical exploration of physical theatre companies and styes (frantic, DV8)</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Pantomime- Stock characters, key ingredients of genre in terms of style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Frantic in further depth (following on from Curious Incident), compare with other contemporary theatre comp’s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and appreciate British tradition of Pantomime, relate to own experiences of theatre if relevant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Movement skills- communicating for an audience. Developing vocal skills in conjunction with movement (vocals in support)</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Using acting skills to aid characterisation </a:t>
                      </a:r>
                      <a:r>
                        <a:rPr lang="en-GB" sz="800" dirty="0"/>
                        <a:t>physical comedy skills</a:t>
                      </a: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Developing prior knowledge and skills from yr8 to develop own performance in style of physical theatre, links to dance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the most popular form of British theatre that is part of cultural history of theatre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Elements of dance as alternative intro (how closely linked physical theatre and dance are)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Trust, confidence and self control</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British cultural history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05257">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Fame and celeb- performance techniques and style (cross cutting, flash back, hot seating)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Theatre design- understand the processes in staging a theatre production, roles and responsibilities within a modern theatre company</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Using a theme that engages and interests learners on a personal level to explore and develop performance techniques and rehearsal techniques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Design and create for a real life production, consider and research all the elements that a designer does in the theatre today. Understand and explore roles beyond that of the actor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Team and communication skills, acting skills (movement and voice)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Research and design skills. Presentations based on hand drawn/created concepts or created electronically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Developing performance techniques previously explored and new to explore theme of celebrity- using drama to explore a moral modern day issue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 and explore roles beyond that of the actor. Appeal to majority who would not chose to be a professional actor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Celebrity and mortality- are fame and notoriety the same? Are either acceptable?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Job Roles in theatre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468414">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Team challenge- basic advertising strategies and marketing methods</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Focusing on team and communication skills, class divides into teams in the style of the apprentice and completes a series of challenges. They cover a variety of approaches that allow for performers to contribute and designers to work “behind the scenes”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Communication skills and team skills. Presentation skills and negotiation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To continue to engage the students who are not picking drama as a GCSE option- this scheme enables them to work in a team and create a marketing approach to a project. The focus is on the team and communication skills (social skills) rather than the performance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Careers in marketing and advertising. Employability skills (replicating a “work” environment)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73459">
                <a:tc gridSpan="6">
                  <a:txBody>
                    <a:bodyPr/>
                    <a:lstStyle/>
                    <a:p>
                      <a:pPr marL="71755" marR="71755" algn="l">
                        <a:spcAft>
                          <a:spcPts val="0"/>
                        </a:spcAft>
                      </a:pPr>
                      <a:r>
                        <a:rPr lang="en-GB" sz="11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9 How is cultural capital developed?</a:t>
                      </a:r>
                    </a:p>
                    <a:p>
                      <a:pPr marL="71755" marR="71755" algn="l">
                        <a:spcAft>
                          <a:spcPts val="0"/>
                        </a:spcAft>
                      </a:pPr>
                      <a:r>
                        <a:rPr lang="en-GB" sz="1100" u="sng" dirty="0">
                          <a:solidFill>
                            <a:schemeClr val="tx1"/>
                          </a:solidFill>
                          <a:effectLst/>
                          <a:latin typeface="+mn-lt"/>
                          <a:ea typeface="Calibri" panose="020F0502020204030204" pitchFamily="34" charset="0"/>
                          <a:cs typeface="Times New Roman"/>
                        </a:rPr>
                        <a:t>YEAR 8 ENRICHED LEARNING EXPERIENCES</a:t>
                      </a:r>
                      <a:endParaRPr lang="en-GB" sz="1100" dirty="0">
                        <a:solidFill>
                          <a:schemeClr val="tx1"/>
                        </a:solidFill>
                        <a:effectLst/>
                        <a:latin typeface="+mn-lt"/>
                        <a:ea typeface="Calibri" panose="020F0502020204030204" pitchFamily="34" charset="0"/>
                        <a:cs typeface="Times New Roman"/>
                      </a:endParaRPr>
                    </a:p>
                    <a:p>
                      <a:pPr marL="71755" marR="71755" algn="l">
                        <a:spcAft>
                          <a:spcPts val="0"/>
                        </a:spcAft>
                      </a:pPr>
                      <a:r>
                        <a:rPr lang="en-GB" sz="1100" b="0" u="none" dirty="0">
                          <a:solidFill>
                            <a:schemeClr val="tx1"/>
                          </a:solidFill>
                          <a:effectLst/>
                          <a:latin typeface="+mn-lt"/>
                          <a:ea typeface="Calibri" panose="020F0502020204030204" pitchFamily="34" charset="0"/>
                          <a:cs typeface="Times New Roman"/>
                        </a:rPr>
                        <a:t> Theatre visits Faculty residential</a:t>
                      </a:r>
                    </a:p>
                    <a:p>
                      <a:pPr marL="71755" marR="71755" algn="l">
                        <a:spcAft>
                          <a:spcPts val="0"/>
                        </a:spcAft>
                      </a:pPr>
                      <a:r>
                        <a:rPr lang="en-GB"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Lunchtime drama club, Lunchtime theatre (KS4 performances)</a:t>
                      </a:r>
                    </a:p>
                    <a:p>
                      <a:pPr marL="71755" marR="71755" algn="l">
                        <a:spcAft>
                          <a:spcPts val="0"/>
                        </a:spcAft>
                      </a:pPr>
                      <a:r>
                        <a:rPr lang="en-GB"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Whole</a:t>
                      </a:r>
                      <a:r>
                        <a:rPr lang="en-GB" sz="1100" b="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GB" sz="11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school production X2, talent show</a:t>
                      </a:r>
                    </a:p>
                    <a:p>
                      <a:pPr marL="71755" marR="71755" algn="l">
                        <a:spcAft>
                          <a:spcPts val="0"/>
                        </a:spcAft>
                      </a:pPr>
                      <a:endParaRPr lang="en-GB" sz="1200" b="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5176118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477473036"/>
              </p:ext>
            </p:extLst>
          </p:nvPr>
        </p:nvGraphicFramePr>
        <p:xfrm>
          <a:off x="228600" y="247151"/>
          <a:ext cx="8740783" cy="7066118"/>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4174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16766">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14072">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Acting styles and genres</a:t>
                      </a:r>
                    </a:p>
                    <a:p>
                      <a:pPr marL="0" lvl="0" indent="0" algn="l" defTabSz="3240085" rtl="0" eaLnBrk="1" latinLnBrk="0" hangingPunct="1">
                        <a:spcAft>
                          <a:spcPts val="0"/>
                        </a:spcAft>
                        <a:buFontTx/>
                        <a:buNone/>
                      </a:pPr>
                      <a:r>
                        <a:rPr lang="en-GB" sz="800" kern="1200" dirty="0">
                          <a:solidFill>
                            <a:srgbClr val="000000"/>
                          </a:solidFill>
                          <a:latin typeface="ArialMT"/>
                          <a:ea typeface="+mn-ea"/>
                          <a:cs typeface="+mn-cs"/>
                        </a:rPr>
                        <a:t>Knowledge of different playwrights- explore and understand multirole playing</a:t>
                      </a:r>
                    </a:p>
                    <a:p>
                      <a:pPr marL="0" lvl="0" indent="0" algn="l" defTabSz="3240085" rtl="0" eaLnBrk="1" latinLnBrk="0" hangingPunct="1">
                        <a:spcAft>
                          <a:spcPts val="0"/>
                        </a:spcAft>
                        <a:buFontTx/>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Tx/>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Tx/>
                        <a:buNone/>
                      </a:pPr>
                      <a:r>
                        <a:rPr lang="en-GB" sz="800" kern="1200" dirty="0">
                          <a:solidFill>
                            <a:srgbClr val="000000"/>
                          </a:solidFill>
                          <a:latin typeface="ArialMT"/>
                          <a:ea typeface="+mn-ea"/>
                          <a:cs typeface="+mn-cs"/>
                        </a:rPr>
                        <a:t>Practitioners- compare and contrast Stan V Brecht</a:t>
                      </a:r>
                    </a:p>
                    <a:p>
                      <a:pPr marL="0" lvl="0" indent="0" algn="l" defTabSz="3240085" rtl="0" eaLnBrk="1" latinLnBrk="0" hangingPunct="1">
                        <a:spcAft>
                          <a:spcPts val="0"/>
                        </a:spcAft>
                        <a:buFontTx/>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Overview and expectations or course requirements. Widen knowledge of playwrights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 key elements from both practitioners. Explore practices in a practical way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Developing non naturalistic performance style and skills</a:t>
                      </a:r>
                    </a:p>
                    <a:p>
                      <a:pPr marL="0" lvl="0" indent="0" algn="l">
                        <a:spcAft>
                          <a:spcPts val="0"/>
                        </a:spcAft>
                        <a:buFont typeface="Arial" panose="020B0604020202020204" pitchFamily="34" charset="0"/>
                        <a:buNone/>
                      </a:pPr>
                      <a:r>
                        <a:rPr lang="en-GB" sz="800" kern="1200" dirty="0">
                          <a:solidFill>
                            <a:srgbClr val="000000"/>
                          </a:solidFill>
                          <a:latin typeface="ArialMT"/>
                          <a:ea typeface="+mn-ea"/>
                          <a:cs typeface="+mn-cs"/>
                        </a:rPr>
                        <a:t>Performing for live audience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Using naturalistic and non naturalistic acting styles (movement and vocal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Understanding of course requirements and experience of acting for purpose (public audience) to develop and refine acting skills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and analyse key elements of two contrasting practitioners with a view to using their techniques in comp 2 devised work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14072">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Monologues &amp; Duologues- identify key elements of both styles of performance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Understanding Drama comp 1 Theatre review- understand assessment criteria (understand what terms of evaluation and analysis mean in a review, understand what knowledge and understand are in a review)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Mono- how to approach the challenge of movement in a solo performance and explore dynamics in a duologue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Learn formula for theatre review- evaluation is opinion, analysis is impact on audience. Knowledge and understanding is of the text and the acting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Subtle movement skills, eye contact and gesture, exploring “stationary” or limited movement. Timing of movement and dialogue in duologue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Structure essay style response to live performance. Be able to analyse impact of acting on audience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Opportunity for solo performances to offer challenge to students and showcase individual skills. Explore character dynamics and interaction in duologue.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Theatre review is worth 16% of final grade (comp 1 written exam). By following a formula to respond students can cover the mark scheme in full</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Review prep takes place after every live theatre opportunity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529468">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Devising Drama comp 2 intro- how to use a stimulus to develop a performance. Understand the concept of what “Inventive” drama looks like (according to the mark scheme comp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Develop a group performance from scratch using a stimulus in the time frame given by the exam board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Negotiation skills, creative response skills, acting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Introduce method and skills required for comp 2 assessed performance. Identify challenges and work as a team in a “mock” environment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93469">
                <a:tc gridSpan="6">
                  <a:txBody>
                    <a:bodyPr/>
                    <a:lstStyle/>
                    <a:p>
                      <a:pPr marL="71755" marR="71755" algn="l">
                        <a:spcAft>
                          <a:spcPts val="0"/>
                        </a:spcAft>
                      </a:pPr>
                      <a:endParaRPr lang="en-GB" sz="105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4475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4256989705"/>
              </p:ext>
            </p:extLst>
          </p:nvPr>
        </p:nvGraphicFramePr>
        <p:xfrm>
          <a:off x="228600" y="247151"/>
          <a:ext cx="8740783" cy="6553857"/>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41741">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10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67954">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14072">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Set text Comp 1- Understand plot of the play, grasp the context of the play. Identify both technical design elements in the play and the acting skills needed by each actor as the play progresses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 the play as a whole from the point of view of the director and the actor, Understand the creative process that a play goes through from page to stage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Explore acting skills and design skills needed to stage the play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Comp 1 written exam section B is set text. Questions require students to understand the context of the play in terms of design elements and how to stage the play in terms of performing it (as a director would direct an actor)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Roles in theatre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Social history of Britain in 70’s &amp; 80’s (Thatcherism)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14072">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Devising drama- comp 2 completion and coursework- develop an original performance using effective drama techniques and engaging character and plot</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Devise an original performance (as a group) using a stimulus. Work should be inventive and show a high level and wide range of acting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 (voice and movement) to engage an audience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Comp 2 performance 10% of final assessment. Teacher assessed and moderated by exam board. Performance to take place and be recorded prior to half term so portfolio can follow in term 3 part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478330">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Coursework portfolio- demonstrate knowledge of how devised performance was planned, developed and rehearsed. Also evaluate success of final performance</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Written portfolio in 3 parts exploring the journey creating an original performance. From initial planning to development of the piece and the individual performance to evaluating the final performance.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Written understanding and explanation of skills used throughout the portfolio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Portfolio is worth 30% (10% per section) and an course requirement. Completion by end of summer term to reduce workload in yr11 (40% completed and marked by end of year 10 so other components can be focused upon)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293469">
                <a:tc gridSpan="6">
                  <a:txBody>
                    <a:bodyPr/>
                    <a:lstStyle/>
                    <a:p>
                      <a:pPr marL="71755" marR="71755" algn="l">
                        <a:spcAft>
                          <a:spcPts val="0"/>
                        </a:spcAft>
                      </a:pPr>
                      <a:r>
                        <a:rPr lang="en-GB"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10 How is cultural capital developed?</a:t>
                      </a:r>
                    </a:p>
                    <a:p>
                      <a:pPr marL="71755" marR="71755" algn="l">
                        <a:spcAft>
                          <a:spcPts val="0"/>
                        </a:spcAft>
                      </a:pPr>
                      <a:r>
                        <a:rPr lang="en-GB" sz="12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Live</a:t>
                      </a:r>
                      <a:r>
                        <a:rPr lang="en-GB" sz="12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theatre visit/ Visiting theatre company (min 2 X per academic year National theatre tours to Lowry and Exchange theatre. Splendid theatre company in school</a:t>
                      </a:r>
                    </a:p>
                    <a:p>
                      <a:pPr marL="71755" marR="71755" algn="l">
                        <a:spcAft>
                          <a:spcPts val="0"/>
                        </a:spcAft>
                      </a:pPr>
                      <a:r>
                        <a:rPr lang="en-GB" sz="12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Performance for a live theatre audience (lunchtime theatre). Participation in whole school productions (2 times per year).</a:t>
                      </a:r>
                    </a:p>
                    <a:p>
                      <a:pPr marL="71755" marR="71755" algn="l">
                        <a:spcAft>
                          <a:spcPts val="0"/>
                        </a:spcAft>
                      </a:pPr>
                      <a:r>
                        <a:rPr lang="en-GB" sz="1200" u="none" baseline="0" dirty="0">
                          <a:solidFill>
                            <a:schemeClr val="tx1"/>
                          </a:solidFill>
                          <a:effectLst/>
                          <a:latin typeface="+mn-lt"/>
                          <a:ea typeface="Calibri" panose="020F0502020204030204" pitchFamily="34" charset="0"/>
                          <a:cs typeface="Times New Roman"/>
                        </a:rPr>
                        <a:t>Exp Arts residential (Paris 2019/London 2020). National theatre and Exchange Theatre workshops</a:t>
                      </a:r>
                    </a:p>
                    <a:p>
                      <a:pPr marL="71755" marR="71755" algn="l">
                        <a:spcAft>
                          <a:spcPts val="0"/>
                        </a:spcAft>
                      </a:pPr>
                      <a:r>
                        <a:rPr lang="en-GB" sz="12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Drama Club (young company), Drama Ambassadors (mentoring younger students for performance).</a:t>
                      </a:r>
                    </a:p>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767012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2286710215"/>
              </p:ext>
            </p:extLst>
          </p:nvPr>
        </p:nvGraphicFramePr>
        <p:xfrm>
          <a:off x="228600" y="250497"/>
          <a:ext cx="8686800" cy="8360103"/>
        </p:xfrm>
        <a:graphic>
          <a:graphicData uri="http://schemas.openxmlformats.org/drawingml/2006/table">
            <a:tbl>
              <a:tblPr firstRow="1" firstCol="1" bandRow="1">
                <a:tableStyleId>{5C22544A-7EE6-4342-B048-85BDC9FD1C3A}</a:tableStyleId>
              </a:tblPr>
              <a:tblGrid>
                <a:gridCol w="266057">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4577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2522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2957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Texts in practice comp 3</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(2 lessons per week as practical session)- developing a text for performance- how to block and develop a scripted performance for an audience</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Practical exploration of plays that will be considered for comp 3. Develop a scripted performance for an audience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 (voice and movement). Interpreting a text for performance (developing from page to stage)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 Introduce suggested plays that can be considered for comp 3 external performance. Explore different combinations of groups/pairs to explore possible combinations for actual exam based on group dynamics. Identify students suited to working together and identify styles of plays that suit the skill set of the students, allow them to try out plays before committing in term 2</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29576">
                <a:tc>
                  <a:txBody>
                    <a:bodyPr/>
                    <a:lstStyle/>
                    <a:p>
                      <a:pPr marL="71755" marR="71755" algn="ctr">
                        <a:spcAft>
                          <a:spcPts val="0"/>
                        </a:spcAft>
                      </a:pPr>
                      <a:r>
                        <a:rPr lang="en-GB" sz="1200" dirty="0">
                          <a:solidFill>
                            <a:schemeClr val="tx1"/>
                          </a:solidFill>
                          <a:effectLst/>
                        </a:rPr>
                        <a:t>Term 1</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marR="0" lvl="0" indent="0" algn="l" defTabSz="3240085"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kern="1200" dirty="0">
                          <a:solidFill>
                            <a:srgbClr val="000000"/>
                          </a:solidFill>
                          <a:latin typeface="ArialMT"/>
                          <a:ea typeface="+mn-ea"/>
                          <a:cs typeface="+mn-cs"/>
                        </a:rPr>
                        <a:t>Set text comp 1 (1 lesson per week). Revisit key element of set text with exam question practice. Identify both technical design elements in the play and the acting skills needed by each actor as the play progresses</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Understanding drama comp 1</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Theatre review/set text- review and revise sessions. understand assessment criteria (understand what terms of evaluation and analysis mean in a review, understand what knowledge and understand are in a review)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Comp 1 sections B and C exam Q practice, review and revise previous learning. Section A is theatre knowledge and this will be learnt as homework tasks (2% value in overall grade)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Use of timed responses to support exam technique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 and design skills for staging play (theory of)</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Analysis and evaluation of live performance, identify acting skills used and their impact (in theory style)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Working at speed (timed responses) to train students to work efficiently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Revisit and revise previous learning and show knowledge and understanding of exam requirements by answering real exam questions. Wagoll to be used and teacher marking to show precisely where marks are awarded.</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Timed responses to also be practiced as exam technique is as important as content in written responses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marR="0" lvl="0" indent="-171450" algn="l" defTabSz="32400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a:solidFill>
                            <a:srgbClr val="000000"/>
                          </a:solidFill>
                          <a:latin typeface="ArialMT"/>
                          <a:ea typeface="+mn-ea"/>
                          <a:cs typeface="+mn-cs"/>
                        </a:rPr>
                        <a:t>Social history of Britain in 70’s &amp; 80’s (Thatcherism)</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217290">
                <a:tc>
                  <a:txBody>
                    <a:bodyPr/>
                    <a:lstStyle/>
                    <a:p>
                      <a:pPr marL="71755" marR="71755" algn="ctr">
                        <a:spcAft>
                          <a:spcPts val="0"/>
                        </a:spcAft>
                      </a:pPr>
                      <a:r>
                        <a:rPr lang="en-GB" sz="1200" dirty="0">
                          <a:solidFill>
                            <a:schemeClr val="tx1"/>
                          </a:solidFill>
                          <a:effectLst/>
                        </a:rPr>
                        <a:t>Term 2</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Text in practice comp 3- perform 2 extracts from 1 play for visiting examiner, can be monologue or group performance (or combination of both). Demonstrate artistic intention in two short written statements of dramatic intent for the examiner.</a:t>
                      </a: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10% value of final grade per performance for a visiting examiner.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Students are marked on their level and range of acting skill and the extent and accuracy of their artistic intention (interpretation of text is appropriate)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Term one is spent selecting, preparing and rehearsing performance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 (movement and voice), level (quality) of skill and range (variety) of skill assessed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Comp 1 external examination worth 20% of final grade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Exam takes place before half term to allow time in final term to focus on final written exam (comp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08730">
                <a:tc gridSpan="6">
                  <a:txBody>
                    <a:bodyPr/>
                    <a:lstStyle/>
                    <a:p>
                      <a:pPr marL="71755" marR="71755" algn="l">
                        <a:spcAft>
                          <a:spcPts val="0"/>
                        </a:spcAft>
                      </a:pPr>
                      <a:endParaRPr lang="en-GB" sz="12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834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4ED0489-B8A5-1940-9BA9-8475238D7331}"/>
              </a:ext>
            </a:extLst>
          </p:cNvPr>
          <p:cNvGraphicFramePr>
            <a:graphicFrameLocks noGrp="1" noChangeAspect="1"/>
          </p:cNvGraphicFramePr>
          <p:nvPr>
            <p:extLst>
              <p:ext uri="{D42A27DB-BD31-4B8C-83A1-F6EECF244321}">
                <p14:modId xmlns:p14="http://schemas.microsoft.com/office/powerpoint/2010/main" val="1417049054"/>
              </p:ext>
            </p:extLst>
          </p:nvPr>
        </p:nvGraphicFramePr>
        <p:xfrm>
          <a:off x="228600" y="247151"/>
          <a:ext cx="8740783" cy="7162092"/>
        </p:xfrm>
        <a:graphic>
          <a:graphicData uri="http://schemas.openxmlformats.org/drawingml/2006/table">
            <a:tbl>
              <a:tblPr firstRow="1" firstCol="1" bandRow="1">
                <a:tableStyleId>{5C22544A-7EE6-4342-B048-85BDC9FD1C3A}</a:tableStyleId>
              </a:tblPr>
              <a:tblGrid>
                <a:gridCol w="320040">
                  <a:extLst>
                    <a:ext uri="{9D8B030D-6E8A-4147-A177-3AD203B41FA5}">
                      <a16:colId xmlns:a16="http://schemas.microsoft.com/office/drawing/2014/main" val="2118699837"/>
                    </a:ext>
                  </a:extLst>
                </a:gridCol>
                <a:gridCol w="1582265">
                  <a:extLst>
                    <a:ext uri="{9D8B030D-6E8A-4147-A177-3AD203B41FA5}">
                      <a16:colId xmlns:a16="http://schemas.microsoft.com/office/drawing/2014/main" val="1375767732"/>
                    </a:ext>
                  </a:extLst>
                </a:gridCol>
                <a:gridCol w="1582265">
                  <a:extLst>
                    <a:ext uri="{9D8B030D-6E8A-4147-A177-3AD203B41FA5}">
                      <a16:colId xmlns:a16="http://schemas.microsoft.com/office/drawing/2014/main" val="20002"/>
                    </a:ext>
                  </a:extLst>
                </a:gridCol>
                <a:gridCol w="1582265">
                  <a:extLst>
                    <a:ext uri="{9D8B030D-6E8A-4147-A177-3AD203B41FA5}">
                      <a16:colId xmlns:a16="http://schemas.microsoft.com/office/drawing/2014/main" val="20003"/>
                    </a:ext>
                  </a:extLst>
                </a:gridCol>
                <a:gridCol w="1836974">
                  <a:extLst>
                    <a:ext uri="{9D8B030D-6E8A-4147-A177-3AD203B41FA5}">
                      <a16:colId xmlns:a16="http://schemas.microsoft.com/office/drawing/2014/main" val="1481332327"/>
                    </a:ext>
                  </a:extLst>
                </a:gridCol>
                <a:gridCol w="1836974">
                  <a:extLst>
                    <a:ext uri="{9D8B030D-6E8A-4147-A177-3AD203B41FA5}">
                      <a16:colId xmlns:a16="http://schemas.microsoft.com/office/drawing/2014/main" val="20005"/>
                    </a:ext>
                  </a:extLst>
                </a:gridCol>
              </a:tblGrid>
              <a:tr h="345773">
                <a:tc rowSpan="2">
                  <a:txBody>
                    <a:bodyPr/>
                    <a:lstStyle/>
                    <a:p>
                      <a:pPr algn="ctr">
                        <a:spcAft>
                          <a:spcPts val="0"/>
                        </a:spcAft>
                      </a:pPr>
                      <a:r>
                        <a:rPr lang="en-GB" sz="18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gridSpan="5">
                  <a:txBody>
                    <a:bodyPr/>
                    <a:lstStyle/>
                    <a:p>
                      <a:pPr algn="ctr">
                        <a:spcAft>
                          <a:spcPts val="0"/>
                        </a:spcAft>
                      </a:pPr>
                      <a:r>
                        <a:rPr lang="en-GB" sz="1800" dirty="0">
                          <a:effectLst/>
                        </a:rPr>
                        <a:t>YEAR 11 </a:t>
                      </a: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tc hMerge="1">
                  <a:txBody>
                    <a:bodyPr/>
                    <a:lstStyle/>
                    <a:p>
                      <a:endParaRPr lang="en-GB"/>
                    </a:p>
                  </a:txBody>
                  <a:tcPr/>
                </a:tc>
                <a:tc hMerge="1">
                  <a:txBody>
                    <a:bodyPr/>
                    <a:lstStyle/>
                    <a:p>
                      <a:endParaRPr lang="en-GB"/>
                    </a:p>
                  </a:txBody>
                  <a:tcPr/>
                </a:tc>
                <a:tc hMerge="1">
                  <a:txBody>
                    <a:bodyPr/>
                    <a:lstStyle/>
                    <a:p>
                      <a:endParaRPr lang="en-US"/>
                    </a:p>
                  </a:txBody>
                  <a:tcPr/>
                </a:tc>
                <a:tc hMerge="1">
                  <a:txBody>
                    <a:bodyPr/>
                    <a:lstStyle/>
                    <a:p>
                      <a:pPr algn="ctr">
                        <a:spcAft>
                          <a:spcPts val="0"/>
                        </a:spcAft>
                      </a:pPr>
                      <a:endParaRPr lang="en-GB" sz="1800" dirty="0">
                        <a:effectLst/>
                      </a:endParaRPr>
                    </a:p>
                  </a:txBody>
                  <a:tcPr marL="68580" marR="68580" marT="0" marB="0" anchor="ct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75000"/>
                      </a:schemeClr>
                    </a:solidFill>
                  </a:tcPr>
                </a:tc>
                <a:extLst>
                  <a:ext uri="{0D108BD9-81ED-4DB2-BD59-A6C34878D82A}">
                    <a16:rowId xmlns:a16="http://schemas.microsoft.com/office/drawing/2014/main" val="1019943783"/>
                  </a:ext>
                </a:extLst>
              </a:tr>
              <a:tr h="725223">
                <a:tc vMerge="1">
                  <a:txBody>
                    <a:bodyPr/>
                    <a:lstStyle/>
                    <a:p>
                      <a:pPr>
                        <a:spcAft>
                          <a:spcPts val="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en-GB" sz="1200" b="1" dirty="0">
                          <a:effectLst/>
                        </a:rPr>
                        <a:t>KNOWLEDGE</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CONCEPTS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rPr>
                        <a:t>SKILLS</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effectLst/>
                          <a:latin typeface="Calibri" panose="020F0502020204030204" pitchFamily="34" charset="0"/>
                          <a:ea typeface="Calibri" panose="020F0502020204030204" pitchFamily="34" charset="0"/>
                          <a:cs typeface="Times New Roman" panose="02020603050405020304" pitchFamily="18" charset="0"/>
                        </a:rPr>
                        <a:t>RATIONALE</a:t>
                      </a:r>
                    </a:p>
                    <a:p>
                      <a:pPr algn="ctr">
                        <a:spcAft>
                          <a:spcPts val="0"/>
                        </a:spcAft>
                      </a:pPr>
                      <a:r>
                        <a:rPr lang="en-GB" sz="1200" b="0" dirty="0">
                          <a:effectLst/>
                          <a:latin typeface="Calibri" panose="020F0502020204030204" pitchFamily="34" charset="0"/>
                          <a:ea typeface="Calibri" panose="020F0502020204030204" pitchFamily="34" charset="0"/>
                          <a:cs typeface="Times New Roman" panose="02020603050405020304" pitchFamily="18" charset="0"/>
                        </a:rPr>
                        <a:t>Why has this learning been selected? Why has it been sequenced in this way?</a:t>
                      </a:r>
                      <a:endParaRPr lang="en-GB"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algn="ctr">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PERSONAL DEVELOPMENT</a:t>
                      </a:r>
                    </a:p>
                    <a:p>
                      <a:pPr algn="l">
                        <a:spcAft>
                          <a:spcPts val="0"/>
                        </a:spcAft>
                      </a:pPr>
                      <a:r>
                        <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SMCMP, PSHE, Careers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35213283"/>
                  </a:ext>
                </a:extLst>
              </a:tr>
              <a:tr h="1329576">
                <a:tc>
                  <a:txBody>
                    <a:bodyPr/>
                    <a:lstStyle/>
                    <a:p>
                      <a:pPr marL="71755" marR="71755" algn="ctr">
                        <a:spcAft>
                          <a:spcPts val="0"/>
                        </a:spcAft>
                      </a:pPr>
                      <a:r>
                        <a:rPr lang="en-GB" sz="1200" dirty="0">
                          <a:solidFill>
                            <a:schemeClr val="tx1"/>
                          </a:solidFill>
                          <a:effectLst/>
                        </a:rPr>
                        <a:t>Term 3</a:t>
                      </a: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Understanding drama comp 1- set text</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Theatre review/set text. Knowledge of set text in terms of context and acting/technical skills required to stage production</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Knowledge of how to review a live production (Knowledge of acting skills and impact on audience/analysis)</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Final push before written exam. Whole half term is used to revise and review prior learning of set text and live theatre review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Acting skills and design skills for staging play (theory of)</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Analysis and evaluation of live performance, identify acting skills used and their impact (in theory style)</a:t>
                      </a:r>
                    </a:p>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Working at speed (timed responses) to train students to work efficiently</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 Whole half term to focus on content of written exam (review and revise prior learning) and develop exam technique (writing for purpose in timed conditions)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8953482"/>
                  </a:ext>
                </a:extLst>
              </a:tr>
              <a:tr h="1329576">
                <a:tc>
                  <a:txBody>
                    <a:bodyPr/>
                    <a:lstStyle/>
                    <a:p>
                      <a:pPr marL="71755" marR="71755" algn="ctr">
                        <a:spcAft>
                          <a:spcPts val="0"/>
                        </a:spcAft>
                      </a:pPr>
                      <a:r>
                        <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Period 6 </a:t>
                      </a: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P6 is used to support learning throughout yr. 11 relating to the work that term.</a:t>
                      </a: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Time allocated to rehearing practical, writing coursework and exam revision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r>
                        <a:rPr lang="en-GB" sz="800" kern="1200" dirty="0">
                          <a:solidFill>
                            <a:srgbClr val="000000"/>
                          </a:solidFill>
                          <a:latin typeface="ArialMT"/>
                          <a:ea typeface="+mn-ea"/>
                          <a:cs typeface="+mn-cs"/>
                        </a:rPr>
                        <a:t>The P6 is offered for all students. Some sessions will be for whole class (exam revision for example) other sessions will be for individuals and groups (rehearsals for example).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76393773"/>
                  </a:ext>
                </a:extLst>
              </a:tr>
              <a:tr h="1495773">
                <a:tc>
                  <a:txBody>
                    <a:bodyPr/>
                    <a:lstStyle/>
                    <a:p>
                      <a:pPr marL="71755" marR="71755" algn="ctr">
                        <a:spcAft>
                          <a:spcPts val="0"/>
                        </a:spcAft>
                      </a:pPr>
                      <a:endParaRPr lang="en-GB"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1D1D"/>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171450" lvl="0" indent="-171450" algn="l" defTabSz="3240085" rtl="0" eaLnBrk="1" latinLnBrk="0" hangingPunct="1">
                        <a:spcAft>
                          <a:spcPts val="0"/>
                        </a:spcAft>
                        <a:buFont typeface="Arial" panose="020B0604020202020204" pitchFamily="34" charset="0"/>
                        <a:buChar char="•"/>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lvl="0" indent="0" algn="l" defTabSz="3240085" rtl="0" eaLnBrk="1" latinLnBrk="0" hangingPunct="1">
                        <a:spcAft>
                          <a:spcPts val="0"/>
                        </a:spcAft>
                        <a:buFont typeface="Arial" panose="020B0604020202020204" pitchFamily="34" charset="0"/>
                        <a:buNone/>
                      </a:pPr>
                      <a:endParaRPr lang="en-GB" sz="8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41052676"/>
                  </a:ext>
                </a:extLst>
              </a:tr>
              <a:tr h="1308730">
                <a:tc gridSpan="6">
                  <a:txBody>
                    <a:bodyPr/>
                    <a:lstStyle/>
                    <a:p>
                      <a:pPr marL="71755" marR="71755" algn="l">
                        <a:spcAft>
                          <a:spcPts val="0"/>
                        </a:spcAft>
                      </a:pPr>
                      <a:r>
                        <a:rPr lang="en-GB"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11 How is cultural capital developed?</a:t>
                      </a:r>
                    </a:p>
                    <a:p>
                      <a:pPr marL="71755" marR="71755" algn="l">
                        <a:spcAft>
                          <a:spcPts val="0"/>
                        </a:spcAft>
                      </a:pPr>
                      <a:r>
                        <a:rPr lang="en-GB" sz="800" u="none"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Live</a:t>
                      </a:r>
                      <a:r>
                        <a:rPr lang="en-GB" sz="8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theatre visit/ Visiting theatre company (min 2 X per academic year National theatre tours to Lowry and Exchange theatre. Splendid theatre company in school</a:t>
                      </a:r>
                    </a:p>
                    <a:p>
                      <a:pPr marL="71755" marR="71755" algn="l">
                        <a:spcAft>
                          <a:spcPts val="0"/>
                        </a:spcAft>
                      </a:pPr>
                      <a:r>
                        <a:rPr lang="en-GB" sz="8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Performance for a live theatre audience (lunchtime theatre). </a:t>
                      </a:r>
                    </a:p>
                    <a:p>
                      <a:pPr marL="71755" marR="71755" algn="l">
                        <a:spcAft>
                          <a:spcPts val="0"/>
                        </a:spcAft>
                      </a:pPr>
                      <a:r>
                        <a:rPr lang="en-GB" sz="800" u="none" baseline="0" dirty="0">
                          <a:solidFill>
                            <a:schemeClr val="tx1"/>
                          </a:solidFill>
                          <a:effectLst/>
                          <a:latin typeface="+mn-lt"/>
                          <a:ea typeface="Calibri" panose="020F0502020204030204" pitchFamily="34" charset="0"/>
                          <a:cs typeface="Times New Roman"/>
                        </a:rPr>
                        <a:t>Exp Arts residential (Paris 2019/London 2020). National theatre and Exchange Theatre workshops</a:t>
                      </a:r>
                    </a:p>
                    <a:p>
                      <a:pPr marL="71755" marR="71755" algn="l">
                        <a:spcAft>
                          <a:spcPts val="0"/>
                        </a:spcAft>
                      </a:pPr>
                      <a:r>
                        <a:rPr lang="en-GB" sz="800" u="none" baseline="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Drama Club (young company)</a:t>
                      </a:r>
                      <a:endParaRPr lang="en-GB" sz="8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171450" lvl="0" indent="-171450" algn="l" defTabSz="3240085" rtl="0" eaLnBrk="1" latinLnBrk="0" hangingPunct="1">
                        <a:spcAft>
                          <a:spcPts val="0"/>
                        </a:spcAft>
                        <a:buFont typeface="Arial" panose="020B0604020202020204" pitchFamily="34" charset="0"/>
                        <a:buChar char="•"/>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marL="0" lvl="0" indent="0" algn="l" defTabSz="3240085" rtl="0" eaLnBrk="1" latinLnBrk="0" hangingPunct="1">
                        <a:spcAft>
                          <a:spcPts val="0"/>
                        </a:spcAft>
                        <a:buFont typeface="Arial" panose="020B0604020202020204" pitchFamily="34" charset="0"/>
                        <a:buNone/>
                      </a:pPr>
                      <a:endParaRPr lang="en-GB" sz="1100" kern="1200" dirty="0">
                        <a:solidFill>
                          <a:srgbClr val="000000"/>
                        </a:solidFill>
                        <a:latin typeface="ArialM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17002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2544</TotalTime>
  <Words>3626</Words>
  <Application>Microsoft Office PowerPoint</Application>
  <PresentationFormat>On-screen Show (4:3)</PresentationFormat>
  <Paragraphs>376</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ArialMT</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 Shelton</dc:creator>
  <cp:lastModifiedBy>L Mitchell</cp:lastModifiedBy>
  <cp:revision>58</cp:revision>
  <dcterms:created xsi:type="dcterms:W3CDTF">2006-08-16T00:00:00Z</dcterms:created>
  <dcterms:modified xsi:type="dcterms:W3CDTF">2022-06-16T07:22:03Z</dcterms:modified>
</cp:coreProperties>
</file>