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69" r:id="rId4"/>
    <p:sldId id="270" r:id="rId5"/>
    <p:sldId id="267" r:id="rId6"/>
    <p:sldId id="288" r:id="rId7"/>
    <p:sldId id="271" r:id="rId8"/>
    <p:sldId id="272" r:id="rId9"/>
    <p:sldId id="273" r:id="rId10"/>
    <p:sldId id="274" r:id="rId11"/>
    <p:sldId id="275" r:id="rId12"/>
    <p:sldId id="279" r:id="rId13"/>
    <p:sldId id="283" r:id="rId14"/>
    <p:sldId id="280" r:id="rId15"/>
    <p:sldId id="284" r:id="rId16"/>
    <p:sldId id="285" r:id="rId17"/>
    <p:sldId id="281" r:id="rId18"/>
    <p:sldId id="282" r:id="rId19"/>
    <p:sldId id="259" r:id="rId20"/>
    <p:sldId id="262" r:id="rId21"/>
    <p:sldId id="263" r:id="rId22"/>
    <p:sldId id="264" r:id="rId23"/>
    <p:sldId id="265" r:id="rId24"/>
    <p:sldId id="266" r:id="rId25"/>
    <p:sldId id="26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7DD633-2740-4E6A-4AE5-F9E94E340BE4}" v="108" dt="2022-07-01T08:27:53.660"/>
    <p1510:client id="{A0606BE9-6547-37E5-C4F2-F8380DFAC198}" v="490" dt="2022-07-01T08:23:41.968"/>
    <p1510:client id="{B3751308-5CCD-184E-C7AE-127E1691B1B4}" v="60" dt="2022-07-01T08:29:16.453"/>
    <p1510:client id="{EB0969B2-7393-5C28-D351-7F032FC246EA}" v="122" dt="2022-07-01T08:14:29.3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5" autoAdjust="0"/>
    <p:restoredTop sz="94660"/>
  </p:normalViewPr>
  <p:slideViewPr>
    <p:cSldViewPr>
      <p:cViewPr varScale="1">
        <p:scale>
          <a:sx n="107" d="100"/>
          <a:sy n="107" d="100"/>
        </p:scale>
        <p:origin x="33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D Monaghan" userId="S::d.monaghan@bedford.wigan.sch.uk::87e4543d-a33a-4271-ae49-4d9af78a70b3" providerId="AD" clId="Web-{A0606BE9-6547-37E5-C4F2-F8380DFAC198}"/>
    <pc:docChg chg="modSld">
      <pc:chgData name="Mr D Monaghan" userId="S::d.monaghan@bedford.wigan.sch.uk::87e4543d-a33a-4271-ae49-4d9af78a70b3" providerId="AD" clId="Web-{A0606BE9-6547-37E5-C4F2-F8380DFAC198}" dt="2022-07-01T08:23:41.530" v="475"/>
      <pc:docMkLst>
        <pc:docMk/>
      </pc:docMkLst>
      <pc:sldChg chg="modSp">
        <pc:chgData name="Mr D Monaghan" userId="S::d.monaghan@bedford.wigan.sch.uk::87e4543d-a33a-4271-ae49-4d9af78a70b3" providerId="AD" clId="Web-{A0606BE9-6547-37E5-C4F2-F8380DFAC198}" dt="2022-07-01T08:23:41.530" v="475"/>
        <pc:sldMkLst>
          <pc:docMk/>
          <pc:sldMk cId="3581131856" sldId="264"/>
        </pc:sldMkLst>
        <pc:graphicFrameChg chg="mod modGraphic">
          <ac:chgData name="Mr D Monaghan" userId="S::d.monaghan@bedford.wigan.sch.uk::87e4543d-a33a-4271-ae49-4d9af78a70b3" providerId="AD" clId="Web-{A0606BE9-6547-37E5-C4F2-F8380DFAC198}" dt="2022-07-01T08:23:41.530" v="475"/>
          <ac:graphicFrameMkLst>
            <pc:docMk/>
            <pc:sldMk cId="3581131856" sldId="264"/>
            <ac:graphicFrameMk id="2" creationId="{00000000-0000-0000-0000-000000000000}"/>
          </ac:graphicFrameMkLst>
        </pc:graphicFrameChg>
      </pc:sldChg>
      <pc:sldChg chg="modSp">
        <pc:chgData name="Mr D Monaghan" userId="S::d.monaghan@bedford.wigan.sch.uk::87e4543d-a33a-4271-ae49-4d9af78a70b3" providerId="AD" clId="Web-{A0606BE9-6547-37E5-C4F2-F8380DFAC198}" dt="2022-07-01T08:16:45.582" v="67"/>
        <pc:sldMkLst>
          <pc:docMk/>
          <pc:sldMk cId="3552822301" sldId="270"/>
        </pc:sldMkLst>
        <pc:graphicFrameChg chg="mod modGraphic">
          <ac:chgData name="Mr D Monaghan" userId="S::d.monaghan@bedford.wigan.sch.uk::87e4543d-a33a-4271-ae49-4d9af78a70b3" providerId="AD" clId="Web-{A0606BE9-6547-37E5-C4F2-F8380DFAC198}" dt="2022-07-01T08:16:45.582" v="67"/>
          <ac:graphicFrameMkLst>
            <pc:docMk/>
            <pc:sldMk cId="3552822301" sldId="270"/>
            <ac:graphicFrameMk id="2" creationId="{00000000-0000-0000-0000-000000000000}"/>
          </ac:graphicFrameMkLst>
        </pc:graphicFrameChg>
      </pc:sldChg>
      <pc:sldChg chg="modSp">
        <pc:chgData name="Mr D Monaghan" userId="S::d.monaghan@bedford.wigan.sch.uk::87e4543d-a33a-4271-ae49-4d9af78a70b3" providerId="AD" clId="Web-{A0606BE9-6547-37E5-C4F2-F8380DFAC198}" dt="2022-07-01T08:20:10.001" v="215"/>
        <pc:sldMkLst>
          <pc:docMk/>
          <pc:sldMk cId="1120811525" sldId="272"/>
        </pc:sldMkLst>
        <pc:graphicFrameChg chg="mod modGraphic">
          <ac:chgData name="Mr D Monaghan" userId="S::d.monaghan@bedford.wigan.sch.uk::87e4543d-a33a-4271-ae49-4d9af78a70b3" providerId="AD" clId="Web-{A0606BE9-6547-37E5-C4F2-F8380DFAC198}" dt="2022-07-01T08:20:10.001" v="215"/>
          <ac:graphicFrameMkLst>
            <pc:docMk/>
            <pc:sldMk cId="1120811525" sldId="272"/>
            <ac:graphicFrameMk id="2" creationId="{24ED0489-B8A5-1940-9BA9-8475238D7331}"/>
          </ac:graphicFrameMkLst>
        </pc:graphicFrameChg>
      </pc:sldChg>
      <pc:sldChg chg="modSp">
        <pc:chgData name="Mr D Monaghan" userId="S::d.monaghan@bedford.wigan.sch.uk::87e4543d-a33a-4271-ae49-4d9af78a70b3" providerId="AD" clId="Web-{A0606BE9-6547-37E5-C4F2-F8380DFAC198}" dt="2022-07-01T08:20:48.394" v="313"/>
        <pc:sldMkLst>
          <pc:docMk/>
          <pc:sldMk cId="2961401476" sldId="273"/>
        </pc:sldMkLst>
        <pc:graphicFrameChg chg="mod modGraphic">
          <ac:chgData name="Mr D Monaghan" userId="S::d.monaghan@bedford.wigan.sch.uk::87e4543d-a33a-4271-ae49-4d9af78a70b3" providerId="AD" clId="Web-{A0606BE9-6547-37E5-C4F2-F8380DFAC198}" dt="2022-07-01T08:20:48.394" v="313"/>
          <ac:graphicFrameMkLst>
            <pc:docMk/>
            <pc:sldMk cId="2961401476" sldId="273"/>
            <ac:graphicFrameMk id="2" creationId="{00000000-0000-0000-0000-000000000000}"/>
          </ac:graphicFrameMkLst>
        </pc:graphicFrameChg>
      </pc:sldChg>
      <pc:sldChg chg="modSp">
        <pc:chgData name="Mr D Monaghan" userId="S::d.monaghan@bedford.wigan.sch.uk::87e4543d-a33a-4271-ae49-4d9af78a70b3" providerId="AD" clId="Web-{A0606BE9-6547-37E5-C4F2-F8380DFAC198}" dt="2022-07-01T08:22:47.480" v="459"/>
        <pc:sldMkLst>
          <pc:docMk/>
          <pc:sldMk cId="673658709" sldId="281"/>
        </pc:sldMkLst>
        <pc:graphicFrameChg chg="mod modGraphic">
          <ac:chgData name="Mr D Monaghan" userId="S::d.monaghan@bedford.wigan.sch.uk::87e4543d-a33a-4271-ae49-4d9af78a70b3" providerId="AD" clId="Web-{A0606BE9-6547-37E5-C4F2-F8380DFAC198}" dt="2022-07-01T08:22:47.480" v="459"/>
          <ac:graphicFrameMkLst>
            <pc:docMk/>
            <pc:sldMk cId="673658709" sldId="281"/>
            <ac:graphicFrameMk id="2" creationId="{00000000-0000-0000-0000-000000000000}"/>
          </ac:graphicFrameMkLst>
        </pc:graphicFrameChg>
      </pc:sldChg>
    </pc:docChg>
  </pc:docChgLst>
  <pc:docChgLst>
    <pc:chgData name="Mr D Monaghan" userId="S::d.monaghan@bedford.wigan.sch.uk::87e4543d-a33a-4271-ae49-4d9af78a70b3" providerId="AD" clId="Web-{EB0969B2-7393-5C28-D351-7F032FC246EA}"/>
    <pc:docChg chg="modSld">
      <pc:chgData name="Mr D Monaghan" userId="S::d.monaghan@bedford.wigan.sch.uk::87e4543d-a33a-4271-ae49-4d9af78a70b3" providerId="AD" clId="Web-{EB0969B2-7393-5C28-D351-7F032FC246EA}" dt="2022-07-01T08:14:29.397" v="121"/>
      <pc:docMkLst>
        <pc:docMk/>
      </pc:docMkLst>
      <pc:sldChg chg="modSp">
        <pc:chgData name="Mr D Monaghan" userId="S::d.monaghan@bedford.wigan.sch.uk::87e4543d-a33a-4271-ae49-4d9af78a70b3" providerId="AD" clId="Web-{EB0969B2-7393-5C28-D351-7F032FC246EA}" dt="2022-07-01T08:14:29.397" v="121"/>
        <pc:sldMkLst>
          <pc:docMk/>
          <pc:sldMk cId="3368448804" sldId="269"/>
        </pc:sldMkLst>
        <pc:graphicFrameChg chg="mod modGraphic">
          <ac:chgData name="Mr D Monaghan" userId="S::d.monaghan@bedford.wigan.sch.uk::87e4543d-a33a-4271-ae49-4d9af78a70b3" providerId="AD" clId="Web-{EB0969B2-7393-5C28-D351-7F032FC246EA}" dt="2022-07-01T08:14:29.397" v="121"/>
          <ac:graphicFrameMkLst>
            <pc:docMk/>
            <pc:sldMk cId="3368448804" sldId="269"/>
            <ac:graphicFrameMk id="2" creationId="{24ED0489-B8A5-1940-9BA9-8475238D7331}"/>
          </ac:graphicFrameMkLst>
        </pc:graphicFrameChg>
      </pc:sldChg>
    </pc:docChg>
  </pc:docChgLst>
  <pc:docChgLst>
    <pc:chgData name="Mr D Monaghan" userId="S::d.monaghan@bedford.wigan.sch.uk::87e4543d-a33a-4271-ae49-4d9af78a70b3" providerId="AD" clId="Web-{3C7DD633-2740-4E6A-4AE5-F9E94E340BE4}"/>
    <pc:docChg chg="modSld">
      <pc:chgData name="Mr D Monaghan" userId="S::d.monaghan@bedford.wigan.sch.uk::87e4543d-a33a-4271-ae49-4d9af78a70b3" providerId="AD" clId="Web-{3C7DD633-2740-4E6A-4AE5-F9E94E340BE4}" dt="2022-07-01T08:27:53.660" v="107"/>
      <pc:docMkLst>
        <pc:docMk/>
      </pc:docMkLst>
      <pc:sldChg chg="modSp">
        <pc:chgData name="Mr D Monaghan" userId="S::d.monaghan@bedford.wigan.sch.uk::87e4543d-a33a-4271-ae49-4d9af78a70b3" providerId="AD" clId="Web-{3C7DD633-2740-4E6A-4AE5-F9E94E340BE4}" dt="2022-07-01T08:27:53.660" v="107"/>
        <pc:sldMkLst>
          <pc:docMk/>
          <pc:sldMk cId="1171484564" sldId="288"/>
        </pc:sldMkLst>
        <pc:graphicFrameChg chg="mod modGraphic">
          <ac:chgData name="Mr D Monaghan" userId="S::d.monaghan@bedford.wigan.sch.uk::87e4543d-a33a-4271-ae49-4d9af78a70b3" providerId="AD" clId="Web-{3C7DD633-2740-4E6A-4AE5-F9E94E340BE4}" dt="2022-07-01T08:27:53.660" v="107"/>
          <ac:graphicFrameMkLst>
            <pc:docMk/>
            <pc:sldMk cId="1171484564" sldId="288"/>
            <ac:graphicFrameMk id="2" creationId="{00000000-0000-0000-0000-000000000000}"/>
          </ac:graphicFrameMkLst>
        </pc:graphicFrameChg>
      </pc:sldChg>
    </pc:docChg>
  </pc:docChgLst>
  <pc:docChgLst>
    <pc:chgData name="Mr D Monaghan" userId="S::d.monaghan@bedford.wigan.sch.uk::87e4543d-a33a-4271-ae49-4d9af78a70b3" providerId="AD" clId="Web-{B3751308-5CCD-184E-C7AE-127E1691B1B4}"/>
    <pc:docChg chg="modSld">
      <pc:chgData name="Mr D Monaghan" userId="S::d.monaghan@bedford.wigan.sch.uk::87e4543d-a33a-4271-ae49-4d9af78a70b3" providerId="AD" clId="Web-{B3751308-5CCD-184E-C7AE-127E1691B1B4}" dt="2022-07-01T08:29:12.891" v="55"/>
      <pc:docMkLst>
        <pc:docMk/>
      </pc:docMkLst>
      <pc:sldChg chg="modSp">
        <pc:chgData name="Mr D Monaghan" userId="S::d.monaghan@bedford.wigan.sch.uk::87e4543d-a33a-4271-ae49-4d9af78a70b3" providerId="AD" clId="Web-{B3751308-5CCD-184E-C7AE-127E1691B1B4}" dt="2022-07-01T08:29:06.078" v="47"/>
        <pc:sldMkLst>
          <pc:docMk/>
          <pc:sldMk cId="3368448804" sldId="269"/>
        </pc:sldMkLst>
        <pc:graphicFrameChg chg="mod modGraphic">
          <ac:chgData name="Mr D Monaghan" userId="S::d.monaghan@bedford.wigan.sch.uk::87e4543d-a33a-4271-ae49-4d9af78a70b3" providerId="AD" clId="Web-{B3751308-5CCD-184E-C7AE-127E1691B1B4}" dt="2022-07-01T08:29:06.078" v="47"/>
          <ac:graphicFrameMkLst>
            <pc:docMk/>
            <pc:sldMk cId="3368448804" sldId="269"/>
            <ac:graphicFrameMk id="2" creationId="{24ED0489-B8A5-1940-9BA9-8475238D7331}"/>
          </ac:graphicFrameMkLst>
        </pc:graphicFrameChg>
      </pc:sldChg>
      <pc:sldChg chg="modSp">
        <pc:chgData name="Mr D Monaghan" userId="S::d.monaghan@bedford.wigan.sch.uk::87e4543d-a33a-4271-ae49-4d9af78a70b3" providerId="AD" clId="Web-{B3751308-5CCD-184E-C7AE-127E1691B1B4}" dt="2022-07-01T08:29:12.891" v="55"/>
        <pc:sldMkLst>
          <pc:docMk/>
          <pc:sldMk cId="3552822301" sldId="270"/>
        </pc:sldMkLst>
        <pc:graphicFrameChg chg="mod modGraphic">
          <ac:chgData name="Mr D Monaghan" userId="S::d.monaghan@bedford.wigan.sch.uk::87e4543d-a33a-4271-ae49-4d9af78a70b3" providerId="AD" clId="Web-{B3751308-5CCD-184E-C7AE-127E1691B1B4}" dt="2022-07-01T08:29:12.891" v="55"/>
          <ac:graphicFrameMkLst>
            <pc:docMk/>
            <pc:sldMk cId="3552822301" sldId="270"/>
            <ac:graphicFrameMk id="2"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10/12/2022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nB01lPIVjvk&amp;list=PLVEWa7uIDT769WGUTc_-lOca4dJRlPatZ&amp;index=20" TargetMode="External"/><Relationship Id="rId2" Type="http://schemas.openxmlformats.org/officeDocument/2006/relationships/hyperlink" Target="https://www.youtube.com/watch?v=Nebp4-SzyrY&amp;list=PLVEWa7uIDT769WGUTc_-lOca4dJRlPatZ&amp;index=43" TargetMode="External"/><Relationship Id="rId1" Type="http://schemas.openxmlformats.org/officeDocument/2006/relationships/slideLayout" Target="../slideLayouts/slideLayout7.xml"/><Relationship Id="rId4" Type="http://schemas.openxmlformats.org/officeDocument/2006/relationships/hyperlink" Target="https://www.youtube.com/watch?v=XcCRiJci4dw&amp;list=PLVEWa7uIDT769WGUTc_-lOca4dJRlPatZ&amp;index=3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TL6EvSZV0vY&amp;list=PLVEWa7uIDT769WGUTc_-lOca4dJRlPatZ&amp;index=32" TargetMode="External"/><Relationship Id="rId2" Type="http://schemas.openxmlformats.org/officeDocument/2006/relationships/hyperlink" Target="https://www.youtube.com/watch?v=4FIZqtindec&amp;list=PLVEWa7uIDT769WGUTc_-lOca4dJRlPatZ&amp;index=22" TargetMode="External"/><Relationship Id="rId1" Type="http://schemas.openxmlformats.org/officeDocument/2006/relationships/slideLayout" Target="../slideLayouts/slideLayout7.xml"/><Relationship Id="rId4" Type="http://schemas.openxmlformats.org/officeDocument/2006/relationships/hyperlink" Target="https://www.youtube.com/watch?v=Nebp4-SzyrY&amp;list=PLVEWa7uIDT769WGUTc_-lOca4dJRlPatZ&amp;index=4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amazingapprenticeships.com/think-apprenticeships-films/"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zN5WK1H4VaU&amp;list=PLVEWa7uIDT769WGUTc_-lOca4dJRlPatZ&amp;index=65"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amazingapprenticeships.com/think-apprenticeships-film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zN5WK1H4VaU&amp;list=PLVEWa7uIDT769WGUTc_-lOca4dJRlPatZ&amp;index=65"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x6LngDHG_Jc&amp;list=PLVEWa7uIDT769WGUTc_-lOca4dJRlPatZ&amp;index=63"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zN5WK1H4VaU&amp;list=PLVEWa7uIDT769WGUTc_-lOca4dJRlPatZ&amp;index=65"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yivBYbGad0A"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rp5ox2mDxjc&amp;list=PLVEWa7uIDT769WGUTc_-lOca4dJRlPatZ&amp;index=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TL6EvSZV0vY&amp;list=PLVEWa7uIDT769WGUTc_-lOca4dJRlPatZ&amp;index=32" TargetMode="External"/><Relationship Id="rId2" Type="http://schemas.openxmlformats.org/officeDocument/2006/relationships/hyperlink" Target="https://www.youtube.com/watch?v=jFCifuGxgbQ"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BFF625E-1D49-F640-B346-1A871CA805B5}"/>
              </a:ext>
            </a:extLst>
          </p:cNvPr>
          <p:cNvSpPr txBox="1"/>
          <p:nvPr/>
        </p:nvSpPr>
        <p:spPr>
          <a:xfrm>
            <a:off x="304801" y="335688"/>
            <a:ext cx="8534400" cy="707886"/>
          </a:xfrm>
          <a:prstGeom prst="rect">
            <a:avLst/>
          </a:prstGeom>
          <a:solidFill>
            <a:schemeClr val="accent3">
              <a:lumMod val="75000"/>
            </a:schemeClr>
          </a:solidFill>
          <a:ln>
            <a:solidFill>
              <a:schemeClr val="accent6">
                <a:lumMod val="50000"/>
              </a:schemeClr>
            </a:solidFill>
          </a:ln>
        </p:spPr>
        <p:txBody>
          <a:bodyPr wrap="square" rtlCol="0">
            <a:spAutoFit/>
          </a:bodyPr>
          <a:lstStyle/>
          <a:p>
            <a:pPr algn="ctr"/>
            <a:r>
              <a:rPr lang="en-US" sz="2000" b="1" dirty="0">
                <a:solidFill>
                  <a:schemeClr val="bg1"/>
                </a:solidFill>
              </a:rPr>
              <a:t>Curriculum Intent</a:t>
            </a:r>
          </a:p>
          <a:p>
            <a:pPr algn="ctr"/>
            <a:r>
              <a:rPr lang="en-US" sz="2000" b="1" dirty="0">
                <a:solidFill>
                  <a:schemeClr val="bg1"/>
                </a:solidFill>
              </a:rPr>
              <a:t>Subject … Geography</a:t>
            </a:r>
          </a:p>
        </p:txBody>
      </p:sp>
      <p:sp>
        <p:nvSpPr>
          <p:cNvPr id="5" name="Rectangle 4">
            <a:extLst>
              <a:ext uri="{FF2B5EF4-FFF2-40B4-BE49-F238E27FC236}">
                <a16:creationId xmlns:a16="http://schemas.microsoft.com/office/drawing/2014/main" id="{26237012-37B7-A64F-8DD9-91D1D76DF480}"/>
              </a:ext>
            </a:extLst>
          </p:cNvPr>
          <p:cNvSpPr/>
          <p:nvPr/>
        </p:nvSpPr>
        <p:spPr>
          <a:xfrm>
            <a:off x="304800" y="1219200"/>
            <a:ext cx="4149633" cy="2514600"/>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rPr>
              <a:t>PRIORITIES IN WHOLE SCHOOL CURRICULUM INTENT</a:t>
            </a:r>
          </a:p>
          <a:p>
            <a:endParaRPr lang="en-US" sz="1200" b="1" u="sng" dirty="0">
              <a:solidFill>
                <a:schemeClr val="tx1"/>
              </a:solidFill>
            </a:endParaRPr>
          </a:p>
          <a:p>
            <a:pPr marL="171450" indent="-171450">
              <a:buFont typeface="Arial" panose="020B0604020202020204" pitchFamily="34" charset="0"/>
              <a:buChar char="•"/>
            </a:pPr>
            <a:r>
              <a:rPr lang="en-US" sz="1200" dirty="0">
                <a:solidFill>
                  <a:schemeClr val="tx1"/>
                </a:solidFill>
                <a:cs typeface="Arial" panose="020B0604020202020204" pitchFamily="34" charset="0"/>
              </a:rPr>
              <a:t>Enjoyment of learning</a:t>
            </a:r>
          </a:p>
          <a:p>
            <a:pPr marL="171450" indent="-171450">
              <a:buFont typeface="Arial" panose="020B0604020202020204" pitchFamily="34" charset="0"/>
              <a:buChar char="•"/>
            </a:pPr>
            <a:r>
              <a:rPr lang="en-US" sz="1200" dirty="0">
                <a:solidFill>
                  <a:schemeClr val="tx1"/>
                </a:solidFill>
                <a:cs typeface="Arial" panose="020B0604020202020204" pitchFamily="34" charset="0"/>
              </a:rPr>
              <a:t>Knowledge acquisition and recall</a:t>
            </a:r>
          </a:p>
          <a:p>
            <a:pPr marL="171450" indent="-171450">
              <a:buFont typeface="Arial" panose="020B0604020202020204" pitchFamily="34" charset="0"/>
              <a:buChar char="•"/>
            </a:pPr>
            <a:r>
              <a:rPr lang="en-US" sz="1200" dirty="0">
                <a:solidFill>
                  <a:schemeClr val="tx1"/>
                </a:solidFill>
                <a:cs typeface="Arial" panose="020B0604020202020204" pitchFamily="34" charset="0"/>
              </a:rPr>
              <a:t>Extensive vocabulary</a:t>
            </a:r>
          </a:p>
          <a:p>
            <a:pPr marL="171450" lvl="0" indent="-171450">
              <a:buFont typeface="Arial" panose="020B0604020202020204" pitchFamily="34" charset="0"/>
              <a:buChar char="•"/>
            </a:pPr>
            <a:r>
              <a:rPr lang="en-GB" sz="1200" dirty="0">
                <a:solidFill>
                  <a:schemeClr val="tx1"/>
                </a:solidFill>
              </a:rPr>
              <a:t>Effective communication through writing, speaking &amp; listening, and use of technology</a:t>
            </a:r>
          </a:p>
          <a:p>
            <a:pPr marL="171450" lvl="0" indent="-171450">
              <a:buFont typeface="Arial" panose="020B0604020202020204" pitchFamily="34" charset="0"/>
              <a:buChar char="•"/>
            </a:pPr>
            <a:r>
              <a:rPr lang="en-GB" sz="1200" dirty="0">
                <a:solidFill>
                  <a:schemeClr val="tx1"/>
                </a:solidFill>
              </a:rPr>
              <a:t>Numeracy</a:t>
            </a:r>
          </a:p>
          <a:p>
            <a:pPr marL="171450" lvl="0" indent="-171450">
              <a:buFont typeface="Arial" panose="020B0604020202020204" pitchFamily="34" charset="0"/>
              <a:buChar char="•"/>
            </a:pPr>
            <a:r>
              <a:rPr lang="en-GB" sz="1200" dirty="0">
                <a:solidFill>
                  <a:schemeClr val="tx1"/>
                </a:solidFill>
              </a:rPr>
              <a:t>Critical evaluation of information</a:t>
            </a:r>
          </a:p>
          <a:p>
            <a:pPr marL="171450" lvl="0" indent="-171450">
              <a:buFont typeface="Arial" panose="020B0604020202020204" pitchFamily="34" charset="0"/>
              <a:buChar char="•"/>
            </a:pPr>
            <a:r>
              <a:rPr lang="en-GB" sz="1200" dirty="0">
                <a:solidFill>
                  <a:schemeClr val="tx1"/>
                </a:solidFill>
              </a:rPr>
              <a:t>Enterprise and problem-solving</a:t>
            </a:r>
          </a:p>
          <a:p>
            <a:pPr marL="171450" lvl="0" indent="-171450">
              <a:buFont typeface="Arial" panose="020B0604020202020204" pitchFamily="34" charset="0"/>
              <a:buChar char="•"/>
            </a:pPr>
            <a:r>
              <a:rPr lang="en-GB" sz="1200" dirty="0">
                <a:solidFill>
                  <a:schemeClr val="tx1"/>
                </a:solidFill>
              </a:rPr>
              <a:t>Working  with others</a:t>
            </a:r>
          </a:p>
          <a:p>
            <a:endParaRPr lang="en-US" sz="1200" dirty="0">
              <a:solidFill>
                <a:schemeClr val="tx1"/>
              </a:solidFill>
              <a:cs typeface="Arial" panose="020B0604020202020204" pitchFamily="34" charset="0"/>
            </a:endParaRPr>
          </a:p>
        </p:txBody>
      </p:sp>
      <p:sp>
        <p:nvSpPr>
          <p:cNvPr id="6" name="Rectangle 5">
            <a:extLst>
              <a:ext uri="{FF2B5EF4-FFF2-40B4-BE49-F238E27FC236}">
                <a16:creationId xmlns:a16="http://schemas.microsoft.com/office/drawing/2014/main" id="{26237012-37B7-A64F-8DD9-91D1D76DF480}"/>
              </a:ext>
            </a:extLst>
          </p:cNvPr>
          <p:cNvSpPr/>
          <p:nvPr/>
        </p:nvSpPr>
        <p:spPr>
          <a:xfrm>
            <a:off x="4650508" y="1219201"/>
            <a:ext cx="4188693" cy="251459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cs typeface="Arial" panose="020B0604020202020204" pitchFamily="34" charset="0"/>
              </a:rPr>
              <a:t>KEY QUESTIONS TO CONSIDER</a:t>
            </a:r>
          </a:p>
          <a:p>
            <a:endParaRPr lang="en-US" sz="1200" b="1" u="sng" dirty="0">
              <a:solidFill>
                <a:schemeClr val="tx1"/>
              </a:solidFill>
              <a:cs typeface="Arial" panose="020B0604020202020204" pitchFamily="34" charset="0"/>
            </a:endParaRPr>
          </a:p>
          <a:p>
            <a:r>
              <a:rPr lang="en-GB" sz="1200" b="1" dirty="0">
                <a:solidFill>
                  <a:schemeClr val="tx1"/>
                </a:solidFill>
              </a:rPr>
              <a:t>1. Why has content been selected? </a:t>
            </a:r>
            <a:r>
              <a:rPr lang="en-GB" sz="1200" dirty="0">
                <a:solidFill>
                  <a:schemeClr val="tx1"/>
                </a:solidFill>
              </a:rPr>
              <a:t>Is there sufficient focus on the most powerful knowledge, concepts and skills?</a:t>
            </a:r>
          </a:p>
          <a:p>
            <a:r>
              <a:rPr lang="en-GB" sz="1200" b="1" dirty="0">
                <a:solidFill>
                  <a:schemeClr val="tx1"/>
                </a:solidFill>
              </a:rPr>
              <a:t>2. Does learning provide sufficient challenge</a:t>
            </a:r>
            <a:r>
              <a:rPr lang="en-GB" sz="1200" dirty="0">
                <a:solidFill>
                  <a:schemeClr val="tx1"/>
                </a:solidFill>
              </a:rPr>
              <a:t>? Is there sufficient challenge for all learners in all year groups?</a:t>
            </a:r>
          </a:p>
          <a:p>
            <a:r>
              <a:rPr lang="en-GB" sz="1200" b="1" dirty="0">
                <a:solidFill>
                  <a:schemeClr val="tx1"/>
                </a:solidFill>
              </a:rPr>
              <a:t>3. Why is learning sequenced in this way? </a:t>
            </a:r>
            <a:r>
              <a:rPr lang="en-GB" sz="1200" dirty="0">
                <a:solidFill>
                  <a:schemeClr val="tx1"/>
                </a:solidFill>
              </a:rPr>
              <a:t>Does the sequence enable students to build on prior learning, and learn in increasing breadth and depth over time?</a:t>
            </a:r>
          </a:p>
          <a:p>
            <a:r>
              <a:rPr lang="en-GB" sz="1200" b="1" dirty="0">
                <a:solidFill>
                  <a:schemeClr val="tx1"/>
                </a:solidFill>
              </a:rPr>
              <a:t>4. How is learning sequenced or spaced to promote long-term memory?</a:t>
            </a:r>
          </a:p>
          <a:p>
            <a:endParaRPr lang="en-GB" sz="1200" dirty="0">
              <a:solidFill>
                <a:schemeClr val="tx1"/>
              </a:solidFill>
            </a:endParaRPr>
          </a:p>
          <a:p>
            <a:endParaRPr lang="en-GB" sz="1200" dirty="0">
              <a:solidFill>
                <a:schemeClr val="tx1"/>
              </a:solidFill>
            </a:endParaRPr>
          </a:p>
          <a:p>
            <a:endParaRPr lang="en-US" sz="1200" b="1" u="sng" dirty="0">
              <a:solidFill>
                <a:schemeClr val="tx1"/>
              </a:solidFill>
              <a:cs typeface="Arial" panose="020B0604020202020204" pitchFamily="34" charset="0"/>
            </a:endParaRPr>
          </a:p>
        </p:txBody>
      </p:sp>
      <p:sp>
        <p:nvSpPr>
          <p:cNvPr id="9" name="Rectangle 8">
            <a:extLst>
              <a:ext uri="{FF2B5EF4-FFF2-40B4-BE49-F238E27FC236}">
                <a16:creationId xmlns:a16="http://schemas.microsoft.com/office/drawing/2014/main" id="{26237012-37B7-A64F-8DD9-91D1D76DF480}"/>
              </a:ext>
            </a:extLst>
          </p:cNvPr>
          <p:cNvSpPr/>
          <p:nvPr/>
        </p:nvSpPr>
        <p:spPr>
          <a:xfrm>
            <a:off x="304801" y="3965275"/>
            <a:ext cx="4149633" cy="2514600"/>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cs typeface="Arial" panose="020B0604020202020204" pitchFamily="34" charset="0"/>
              </a:rPr>
              <a:t>SUBJECT CURRICULUM INTENT</a:t>
            </a:r>
          </a:p>
          <a:p>
            <a:endParaRPr lang="en-US" sz="1200" b="1" u="sng" dirty="0">
              <a:solidFill>
                <a:schemeClr val="tx1"/>
              </a:solidFill>
              <a:cs typeface="Arial" panose="020B0604020202020204" pitchFamily="34" charset="0"/>
            </a:endParaRPr>
          </a:p>
          <a:p>
            <a:r>
              <a:rPr lang="en-US" sz="1200" dirty="0">
                <a:solidFill>
                  <a:schemeClr val="tx1"/>
                </a:solidFill>
                <a:cs typeface="Arial" panose="020B0604020202020204" pitchFamily="34" charset="0"/>
              </a:rPr>
              <a:t>The KS3 curriculum is designed to fulfil the requirements of the National Curriculum. It teaches a number of physical and human themes across various regions of the world. It is intended to prepare students for the GCSE course and borrows a lot of similar themes from these e.g. tectonics. Exam technique and command words are addressed early on, also in preparation for the GCSE course. It is intended that students have a sense of where they are in the world, and why various physical and human processes occur, in order to foster an enquiring and questioning mind, whilst also </a:t>
            </a:r>
            <a:r>
              <a:rPr lang="en-US" sz="1200" dirty="0" err="1">
                <a:solidFill>
                  <a:schemeClr val="tx1"/>
                </a:solidFill>
                <a:cs typeface="Arial" panose="020B0604020202020204" pitchFamily="34" charset="0"/>
              </a:rPr>
              <a:t>analysing</a:t>
            </a:r>
            <a:r>
              <a:rPr lang="en-US" sz="1200" dirty="0">
                <a:solidFill>
                  <a:schemeClr val="tx1"/>
                </a:solidFill>
                <a:cs typeface="Arial" panose="020B0604020202020204" pitchFamily="34" charset="0"/>
              </a:rPr>
              <a:t> the problems the world faces.</a:t>
            </a:r>
            <a:r>
              <a:rPr lang="en-US" sz="1200" b="1" u="sng" dirty="0">
                <a:solidFill>
                  <a:schemeClr val="tx1"/>
                </a:solidFill>
                <a:cs typeface="Arial" panose="020B0604020202020204" pitchFamily="34" charset="0"/>
              </a:rPr>
              <a:t> </a:t>
            </a:r>
          </a:p>
        </p:txBody>
      </p:sp>
      <p:sp>
        <p:nvSpPr>
          <p:cNvPr id="10" name="Rectangle 9">
            <a:extLst>
              <a:ext uri="{FF2B5EF4-FFF2-40B4-BE49-F238E27FC236}">
                <a16:creationId xmlns:a16="http://schemas.microsoft.com/office/drawing/2014/main" id="{26237012-37B7-A64F-8DD9-91D1D76DF480}"/>
              </a:ext>
            </a:extLst>
          </p:cNvPr>
          <p:cNvSpPr/>
          <p:nvPr/>
        </p:nvSpPr>
        <p:spPr>
          <a:xfrm>
            <a:off x="4670037" y="3962400"/>
            <a:ext cx="4149633" cy="2514600"/>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rPr>
              <a:t>HOW IS THE EXTENDED TIME IN KS4 USED TO IMPROVE &amp; ENRICH LEARNING IN THE SUBJECT?</a:t>
            </a:r>
          </a:p>
          <a:p>
            <a:endParaRPr lang="en-US" sz="1200" b="1" i="1" u="sng" dirty="0">
              <a:solidFill>
                <a:schemeClr val="tx1"/>
              </a:solidFill>
            </a:endParaRPr>
          </a:p>
          <a:p>
            <a:r>
              <a:rPr lang="en-US" sz="1200" dirty="0">
                <a:solidFill>
                  <a:schemeClr val="tx1"/>
                </a:solidFill>
              </a:rPr>
              <a:t>In KS4, we spend Y10 and 11 delivering the entire AQA GCSE course. There are also opportunities to work and refine exam technique through stringent approaches to exam questions. This, coupled with DTT, is designed to improve students ability to access and respond to the GCSE questions in the exam</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436" y="364301"/>
            <a:ext cx="534129" cy="679273"/>
          </a:xfrm>
          <a:prstGeom prst="rect">
            <a:avLst/>
          </a:prstGeom>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364301"/>
            <a:ext cx="534129" cy="679273"/>
          </a:xfrm>
          <a:prstGeom prst="rect">
            <a:avLst/>
          </a:prstGeom>
        </p:spPr>
      </p:pic>
    </p:spTree>
    <p:extLst>
      <p:ext uri="{BB962C8B-B14F-4D97-AF65-F5344CB8AC3E}">
        <p14:creationId xmlns:p14="http://schemas.microsoft.com/office/powerpoint/2010/main" val="3554877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3913572"/>
              </p:ext>
            </p:extLst>
          </p:nvPr>
        </p:nvGraphicFramePr>
        <p:xfrm>
          <a:off x="228600" y="381000"/>
          <a:ext cx="8534399" cy="6372642"/>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0000"/>
                    </a:ext>
                  </a:extLst>
                </a:gridCol>
                <a:gridCol w="1554506">
                  <a:extLst>
                    <a:ext uri="{9D8B030D-6E8A-4147-A177-3AD203B41FA5}">
                      <a16:colId xmlns:a16="http://schemas.microsoft.com/office/drawing/2014/main" val="20001"/>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20004"/>
                    </a:ext>
                  </a:extLst>
                </a:gridCol>
                <a:gridCol w="1804746">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8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1"/>
                  </a:ext>
                </a:extLst>
              </a:tr>
              <a:tr h="1698883">
                <a:tc rowSpan="2">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a:t>
                      </a:r>
                      <a:r>
                        <a:rPr lang="en-GB"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000000"/>
                          </a:solidFill>
                          <a:latin typeface="ArialMT"/>
                          <a:ea typeface="+mn-ea"/>
                          <a:cs typeface="+mn-cs"/>
                        </a:rPr>
                        <a:t>China</a:t>
                      </a:r>
                      <a:endParaRPr lang="en-GB" sz="1000" b="0" u="none"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Introduction</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TNC</a:t>
                      </a:r>
                    </a:p>
                    <a:p>
                      <a:pPr marL="171450" lvl="0" indent="-171450" algn="l" defTabSz="3240085" rtl="0" eaLnBrk="1" latinLnBrk="0" hangingPunct="1">
                        <a:spcAft>
                          <a:spcPts val="0"/>
                        </a:spcAft>
                        <a:buFontTx/>
                        <a:buChar char="-"/>
                      </a:pPr>
                      <a:r>
                        <a:rPr lang="en-US" sz="1000" b="0" u="none" kern="1200" dirty="0">
                          <a:solidFill>
                            <a:srgbClr val="000000"/>
                          </a:solidFill>
                          <a:highlight>
                            <a:srgbClr val="FFFF00"/>
                          </a:highlight>
                          <a:latin typeface="ArialMT"/>
                          <a:ea typeface="+mn-ea"/>
                          <a:cs typeface="+mn-cs"/>
                        </a:rPr>
                        <a:t>Population</a:t>
                      </a:r>
                    </a:p>
                    <a:p>
                      <a:pPr marL="171450" lvl="0" indent="-171450" algn="l" defTabSz="3240085" rtl="0" eaLnBrk="1" latinLnBrk="0" hangingPunct="1">
                        <a:spcAft>
                          <a:spcPts val="0"/>
                        </a:spcAft>
                        <a:buFontTx/>
                        <a:buChar char="-"/>
                      </a:pPr>
                      <a:r>
                        <a:rPr lang="en-US" sz="1000" b="0" u="none" kern="1200" dirty="0">
                          <a:solidFill>
                            <a:srgbClr val="000000"/>
                          </a:solidFill>
                          <a:highlight>
                            <a:srgbClr val="FFFF00"/>
                          </a:highlight>
                          <a:latin typeface="ArialMT"/>
                          <a:ea typeface="+mn-ea"/>
                          <a:cs typeface="+mn-cs"/>
                        </a:rPr>
                        <a:t> One Child Policy</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Pollution</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Three Gorges Dam</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Great Wall of China</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Superpower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Location</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Scale</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Environment</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Interaction</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Change</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Sustainability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Population</a:t>
                      </a:r>
                      <a:r>
                        <a:rPr lang="en-US" sz="1000" kern="1200" baseline="0" dirty="0">
                          <a:solidFill>
                            <a:srgbClr val="000000"/>
                          </a:solidFill>
                          <a:latin typeface="ArialMT"/>
                          <a:ea typeface="+mn-ea"/>
                          <a:cs typeface="+mn-cs"/>
                        </a:rPr>
                        <a:t> Density Maps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MT"/>
                          <a:ea typeface="+mn-ea"/>
                          <a:cs typeface="+mn-cs"/>
                        </a:rPr>
                        <a:t>Population Distribution Maps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MT"/>
                          <a:ea typeface="+mn-ea"/>
                          <a:cs typeface="+mn-cs"/>
                        </a:rPr>
                        <a:t>Analysing Key issues with the One Child Policy</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MT"/>
                          <a:ea typeface="+mn-ea"/>
                          <a:cs typeface="+mn-cs"/>
                        </a:rPr>
                        <a:t>Exam style questions and technique. </a:t>
                      </a:r>
                      <a:endParaRPr lang="en-US"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Lessons</a:t>
                      </a:r>
                      <a:r>
                        <a:rPr lang="en-US" sz="1000" kern="1200" baseline="0" dirty="0">
                          <a:solidFill>
                            <a:srgbClr val="000000"/>
                          </a:solidFill>
                          <a:latin typeface="ArialMT"/>
                          <a:ea typeface="+mn-ea"/>
                          <a:cs typeface="+mn-cs"/>
                        </a:rPr>
                        <a:t> are taught in this order to </a:t>
                      </a:r>
                      <a:r>
                        <a:rPr lang="en-US" sz="1000" kern="1200" dirty="0">
                          <a:solidFill>
                            <a:srgbClr val="000000"/>
                          </a:solidFill>
                          <a:latin typeface="ArialMT"/>
                          <a:ea typeface="+mn-ea"/>
                          <a:cs typeface="+mn-cs"/>
                        </a:rPr>
                        <a:t>locational knowledge and deepen their spatial awareness of China</a:t>
                      </a:r>
                      <a:r>
                        <a:rPr lang="en-US" sz="1000" kern="1200" baseline="0" dirty="0">
                          <a:solidFill>
                            <a:srgbClr val="000000"/>
                          </a:solidFill>
                          <a:latin typeface="ArialMT"/>
                          <a:ea typeface="+mn-ea"/>
                          <a:cs typeface="+mn-cs"/>
                        </a:rPr>
                        <a:t> </a:t>
                      </a:r>
                      <a:r>
                        <a:rPr lang="en-US" sz="1000" kern="1200" dirty="0">
                          <a:solidFill>
                            <a:srgbClr val="000000"/>
                          </a:solidFill>
                          <a:latin typeface="ArialMT"/>
                          <a:ea typeface="+mn-ea"/>
                          <a:cs typeface="+mn-cs"/>
                        </a:rPr>
                        <a:t>key physical and human characteristics, major cities, ethical issues of the one child policy,</a:t>
                      </a:r>
                      <a:r>
                        <a:rPr lang="en-US" sz="1000" kern="1200" baseline="0" dirty="0">
                          <a:solidFill>
                            <a:srgbClr val="000000"/>
                          </a:solidFill>
                          <a:latin typeface="ArialMT"/>
                          <a:ea typeface="+mn-ea"/>
                          <a:cs typeface="+mn-cs"/>
                        </a:rPr>
                        <a:t> pollution in Beijing</a:t>
                      </a:r>
                      <a:r>
                        <a:rPr lang="en-US" sz="1000" kern="1200" dirty="0">
                          <a:solidFill>
                            <a:srgbClr val="000000"/>
                          </a:solidFill>
                          <a:latin typeface="ArialMT"/>
                          <a:ea typeface="+mn-ea"/>
                          <a:cs typeface="+mn-cs"/>
                        </a:rPr>
                        <a:t>. As dictated by the KS3</a:t>
                      </a:r>
                      <a:r>
                        <a:rPr lang="en-US" sz="1000" kern="1200" baseline="0" dirty="0">
                          <a:solidFill>
                            <a:srgbClr val="000000"/>
                          </a:solidFill>
                          <a:latin typeface="ArialMT"/>
                          <a:ea typeface="+mn-ea"/>
                          <a:cs typeface="+mn-cs"/>
                        </a:rPr>
                        <a:t> national curriculum.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800" kern="1200" baseline="0" dirty="0">
                          <a:solidFill>
                            <a:srgbClr val="000000"/>
                          </a:solidFill>
                          <a:latin typeface="ArialMT"/>
                          <a:ea typeface="+mn-ea"/>
                          <a:cs typeface="+mn-cs"/>
                        </a:rPr>
                        <a:t>To allow the topic some flexibility to incorporate recent developments and current news e.g. Riots in Hong Kong, Effects of an aging population as the validity of the one child polity expires. </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800" kern="1200" baseline="0" dirty="0">
                          <a:solidFill>
                            <a:srgbClr val="000000"/>
                          </a:solidFill>
                          <a:latin typeface="ArialMT"/>
                          <a:ea typeface="+mn-ea"/>
                          <a:cs typeface="+mn-cs"/>
                        </a:rPr>
                        <a:t>Careers – MYPATH – job – toxicologist </a:t>
                      </a:r>
                      <a:r>
                        <a:rPr lang="en-GB" sz="800" kern="1200" baseline="0" dirty="0">
                          <a:solidFill>
                            <a:srgbClr val="000000"/>
                          </a:solidFill>
                          <a:latin typeface="ArialMT"/>
                          <a:ea typeface="+mn-ea"/>
                          <a:cs typeface="+mn-cs"/>
                          <a:hlinkClick r:id="rId2"/>
                        </a:rPr>
                        <a:t>https://www.youtube.com/watch?v=Nebp4-SzyrY&amp;list=PLVEWa7uIDT769WGUTc_-lOca4dJRlPatZ&amp;index=43</a:t>
                      </a:r>
                      <a:endParaRPr lang="en-GB" sz="800" kern="1200" baseline="0" dirty="0">
                        <a:solidFill>
                          <a:srgbClr val="00000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800" kern="1200" baseline="0" dirty="0">
                          <a:solidFill>
                            <a:srgbClr val="000000"/>
                          </a:solidFill>
                          <a:latin typeface="ArialMT"/>
                          <a:ea typeface="+mn-ea"/>
                          <a:cs typeface="+mn-cs"/>
                        </a:rPr>
                        <a:t>SMSC – cultural development and tolerance looking at China’s one child policy and the issues associated with it.</a:t>
                      </a:r>
                      <a:endParaRPr lang="en-GB" sz="10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221042">
                <a:tc vMerge="1">
                  <a:txBody>
                    <a:bodyPr/>
                    <a:lstStyle/>
                    <a:p>
                      <a:endParaRPr lang="en-GB"/>
                    </a:p>
                  </a:txBody>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000000"/>
                          </a:solidFill>
                          <a:latin typeface="ArialMT"/>
                          <a:ea typeface="+mn-ea"/>
                          <a:cs typeface="+mn-cs"/>
                        </a:rPr>
                        <a:t>Place and Space (new 2022)</a:t>
                      </a:r>
                    </a:p>
                    <a:p>
                      <a:pPr marL="0" lvl="0" indent="0" algn="l" defTabSz="3240085" rtl="0" eaLnBrk="1" latinLnBrk="0" hangingPunct="1">
                        <a:spcAft>
                          <a:spcPts val="0"/>
                        </a:spcAft>
                        <a:buFont typeface="Arial" panose="020B0604020202020204" pitchFamily="34" charset="0"/>
                        <a:buNone/>
                      </a:pPr>
                      <a:endParaRPr lang="en-GB" sz="900" b="1" u="sng"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700" b="0" u="none" kern="1200" dirty="0">
                          <a:solidFill>
                            <a:srgbClr val="000000"/>
                          </a:solidFill>
                          <a:highlight>
                            <a:srgbClr val="FFFF00"/>
                          </a:highlight>
                          <a:latin typeface="ArialMT"/>
                          <a:ea typeface="+mn-ea"/>
                          <a:cs typeface="+mn-cs"/>
                        </a:rPr>
                        <a:t>What is living space</a:t>
                      </a:r>
                      <a:r>
                        <a:rPr lang="en-GB" sz="700" b="0" u="none" kern="1200" dirty="0">
                          <a:solidFill>
                            <a:srgbClr val="000000"/>
                          </a:solidFill>
                          <a:latin typeface="ArialMT"/>
                          <a:ea typeface="+mn-ea"/>
                          <a:cs typeface="+mn-cs"/>
                        </a:rPr>
                        <a:t>?</a:t>
                      </a:r>
                    </a:p>
                    <a:p>
                      <a:pPr marL="171450" lvl="0" indent="-171450" algn="l" defTabSz="3240085" rtl="0" eaLnBrk="1" latinLnBrk="0" hangingPunct="1">
                        <a:spcAft>
                          <a:spcPts val="0"/>
                        </a:spcAft>
                        <a:buFont typeface="Arial" panose="020B0604020202020204" pitchFamily="34" charset="0"/>
                        <a:buChar char="•"/>
                      </a:pPr>
                      <a:r>
                        <a:rPr lang="en-GB" sz="700" b="0" u="none" kern="1200" dirty="0">
                          <a:solidFill>
                            <a:srgbClr val="000000"/>
                          </a:solidFill>
                          <a:latin typeface="ArialMT"/>
                          <a:ea typeface="+mn-ea"/>
                          <a:cs typeface="+mn-cs"/>
                        </a:rPr>
                        <a:t>How do people feel about different living spaces?</a:t>
                      </a:r>
                    </a:p>
                    <a:p>
                      <a:pPr marL="171450" lvl="0" indent="-171450" algn="l" defTabSz="3240085" rtl="0" eaLnBrk="1" latinLnBrk="0" hangingPunct="1">
                        <a:spcAft>
                          <a:spcPts val="0"/>
                        </a:spcAft>
                        <a:buFont typeface="Arial" panose="020B0604020202020204" pitchFamily="34" charset="0"/>
                        <a:buChar char="•"/>
                      </a:pPr>
                      <a:r>
                        <a:rPr lang="en-GB" sz="700" b="0" u="none" kern="1200" dirty="0">
                          <a:solidFill>
                            <a:srgbClr val="000000"/>
                          </a:solidFill>
                          <a:latin typeface="ArialMT"/>
                          <a:ea typeface="+mn-ea"/>
                          <a:cs typeface="+mn-cs"/>
                        </a:rPr>
                        <a:t>How do living </a:t>
                      </a:r>
                      <a:r>
                        <a:rPr lang="en-GB" sz="700" b="0" u="none" kern="1200" dirty="0" err="1">
                          <a:solidFill>
                            <a:srgbClr val="000000"/>
                          </a:solidFill>
                          <a:latin typeface="ArialMT"/>
                          <a:ea typeface="+mn-ea"/>
                          <a:cs typeface="+mn-cs"/>
                        </a:rPr>
                        <a:t>spcaes</a:t>
                      </a:r>
                      <a:r>
                        <a:rPr lang="en-GB" sz="700" b="0" u="none" kern="1200" dirty="0">
                          <a:solidFill>
                            <a:srgbClr val="000000"/>
                          </a:solidFill>
                          <a:latin typeface="ArialMT"/>
                          <a:ea typeface="+mn-ea"/>
                          <a:cs typeface="+mn-cs"/>
                        </a:rPr>
                        <a:t> change over time?</a:t>
                      </a:r>
                    </a:p>
                    <a:p>
                      <a:pPr marL="171450" lvl="0" indent="-171450" algn="l" defTabSz="3240085" rtl="0" eaLnBrk="1" latinLnBrk="0" hangingPunct="1">
                        <a:spcAft>
                          <a:spcPts val="0"/>
                        </a:spcAft>
                        <a:buFont typeface="Arial" panose="020B0604020202020204" pitchFamily="34" charset="0"/>
                        <a:buChar char="•"/>
                      </a:pPr>
                      <a:r>
                        <a:rPr lang="en-GB" sz="700" b="0" u="none" kern="1200" dirty="0">
                          <a:solidFill>
                            <a:srgbClr val="000000"/>
                          </a:solidFill>
                          <a:latin typeface="ArialMT"/>
                          <a:ea typeface="+mn-ea"/>
                          <a:cs typeface="+mn-cs"/>
                        </a:rPr>
                        <a:t>How are places connected?</a:t>
                      </a:r>
                    </a:p>
                    <a:p>
                      <a:pPr marL="171450" lvl="0" indent="-171450" algn="l" defTabSz="3240085" rtl="0" eaLnBrk="1" latinLnBrk="0" hangingPunct="1">
                        <a:spcAft>
                          <a:spcPts val="0"/>
                        </a:spcAft>
                        <a:buFont typeface="Arial" panose="020B0604020202020204" pitchFamily="34" charset="0"/>
                        <a:buChar char="•"/>
                      </a:pPr>
                      <a:r>
                        <a:rPr lang="en-GB" sz="700" b="0" u="none" kern="1200" dirty="0">
                          <a:solidFill>
                            <a:srgbClr val="000000"/>
                          </a:solidFill>
                          <a:latin typeface="ArialMT"/>
                          <a:ea typeface="+mn-ea"/>
                          <a:cs typeface="+mn-cs"/>
                        </a:rPr>
                        <a:t>Why do places change?</a:t>
                      </a:r>
                    </a:p>
                    <a:p>
                      <a:pPr marL="171450" lvl="0" indent="-171450" algn="l" defTabSz="3240085" rtl="0" eaLnBrk="1" latinLnBrk="0" hangingPunct="1">
                        <a:spcAft>
                          <a:spcPts val="0"/>
                        </a:spcAft>
                        <a:buFont typeface="Arial" panose="020B0604020202020204" pitchFamily="34" charset="0"/>
                        <a:buChar char="•"/>
                      </a:pPr>
                      <a:r>
                        <a:rPr lang="en-GB" sz="700" b="0" u="none" kern="1200" dirty="0">
                          <a:solidFill>
                            <a:srgbClr val="000000"/>
                          </a:solidFill>
                          <a:latin typeface="ArialMT"/>
                          <a:ea typeface="+mn-ea"/>
                          <a:cs typeface="+mn-cs"/>
                        </a:rPr>
                        <a:t>Can a place be placeless?</a:t>
                      </a:r>
                    </a:p>
                    <a:p>
                      <a:pPr marL="171450" lvl="0" indent="-171450" algn="l" defTabSz="3240085" rtl="0" eaLnBrk="1" latinLnBrk="0" hangingPunct="1">
                        <a:spcAft>
                          <a:spcPts val="0"/>
                        </a:spcAft>
                        <a:buFont typeface="Arial" panose="020B0604020202020204" pitchFamily="34" charset="0"/>
                        <a:buChar char="•"/>
                      </a:pPr>
                      <a:r>
                        <a:rPr lang="en-GB" sz="700" b="0" u="none" kern="1200" dirty="0">
                          <a:solidFill>
                            <a:srgbClr val="000000"/>
                          </a:solidFill>
                          <a:latin typeface="ArialMT"/>
                          <a:ea typeface="+mn-ea"/>
                          <a:cs typeface="+mn-cs"/>
                        </a:rPr>
                        <a:t>How are places represented in the media?</a:t>
                      </a:r>
                    </a:p>
                    <a:p>
                      <a:pPr marL="171450" lvl="0" indent="-171450" algn="l" defTabSz="3240085" rtl="0" eaLnBrk="1" latinLnBrk="0" hangingPunct="1">
                        <a:spcAft>
                          <a:spcPts val="0"/>
                        </a:spcAft>
                        <a:buFont typeface="Arial" panose="020B0604020202020204" pitchFamily="34" charset="0"/>
                        <a:buChar char="•"/>
                      </a:pPr>
                      <a:r>
                        <a:rPr lang="en-GB" sz="700" b="0" u="none" kern="1200" dirty="0">
                          <a:solidFill>
                            <a:srgbClr val="000000"/>
                          </a:solidFill>
                          <a:latin typeface="ArialMT"/>
                          <a:ea typeface="+mn-ea"/>
                          <a:cs typeface="+mn-cs"/>
                        </a:rPr>
                        <a:t>Why do some places go into decline?</a:t>
                      </a:r>
                    </a:p>
                    <a:p>
                      <a:pPr marL="171450" lvl="0" indent="-171450" algn="l" defTabSz="3240085" rtl="0" eaLnBrk="1" latinLnBrk="0" hangingPunct="1">
                        <a:spcAft>
                          <a:spcPts val="0"/>
                        </a:spcAft>
                        <a:buFont typeface="Arial" panose="020B0604020202020204" pitchFamily="34" charset="0"/>
                        <a:buChar char="•"/>
                      </a:pPr>
                      <a:r>
                        <a:rPr lang="en-GB" sz="700" b="0" u="none" kern="1200" dirty="0">
                          <a:solidFill>
                            <a:srgbClr val="000000"/>
                          </a:solidFill>
                          <a:latin typeface="ArialMT"/>
                          <a:ea typeface="+mn-ea"/>
                          <a:cs typeface="+mn-cs"/>
                        </a:rPr>
                        <a:t>How can a place be rebranded?</a:t>
                      </a:r>
                    </a:p>
                    <a:p>
                      <a:pPr marL="171450" lvl="0" indent="-171450" algn="l" defTabSz="3240085" rtl="0" eaLnBrk="1" latinLnBrk="0" hangingPunct="1">
                        <a:spcAft>
                          <a:spcPts val="0"/>
                        </a:spcAft>
                        <a:buFont typeface="Arial" panose="020B0604020202020204" pitchFamily="34" charset="0"/>
                        <a:buChar char="•"/>
                      </a:pPr>
                      <a:r>
                        <a:rPr lang="en-GB" sz="700" b="0" u="none" kern="1200" dirty="0">
                          <a:solidFill>
                            <a:srgbClr val="000000"/>
                          </a:solidFill>
                          <a:latin typeface="ArialMT"/>
                          <a:ea typeface="+mn-ea"/>
                          <a:cs typeface="+mn-cs"/>
                        </a:rPr>
                        <a:t>How can places be sustainable?</a:t>
                      </a:r>
                    </a:p>
                    <a:p>
                      <a:pPr marL="171450" lvl="0" indent="-171450" algn="l" defTabSz="3240085" rtl="0" eaLnBrk="1" latinLnBrk="0" hangingPunct="1">
                        <a:spcAft>
                          <a:spcPts val="0"/>
                        </a:spcAft>
                        <a:buFont typeface="Arial" panose="020B0604020202020204" pitchFamily="34" charset="0"/>
                        <a:buChar char="•"/>
                      </a:pPr>
                      <a:r>
                        <a:rPr lang="en-GB" sz="700" b="0" u="none" kern="1200" dirty="0">
                          <a:solidFill>
                            <a:srgbClr val="000000"/>
                          </a:solidFill>
                          <a:latin typeface="ArialMT"/>
                          <a:ea typeface="+mn-ea"/>
                          <a:cs typeface="+mn-cs"/>
                        </a:rPr>
                        <a:t>How can living spaces be sustainable?</a:t>
                      </a:r>
                    </a:p>
                    <a:p>
                      <a:pPr marL="171450" lvl="0" indent="-171450" algn="l" defTabSz="3240085" rtl="0" eaLnBrk="1" latinLnBrk="0" hangingPunct="1">
                        <a:spcAft>
                          <a:spcPts val="0"/>
                        </a:spcAft>
                        <a:buFont typeface="Arial" panose="020B0604020202020204" pitchFamily="34" charset="0"/>
                        <a:buChar char="•"/>
                      </a:pPr>
                      <a:endParaRPr lang="en-GB" sz="700" b="0" u="none"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700" b="1" u="sng"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700" b="1" u="sng" kern="1200" dirty="0">
                          <a:solidFill>
                            <a:srgbClr val="000000"/>
                          </a:solidFill>
                          <a:highlight>
                            <a:srgbClr val="FFFF00"/>
                          </a:highlight>
                          <a:latin typeface="ArialMT"/>
                          <a:ea typeface="+mn-ea"/>
                          <a:cs typeface="+mn-cs"/>
                        </a:rPr>
                        <a:t>Development </a:t>
                      </a:r>
                      <a:r>
                        <a:rPr lang="en-US" sz="700" b="0" u="none" kern="1200" dirty="0">
                          <a:solidFill>
                            <a:srgbClr val="000000"/>
                          </a:solidFill>
                          <a:highlight>
                            <a:srgbClr val="FFFF00"/>
                          </a:highlight>
                          <a:latin typeface="ArialMT"/>
                          <a:ea typeface="+mn-ea"/>
                          <a:cs typeface="+mn-cs"/>
                        </a:rPr>
                        <a:t>Development Indicators</a:t>
                      </a:r>
                    </a:p>
                    <a:p>
                      <a:pPr marL="171450" lvl="0" indent="-171450" algn="l" defTabSz="3240085" rtl="0" eaLnBrk="1" latinLnBrk="0" hangingPunct="1">
                        <a:spcAft>
                          <a:spcPts val="0"/>
                        </a:spcAft>
                        <a:buFontTx/>
                        <a:buChar char="-"/>
                      </a:pPr>
                      <a:r>
                        <a:rPr lang="en-US" sz="700" b="0" u="none" kern="1200" dirty="0">
                          <a:solidFill>
                            <a:srgbClr val="000000"/>
                          </a:solidFill>
                          <a:latin typeface="ArialMT"/>
                          <a:ea typeface="+mn-ea"/>
                          <a:cs typeface="+mn-cs"/>
                        </a:rPr>
                        <a:t>Uneven Development</a:t>
                      </a:r>
                    </a:p>
                    <a:p>
                      <a:pPr marL="171450" lvl="0" indent="-171450" algn="l" defTabSz="3240085" rtl="0" eaLnBrk="1" latinLnBrk="0" hangingPunct="1">
                        <a:spcAft>
                          <a:spcPts val="0"/>
                        </a:spcAft>
                        <a:buFontTx/>
                        <a:buChar char="-"/>
                      </a:pPr>
                      <a:r>
                        <a:rPr lang="en-US" sz="700" b="0" u="none" kern="1200" dirty="0">
                          <a:solidFill>
                            <a:srgbClr val="000000"/>
                          </a:solidFill>
                          <a:latin typeface="ArialMT"/>
                          <a:ea typeface="+mn-ea"/>
                          <a:cs typeface="+mn-cs"/>
                        </a:rPr>
                        <a:t>Development Categories</a:t>
                      </a:r>
                    </a:p>
                    <a:p>
                      <a:pPr marL="171450" lvl="0" indent="-171450" algn="l" defTabSz="3240085" rtl="0" eaLnBrk="1" latinLnBrk="0" hangingPunct="1">
                        <a:spcAft>
                          <a:spcPts val="0"/>
                        </a:spcAft>
                        <a:buFontTx/>
                        <a:buChar char="-"/>
                      </a:pPr>
                      <a:r>
                        <a:rPr lang="en-US" sz="700" b="0" u="none" kern="1200" dirty="0">
                          <a:solidFill>
                            <a:srgbClr val="000000"/>
                          </a:solidFill>
                          <a:latin typeface="ArialMT"/>
                          <a:ea typeface="+mn-ea"/>
                          <a:cs typeface="+mn-cs"/>
                        </a:rPr>
                        <a:t>Goods and Money</a:t>
                      </a:r>
                    </a:p>
                    <a:p>
                      <a:pPr marL="171450" lvl="0" indent="-171450" algn="l" defTabSz="3240085" rtl="0" eaLnBrk="1" latinLnBrk="0" hangingPunct="1">
                        <a:spcAft>
                          <a:spcPts val="0"/>
                        </a:spcAft>
                        <a:buFontTx/>
                        <a:buChar char="-"/>
                      </a:pPr>
                      <a:r>
                        <a:rPr lang="en-US" sz="700" b="0" u="none" kern="1200" dirty="0">
                          <a:solidFill>
                            <a:srgbClr val="000000"/>
                          </a:solidFill>
                          <a:latin typeface="ArialMT"/>
                          <a:ea typeface="+mn-ea"/>
                          <a:cs typeface="+mn-cs"/>
                        </a:rPr>
                        <a:t>Solving Uneven Development</a:t>
                      </a:r>
                    </a:p>
                    <a:p>
                      <a:pPr marL="0" lvl="0" indent="0" algn="l" defTabSz="3240085" rtl="0" eaLnBrk="1" latinLnBrk="0" hangingPunct="1">
                        <a:spcAft>
                          <a:spcPts val="0"/>
                        </a:spcAft>
                        <a:buFont typeface="Arial" panose="020B0604020202020204" pitchFamily="34" charset="0"/>
                        <a:buNone/>
                      </a:pPr>
                      <a:endParaRPr lang="en-GB" sz="1000" b="1" u="sng"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Location</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Scale</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Interaction</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Change</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Sustainability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err="1">
                          <a:solidFill>
                            <a:srgbClr val="000000"/>
                          </a:solidFill>
                          <a:latin typeface="ArialMT"/>
                          <a:ea typeface="+mn-ea"/>
                          <a:cs typeface="+mn-cs"/>
                        </a:rPr>
                        <a:t>Analysing</a:t>
                      </a:r>
                      <a:r>
                        <a:rPr lang="en-US" sz="1000" kern="1200" baseline="0" dirty="0">
                          <a:solidFill>
                            <a:srgbClr val="000000"/>
                          </a:solidFill>
                          <a:latin typeface="ArialMT"/>
                          <a:ea typeface="+mn-ea"/>
                          <a:cs typeface="+mn-cs"/>
                        </a:rPr>
                        <a:t> development indicators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MT"/>
                          <a:ea typeface="+mn-ea"/>
                          <a:cs typeface="+mn-cs"/>
                        </a:rPr>
                        <a:t>Exam style questions and technique. </a:t>
                      </a:r>
                      <a:endParaRPr lang="en-US" sz="1000" kern="1200" dirty="0">
                        <a:solidFill>
                          <a:srgbClr val="00000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US" sz="1000" kern="1200" baseline="0" dirty="0">
                        <a:solidFill>
                          <a:srgbClr val="000000"/>
                        </a:solidFill>
                        <a:latin typeface="ArialMT"/>
                        <a:ea typeface="+mn-ea"/>
                        <a:cs typeface="+mn-cs"/>
                      </a:endParaRPr>
                    </a:p>
                    <a:p>
                      <a:pPr marL="0" marR="0" lvl="0" indent="0" algn="l" defTabSz="3240085" rtl="0" eaLnBrk="1" fontAlgn="auto" latinLnBrk="0" hangingPunct="1">
                        <a:lnSpc>
                          <a:spcPct val="100000"/>
                        </a:lnSpc>
                        <a:spcBef>
                          <a:spcPts val="0"/>
                        </a:spcBef>
                        <a:spcAft>
                          <a:spcPts val="0"/>
                        </a:spcAft>
                        <a:buClrTx/>
                        <a:buSzTx/>
                        <a:buFontTx/>
                        <a:buNone/>
                        <a:tabLst/>
                        <a:defRPr/>
                      </a:pPr>
                      <a:endParaRPr lang="en-US"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US" sz="700" kern="1200" dirty="0">
                          <a:solidFill>
                            <a:srgbClr val="000000"/>
                          </a:solidFill>
                          <a:latin typeface="ArialMT"/>
                          <a:ea typeface="+mn-ea"/>
                          <a:cs typeface="+mn-cs"/>
                        </a:rPr>
                        <a:t>Lessons are taught in this order to appreciate feelings about places which are important to the student. We look at how places change over time and how these can be made more sustainable to meet the needs of future generations. Some concepts need deeper thinking hence the reason for appearing towards the end of Y8</a:t>
                      </a:r>
                    </a:p>
                    <a:p>
                      <a:pPr marL="171450" lvl="0" indent="-171450" algn="l" defTabSz="3240085" rtl="0" eaLnBrk="1" latinLnBrk="0" hangingPunct="1">
                        <a:spcAft>
                          <a:spcPts val="0"/>
                        </a:spcAft>
                        <a:buFontTx/>
                        <a:buChar char="-"/>
                      </a:pPr>
                      <a:endParaRPr lang="en-US" sz="7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US" sz="7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US" sz="7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US" sz="7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US" sz="7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US" sz="7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US" sz="7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US" sz="7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US" sz="7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US" sz="7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US" sz="7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US" sz="700" kern="1200" dirty="0">
                        <a:solidFill>
                          <a:srgbClr val="000000"/>
                        </a:solidFill>
                        <a:latin typeface="ArialMT"/>
                        <a:ea typeface="+mn-ea"/>
                        <a:cs typeface="+mn-cs"/>
                      </a:endParaRPr>
                    </a:p>
                    <a:p>
                      <a:pPr marL="0" lvl="0" indent="0" algn="l" defTabSz="3240085" rtl="0" eaLnBrk="1" latinLnBrk="0" hangingPunct="1">
                        <a:spcAft>
                          <a:spcPts val="0"/>
                        </a:spcAft>
                        <a:buFontTx/>
                        <a:buNone/>
                      </a:pPr>
                      <a:r>
                        <a:rPr lang="en-US" sz="700" kern="1200" dirty="0">
                          <a:solidFill>
                            <a:srgbClr val="000000"/>
                          </a:solidFill>
                          <a:latin typeface="ArialMT"/>
                          <a:ea typeface="+mn-ea"/>
                          <a:cs typeface="+mn-cs"/>
                        </a:rPr>
                        <a:t>-   Lessons</a:t>
                      </a:r>
                      <a:r>
                        <a:rPr lang="en-US" sz="700" kern="1200" baseline="0" dirty="0">
                          <a:solidFill>
                            <a:srgbClr val="000000"/>
                          </a:solidFill>
                          <a:latin typeface="ArialMT"/>
                          <a:ea typeface="+mn-ea"/>
                          <a:cs typeface="+mn-cs"/>
                        </a:rPr>
                        <a:t> are taught in this order to highlight </a:t>
                      </a:r>
                      <a:r>
                        <a:rPr lang="en-US" sz="700" kern="1200" dirty="0">
                          <a:solidFill>
                            <a:srgbClr val="000000"/>
                          </a:solidFill>
                          <a:latin typeface="ArialMT"/>
                          <a:ea typeface="+mn-ea"/>
                          <a:cs typeface="+mn-cs"/>
                        </a:rPr>
                        <a:t>human geography relating to:</a:t>
                      </a:r>
                      <a:r>
                        <a:rPr lang="en-US" sz="700" kern="1200" baseline="0" dirty="0">
                          <a:solidFill>
                            <a:srgbClr val="000000"/>
                          </a:solidFill>
                          <a:latin typeface="ArialMT"/>
                          <a:ea typeface="+mn-ea"/>
                          <a:cs typeface="+mn-cs"/>
                        </a:rPr>
                        <a:t> </a:t>
                      </a:r>
                      <a:r>
                        <a:rPr lang="en-US" sz="700" kern="1200" dirty="0">
                          <a:solidFill>
                            <a:srgbClr val="000000"/>
                          </a:solidFill>
                          <a:latin typeface="ArialMT"/>
                          <a:ea typeface="+mn-ea"/>
                          <a:cs typeface="+mn-cs"/>
                        </a:rPr>
                        <a:t>international development; economic activity in the primary, secondary, tertiary and quaternary sectors.</a:t>
                      </a:r>
                    </a:p>
                    <a:p>
                      <a:pPr marL="171450" lvl="0" indent="-171450" algn="l" defTabSz="3240085" rtl="0" eaLnBrk="1" latinLnBrk="0" hangingPunct="1">
                        <a:spcAft>
                          <a:spcPts val="0"/>
                        </a:spcAft>
                        <a:buFontTx/>
                        <a:buChar char="-"/>
                      </a:pPr>
                      <a:r>
                        <a:rPr lang="en-US" sz="700" kern="1200" dirty="0">
                          <a:solidFill>
                            <a:srgbClr val="000000"/>
                          </a:solidFill>
                          <a:latin typeface="ArialMT"/>
                          <a:ea typeface="+mn-ea"/>
                          <a:cs typeface="+mn-cs"/>
                        </a:rPr>
                        <a:t>This</a:t>
                      </a:r>
                      <a:r>
                        <a:rPr lang="en-US" sz="700" kern="1200" baseline="0" dirty="0">
                          <a:solidFill>
                            <a:srgbClr val="000000"/>
                          </a:solidFill>
                          <a:latin typeface="ArialMT"/>
                          <a:ea typeface="+mn-ea"/>
                          <a:cs typeface="+mn-cs"/>
                        </a:rPr>
                        <a:t> is taught at the end of Year 8 prior to GCSE as higher level analytical skills are required</a:t>
                      </a:r>
                      <a:r>
                        <a:rPr lang="en-US" sz="800" kern="1200" baseline="0" dirty="0">
                          <a:solidFill>
                            <a:srgbClr val="000000"/>
                          </a:solidFill>
                          <a:latin typeface="ArialMT"/>
                          <a:ea typeface="+mn-ea"/>
                          <a:cs typeface="+mn-cs"/>
                        </a:rPr>
                        <a:t>.</a:t>
                      </a: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Include a contrast of the impacts of future developments in a HIC and a LIC (e.g. Brexit) </a:t>
                      </a: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GB" sz="1000" kern="1200" baseline="0" dirty="0">
                        <a:solidFill>
                          <a:srgbClr val="00000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Careers – MYPATH – Job – Urban planner </a:t>
                      </a:r>
                      <a:r>
                        <a:rPr lang="en-GB" sz="1000" kern="1200" baseline="0" dirty="0">
                          <a:solidFill>
                            <a:srgbClr val="000000"/>
                          </a:solidFill>
                          <a:latin typeface="ArialMT"/>
                          <a:ea typeface="+mn-ea"/>
                          <a:cs typeface="+mn-cs"/>
                          <a:hlinkClick r:id="rId3"/>
                        </a:rPr>
                        <a:t>https://www.youtube.com/watch?v=nB01lPIVjvk&amp;list=PLVEWa7uIDT769WGUTc_-lOca4dJRlPatZ&amp;index=20</a:t>
                      </a:r>
                      <a:endParaRPr lang="en-GB" sz="1000" kern="1200" baseline="0" dirty="0">
                        <a:solidFill>
                          <a:srgbClr val="00000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GB" sz="1000" kern="1200" baseline="0" dirty="0">
                        <a:solidFill>
                          <a:srgbClr val="00000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Careers – MYPATH – Job – Housing officer </a:t>
                      </a:r>
                      <a:r>
                        <a:rPr lang="en-GB" sz="1000" kern="1200" baseline="0" dirty="0">
                          <a:solidFill>
                            <a:srgbClr val="000000"/>
                          </a:solidFill>
                          <a:latin typeface="ArialMT"/>
                          <a:ea typeface="+mn-ea"/>
                          <a:cs typeface="+mn-cs"/>
                          <a:hlinkClick r:id="rId4"/>
                        </a:rPr>
                        <a:t>https://www.youtube.com/watch?v=XcCRiJci4dw&amp;list=PLVEWa7uIDT769WGUTc_-lOca4dJRlPatZ&amp;index=33</a:t>
                      </a:r>
                      <a:endParaRPr lang="en-GB" sz="1000" kern="1200" baseline="0" dirty="0">
                        <a:solidFill>
                          <a:srgbClr val="00000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GB" sz="1000" kern="1200" baseline="0" dirty="0">
                        <a:solidFill>
                          <a:srgbClr val="00000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GB" sz="10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50631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854436768"/>
              </p:ext>
            </p:extLst>
          </p:nvPr>
        </p:nvGraphicFramePr>
        <p:xfrm>
          <a:off x="304800" y="381001"/>
          <a:ext cx="8534399" cy="2145529"/>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554506">
                  <a:extLst>
                    <a:ext uri="{9D8B030D-6E8A-4147-A177-3AD203B41FA5}">
                      <a16:colId xmlns:a16="http://schemas.microsoft.com/office/drawing/2014/main" val="1375767732"/>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1481332327"/>
                    </a:ext>
                  </a:extLst>
                </a:gridCol>
                <a:gridCol w="1804746">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8</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32957">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335487">
                <a:tc gridSpan="6">
                  <a:txBody>
                    <a:bodyPr/>
                    <a:lstStyle/>
                    <a:p>
                      <a:pPr marL="71755" marR="71755" algn="l">
                        <a:spcAft>
                          <a:spcPts val="0"/>
                        </a:spcAft>
                      </a:pPr>
                      <a:endParaRPr lang="en-GB" sz="1000" dirty="0">
                        <a:solidFill>
                          <a:schemeClr val="tx1"/>
                        </a:solidFill>
                        <a:effectLst/>
                        <a:latin typeface="ArialMT"/>
                        <a:ea typeface="Calibri" panose="020F0502020204030204" pitchFamily="34" charset="0"/>
                        <a:cs typeface="Times New Roman" panose="02020603050405020304" pitchFamily="18" charset="0"/>
                      </a:endParaRPr>
                    </a:p>
                    <a:p>
                      <a:pPr marL="71755" marR="71755" algn="l">
                        <a:spcAft>
                          <a:spcPts val="0"/>
                        </a:spcAft>
                      </a:pPr>
                      <a:r>
                        <a:rPr lang="en-GB" sz="1000" u="sng" dirty="0">
                          <a:solidFill>
                            <a:schemeClr val="tx1"/>
                          </a:solidFill>
                          <a:effectLst/>
                          <a:latin typeface="ArialMT"/>
                          <a:ea typeface="Calibri" panose="020F0502020204030204" pitchFamily="34" charset="0"/>
                          <a:cs typeface="Times New Roman" panose="02020603050405020304" pitchFamily="18" charset="0"/>
                        </a:rPr>
                        <a:t>YEAR 8 ENRICHED LEARNING EXPERIENCES</a:t>
                      </a:r>
                    </a:p>
                    <a:p>
                      <a:pPr marL="71755" marR="71755" algn="l">
                        <a:spcAft>
                          <a:spcPts val="0"/>
                        </a:spcAft>
                      </a:pPr>
                      <a:endParaRPr lang="en-GB" sz="1000" u="sng" dirty="0">
                        <a:solidFill>
                          <a:schemeClr val="tx1"/>
                        </a:solidFill>
                        <a:effectLst/>
                        <a:latin typeface="ArialMT"/>
                        <a:ea typeface="Calibri" panose="020F0502020204030204" pitchFamily="34" charset="0"/>
                        <a:cs typeface="Times New Roman" panose="02020603050405020304" pitchFamily="18" charset="0"/>
                      </a:endParaRPr>
                    </a:p>
                    <a:p>
                      <a:pPr marL="71755" marR="71755" indent="0" algn="l" defTabSz="914400" rtl="0" eaLnBrk="1" fontAlgn="auto" latinLnBrk="0" hangingPunct="1">
                        <a:lnSpc>
                          <a:spcPct val="100000"/>
                        </a:lnSpc>
                        <a:spcBef>
                          <a:spcPts val="0"/>
                        </a:spcBef>
                        <a:spcAft>
                          <a:spcPts val="0"/>
                        </a:spcAft>
                        <a:buClrTx/>
                        <a:buSzTx/>
                        <a:buFontTx/>
                        <a:buNone/>
                        <a:tabLst/>
                        <a:defRPr/>
                      </a:pPr>
                      <a:r>
                        <a:rPr lang="en-GB" sz="1000" b="0" u="none" dirty="0">
                          <a:solidFill>
                            <a:schemeClr val="tx1"/>
                          </a:solidFill>
                          <a:effectLst/>
                          <a:latin typeface="ArialMT"/>
                          <a:ea typeface="Calibri" panose="020F0502020204030204" pitchFamily="34" charset="0"/>
                          <a:cs typeface="Times New Roman" panose="02020603050405020304" pitchFamily="18" charset="0"/>
                        </a:rPr>
                        <a:t>-</a:t>
                      </a:r>
                      <a:r>
                        <a:rPr lang="en-GB" sz="1000" b="0" u="none" baseline="0" dirty="0">
                          <a:solidFill>
                            <a:schemeClr val="tx1"/>
                          </a:solidFill>
                          <a:effectLst/>
                          <a:latin typeface="ArialMT"/>
                          <a:ea typeface="Calibri" panose="020F0502020204030204" pitchFamily="34" charset="0"/>
                          <a:cs typeface="Times New Roman" panose="02020603050405020304" pitchFamily="18" charset="0"/>
                        </a:rPr>
                        <a:t> To include some learning opportunities from an external agency. For example, some early ideas include: Rainforest on a bus, geographical speakers, or visiting a local zoo (as part of the tropical rainforest topic). Will Boardman no works for Wigan Council environmental department so could come in to deliver a presentation on air quality (links to China and place and Space – sustainability)</a:t>
                      </a:r>
                      <a:endParaRPr lang="en-GB" sz="1000" b="0" u="none" dirty="0">
                        <a:solidFill>
                          <a:schemeClr val="tx1"/>
                        </a:solidFill>
                        <a:effectLst/>
                        <a:latin typeface="ArialMT"/>
                        <a:ea typeface="Calibri" panose="020F0502020204030204" pitchFamily="34" charset="0"/>
                        <a:cs typeface="Times New Roman" panose="02020603050405020304" pitchFamily="18" charset="0"/>
                      </a:endParaRPr>
                    </a:p>
                    <a:p>
                      <a:pPr marL="71755" marR="71755" algn="l">
                        <a:spcAft>
                          <a:spcPts val="0"/>
                        </a:spcAft>
                      </a:pPr>
                      <a:endPar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60990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1440799173"/>
              </p:ext>
            </p:extLst>
          </p:nvPr>
        </p:nvGraphicFramePr>
        <p:xfrm>
          <a:off x="152400" y="152400"/>
          <a:ext cx="8915400" cy="5534442"/>
        </p:xfrm>
        <a:graphic>
          <a:graphicData uri="http://schemas.openxmlformats.org/drawingml/2006/table">
            <a:tbl>
              <a:tblPr firstRow="1" firstCol="1" bandRow="1">
                <a:tableStyleId>{5C22544A-7EE6-4342-B048-85BDC9FD1C3A}</a:tableStyleId>
              </a:tblPr>
              <a:tblGrid>
                <a:gridCol w="273058">
                  <a:extLst>
                    <a:ext uri="{9D8B030D-6E8A-4147-A177-3AD203B41FA5}">
                      <a16:colId xmlns:a16="http://schemas.microsoft.com/office/drawing/2014/main" val="2118699837"/>
                    </a:ext>
                  </a:extLst>
                </a:gridCol>
                <a:gridCol w="1623904">
                  <a:extLst>
                    <a:ext uri="{9D8B030D-6E8A-4147-A177-3AD203B41FA5}">
                      <a16:colId xmlns:a16="http://schemas.microsoft.com/office/drawing/2014/main" val="1375767732"/>
                    </a:ext>
                  </a:extLst>
                </a:gridCol>
                <a:gridCol w="1623904">
                  <a:extLst>
                    <a:ext uri="{9D8B030D-6E8A-4147-A177-3AD203B41FA5}">
                      <a16:colId xmlns:a16="http://schemas.microsoft.com/office/drawing/2014/main" val="20002"/>
                    </a:ext>
                  </a:extLst>
                </a:gridCol>
                <a:gridCol w="1623904">
                  <a:extLst>
                    <a:ext uri="{9D8B030D-6E8A-4147-A177-3AD203B41FA5}">
                      <a16:colId xmlns:a16="http://schemas.microsoft.com/office/drawing/2014/main" val="20003"/>
                    </a:ext>
                  </a:extLst>
                </a:gridCol>
                <a:gridCol w="1885315">
                  <a:extLst>
                    <a:ext uri="{9D8B030D-6E8A-4147-A177-3AD203B41FA5}">
                      <a16:colId xmlns:a16="http://schemas.microsoft.com/office/drawing/2014/main" val="1481332327"/>
                    </a:ext>
                  </a:extLst>
                </a:gridCol>
                <a:gridCol w="1885315">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9</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4572001">
                <a:tc>
                  <a:txBody>
                    <a:bodyPr/>
                    <a:lstStyle/>
                    <a:p>
                      <a:pPr marL="71755" marR="71755" algn="ctr">
                        <a:spcAft>
                          <a:spcPts val="0"/>
                        </a:spcAft>
                      </a:pPr>
                      <a:r>
                        <a:rPr lang="en-GB" sz="1100" dirty="0">
                          <a:solidFill>
                            <a:schemeClr val="tx1"/>
                          </a:solidFill>
                          <a:effectLst/>
                        </a:rPr>
                        <a:t>Term 1</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000000"/>
                          </a:solidFill>
                          <a:latin typeface="ArialMT"/>
                          <a:ea typeface="+mn-ea"/>
                          <a:cs typeface="+mn-cs"/>
                        </a:rPr>
                        <a:t>Geology</a:t>
                      </a:r>
                    </a:p>
                    <a:p>
                      <a:pPr marL="171450" lvl="0" indent="-171450" algn="l" defTabSz="3240085" rtl="0" eaLnBrk="1" latinLnBrk="0" hangingPunct="1">
                        <a:spcAft>
                          <a:spcPts val="0"/>
                        </a:spcAft>
                        <a:buFontTx/>
                        <a:buChar char="-"/>
                      </a:pPr>
                      <a:r>
                        <a:rPr lang="en-GB" sz="1000" b="0" u="none" kern="1200" dirty="0">
                          <a:solidFill>
                            <a:srgbClr val="000000"/>
                          </a:solidFill>
                          <a:highlight>
                            <a:srgbClr val="FFFF00"/>
                          </a:highlight>
                          <a:latin typeface="ArialMT"/>
                          <a:ea typeface="+mn-ea"/>
                          <a:cs typeface="+mn-cs"/>
                        </a:rPr>
                        <a:t>What is Geology</a:t>
                      </a:r>
                      <a:r>
                        <a:rPr lang="en-GB" sz="1000" b="0" u="none" kern="1200" dirty="0">
                          <a:solidFill>
                            <a:srgbClr val="000000"/>
                          </a:solidFill>
                          <a:latin typeface="ArialMT"/>
                          <a:ea typeface="+mn-ea"/>
                          <a:cs typeface="+mn-cs"/>
                        </a:rPr>
                        <a:t>?</a:t>
                      </a:r>
                    </a:p>
                    <a:p>
                      <a:pPr marL="171450" lvl="0" indent="-171450" algn="l" defTabSz="3240085" rtl="0" eaLnBrk="1" latinLnBrk="0" hangingPunct="1">
                        <a:spcAft>
                          <a:spcPts val="0"/>
                        </a:spcAft>
                        <a:buFontTx/>
                        <a:buChar char="-"/>
                      </a:pPr>
                      <a:r>
                        <a:rPr lang="en-GB" sz="1000" b="0" u="none" kern="1200" dirty="0">
                          <a:solidFill>
                            <a:srgbClr val="000000"/>
                          </a:solidFill>
                          <a:latin typeface="ArialMT"/>
                          <a:ea typeface="+mn-ea"/>
                          <a:cs typeface="+mn-cs"/>
                        </a:rPr>
                        <a:t>How old is the planet?</a:t>
                      </a:r>
                    </a:p>
                    <a:p>
                      <a:pPr marL="171450" lvl="0" indent="-171450" algn="l" defTabSz="3240085" rtl="0" eaLnBrk="1" latinLnBrk="0" hangingPunct="1">
                        <a:spcAft>
                          <a:spcPts val="0"/>
                        </a:spcAft>
                        <a:buFontTx/>
                        <a:buChar char="-"/>
                      </a:pPr>
                      <a:r>
                        <a:rPr lang="en-GB" sz="1000" b="0" u="none" kern="1200" dirty="0">
                          <a:solidFill>
                            <a:srgbClr val="000000"/>
                          </a:solidFill>
                          <a:latin typeface="ArialMT"/>
                          <a:ea typeface="+mn-ea"/>
                          <a:cs typeface="+mn-cs"/>
                        </a:rPr>
                        <a:t>What are the</a:t>
                      </a:r>
                      <a:r>
                        <a:rPr lang="en-GB" sz="1000" b="0" u="none" kern="1200" dirty="0">
                          <a:solidFill>
                            <a:srgbClr val="000000"/>
                          </a:solidFill>
                          <a:highlight>
                            <a:srgbClr val="FFFF00"/>
                          </a:highlight>
                          <a:latin typeface="ArialMT"/>
                          <a:ea typeface="+mn-ea"/>
                          <a:cs typeface="+mn-cs"/>
                        </a:rPr>
                        <a:t> three types of rock?</a:t>
                      </a:r>
                    </a:p>
                    <a:p>
                      <a:pPr marL="171450" lvl="0" indent="-171450" algn="l" defTabSz="3240085" rtl="0" eaLnBrk="1" latinLnBrk="0" hangingPunct="1">
                        <a:spcAft>
                          <a:spcPts val="0"/>
                        </a:spcAft>
                        <a:buFontTx/>
                        <a:buChar char="-"/>
                      </a:pPr>
                      <a:r>
                        <a:rPr lang="en-GB" sz="1000" b="0" u="none" kern="1200" dirty="0">
                          <a:solidFill>
                            <a:srgbClr val="000000"/>
                          </a:solidFill>
                          <a:latin typeface="ArialMT"/>
                          <a:ea typeface="+mn-ea"/>
                          <a:cs typeface="+mn-cs"/>
                        </a:rPr>
                        <a:t>What is </a:t>
                      </a:r>
                      <a:r>
                        <a:rPr lang="en-GB" sz="1000" b="0" u="none" kern="1200" dirty="0">
                          <a:solidFill>
                            <a:srgbClr val="000000"/>
                          </a:solidFill>
                          <a:highlight>
                            <a:srgbClr val="FFFF00"/>
                          </a:highlight>
                          <a:latin typeface="ArialMT"/>
                          <a:ea typeface="+mn-ea"/>
                          <a:cs typeface="+mn-cs"/>
                        </a:rPr>
                        <a:t>the rock cycle</a:t>
                      </a:r>
                      <a:r>
                        <a:rPr lang="en-GB" sz="1000" b="0" u="none" kern="1200" dirty="0">
                          <a:solidFill>
                            <a:srgbClr val="000000"/>
                          </a:solidFill>
                          <a:latin typeface="ArialMT"/>
                          <a:ea typeface="+mn-ea"/>
                          <a:cs typeface="+mn-cs"/>
                        </a:rPr>
                        <a:t>?</a:t>
                      </a:r>
                    </a:p>
                    <a:p>
                      <a:pPr marL="171450" lvl="0" indent="-171450" algn="l" defTabSz="3240085" rtl="0" eaLnBrk="1" latinLnBrk="0" hangingPunct="1">
                        <a:spcAft>
                          <a:spcPts val="0"/>
                        </a:spcAft>
                        <a:buFontTx/>
                        <a:buChar char="-"/>
                      </a:pPr>
                      <a:r>
                        <a:rPr lang="en-GB" sz="1000" b="0" u="none" kern="1200" dirty="0">
                          <a:solidFill>
                            <a:srgbClr val="000000"/>
                          </a:solidFill>
                          <a:highlight>
                            <a:srgbClr val="FFFF00"/>
                          </a:highlight>
                          <a:latin typeface="ArialMT"/>
                          <a:ea typeface="+mn-ea"/>
                          <a:cs typeface="+mn-cs"/>
                        </a:rPr>
                        <a:t>Weathering</a:t>
                      </a:r>
                    </a:p>
                    <a:p>
                      <a:pPr marL="171450" lvl="0" indent="-171450" algn="l" defTabSz="3240085" rtl="0" eaLnBrk="1" latinLnBrk="0" hangingPunct="1">
                        <a:spcAft>
                          <a:spcPts val="0"/>
                        </a:spcAft>
                        <a:buFontTx/>
                        <a:buChar char="-"/>
                      </a:pPr>
                      <a:r>
                        <a:rPr lang="en-GB" sz="1000" b="0" u="none" kern="1200" dirty="0">
                          <a:solidFill>
                            <a:srgbClr val="000000"/>
                          </a:solidFill>
                          <a:latin typeface="ArialMT"/>
                          <a:ea typeface="+mn-ea"/>
                          <a:cs typeface="+mn-cs"/>
                        </a:rPr>
                        <a:t>Rocks and the land scape</a:t>
                      </a:r>
                      <a:endParaRPr lang="en-GB" sz="1000" b="1" u="sng"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r>
                        <a:rPr lang="en-GB" sz="1000" b="0" u="none" kern="1200" dirty="0">
                          <a:solidFill>
                            <a:srgbClr val="000000"/>
                          </a:solidFill>
                          <a:latin typeface="ArialMT"/>
                          <a:ea typeface="+mn-ea"/>
                          <a:cs typeface="+mn-cs"/>
                        </a:rPr>
                        <a:t>GIS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Location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Scale</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Environment</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Change</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Processes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GB" sz="10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Map Skills</a:t>
                      </a:r>
                    </a:p>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Data Analysis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GIS </a:t>
                      </a:r>
                      <a:r>
                        <a:rPr lang="en-US" sz="1000" kern="1200" dirty="0">
                          <a:solidFill>
                            <a:srgbClr val="000000"/>
                          </a:solidFill>
                          <a:latin typeface="Arial" panose="020B0604020202020204" pitchFamily="34" charset="0"/>
                          <a:ea typeface="+mn-ea"/>
                          <a:cs typeface="Arial" panose="020B0604020202020204" pitchFamily="34" charset="0"/>
                        </a:rPr>
                        <a:t>(Unable to complete due to </a:t>
                      </a:r>
                      <a:r>
                        <a:rPr lang="en-US" sz="1000" kern="1200" dirty="0" err="1">
                          <a:solidFill>
                            <a:srgbClr val="000000"/>
                          </a:solidFill>
                          <a:latin typeface="Arial" panose="020B0604020202020204" pitchFamily="34" charset="0"/>
                          <a:ea typeface="+mn-ea"/>
                          <a:cs typeface="Arial" panose="020B0604020202020204" pitchFamily="34" charset="0"/>
                        </a:rPr>
                        <a:t>Covid</a:t>
                      </a:r>
                      <a:r>
                        <a:rPr lang="en-US" sz="1000" kern="1200" dirty="0">
                          <a:solidFill>
                            <a:srgbClr val="000000"/>
                          </a:solidFill>
                          <a:latin typeface="Arial" panose="020B0604020202020204" pitchFamily="34" charset="0"/>
                          <a:ea typeface="+mn-ea"/>
                          <a:cs typeface="Arial" panose="020B0604020202020204" pitchFamily="34" charset="0"/>
                        </a:rPr>
                        <a:t> and sharing of computers/tables. Will re-introduce pending further resources.)</a:t>
                      </a:r>
                    </a:p>
                    <a:p>
                      <a:pPr marL="171450" lvl="0" indent="-171450" algn="l" defTabSz="3240085" rtl="0" eaLnBrk="1" latinLnBrk="0" hangingPunct="1">
                        <a:spcAft>
                          <a:spcPts val="0"/>
                        </a:spcAft>
                        <a:buFontTx/>
                        <a:buChar char="-"/>
                      </a:pPr>
                      <a:endParaRPr lang="en-GB" sz="1000" kern="1200" baseline="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GB" sz="10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dirty="0">
                          <a:solidFill>
                            <a:srgbClr val="000000"/>
                          </a:solidFill>
                          <a:latin typeface="ArialMT"/>
                          <a:ea typeface="+mn-ea"/>
                          <a:cs typeface="+mn-cs"/>
                        </a:rPr>
                        <a:t>Students learn about the geology of the UK to support learning on tectonics, weathering and erosion later in KS3 and in to KS4. Geology can also be linked to any landscape in the world, understanding how these rocks affected the landscape in question is a fundamental geographical skill.</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dirty="0">
                          <a:solidFill>
                            <a:srgbClr val="000000"/>
                          </a:solidFill>
                          <a:latin typeface="ArialMT"/>
                          <a:ea typeface="+mn-ea"/>
                          <a:cs typeface="+mn-cs"/>
                        </a:rPr>
                        <a:t>Lessons are taught in this order to build knowledge of the geological timescale first and then and explanation of how rocks are formed under a variety of different conditions. This then feeds in to analysing GIS data to show this in the real world and how landscapes influence people, as directed by the KS3 national curriculum. </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dirty="0">
                          <a:solidFill>
                            <a:srgbClr val="000000"/>
                          </a:solidFill>
                          <a:latin typeface="ArialMT"/>
                          <a:ea typeface="+mn-ea"/>
                          <a:cs typeface="+mn-cs"/>
                        </a:rPr>
                        <a:t>This topic builds on prior knowledge of plate tectonics from Year 8 and feeds in to the challenge of natural hazards in KS4.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Developments will include the addition of a case study on differing landscapes as well as additional resources supporting plate tectonics. </a:t>
                      </a:r>
                    </a:p>
                    <a:p>
                      <a:pPr marL="171450" lvl="0" indent="-171450" algn="l" defTabSz="3240085" rtl="0" eaLnBrk="1" latinLnBrk="0" hangingPunct="1">
                        <a:spcAft>
                          <a:spcPts val="0"/>
                        </a:spcAft>
                        <a:buFontTx/>
                        <a:buChar char="-"/>
                      </a:pP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Careers – MYPATH – Job – Wellsite Geologist  </a:t>
                      </a:r>
                      <a:r>
                        <a:rPr lang="en-GB" sz="1000" kern="1200" dirty="0">
                          <a:solidFill>
                            <a:srgbClr val="000000"/>
                          </a:solidFill>
                          <a:latin typeface="ArialMT"/>
                          <a:ea typeface="+mn-ea"/>
                          <a:cs typeface="+mn-cs"/>
                          <a:hlinkClick r:id="rId2"/>
                        </a:rPr>
                        <a:t>https://www.youtube.com/watch?v=4FIZqtindec&amp;list=PLVEWa7uIDT769WGUTc_-lOca4dJRlPatZ&amp;index=22</a:t>
                      </a: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Careers – MYPATH – Geoscientist </a:t>
                      </a:r>
                      <a:r>
                        <a:rPr lang="en-GB" sz="1000" kern="1200" dirty="0">
                          <a:solidFill>
                            <a:srgbClr val="000000"/>
                          </a:solidFill>
                          <a:latin typeface="ArialMT"/>
                          <a:ea typeface="+mn-ea"/>
                          <a:cs typeface="+mn-cs"/>
                          <a:hlinkClick r:id="rId3"/>
                        </a:rPr>
                        <a:t>https://www.youtube.com/watch?v=TL6EvSZV0vY&amp;list=PLVEWa7uIDT769WGUTc_-lOca4dJRlPatZ&amp;index=32</a:t>
                      </a: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Careers – MYPATH – Job – Hydrogeologist </a:t>
                      </a:r>
                      <a:r>
                        <a:rPr lang="en-GB" sz="1000" kern="1200" dirty="0">
                          <a:solidFill>
                            <a:srgbClr val="000000"/>
                          </a:solidFill>
                          <a:latin typeface="ArialMT"/>
                          <a:ea typeface="+mn-ea"/>
                          <a:cs typeface="+mn-cs"/>
                          <a:hlinkClick r:id="rId4"/>
                        </a:rPr>
                        <a:t>https://www.youtube.com/watch?v=Nebp4-SzyrY&amp;list=PLVEWa7uIDT769WGUTc_-lOca4dJRlPatZ&amp;index=43</a:t>
                      </a: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bl>
          </a:graphicData>
        </a:graphic>
      </p:graphicFrame>
    </p:spTree>
    <p:extLst>
      <p:ext uri="{BB962C8B-B14F-4D97-AF65-F5344CB8AC3E}">
        <p14:creationId xmlns:p14="http://schemas.microsoft.com/office/powerpoint/2010/main" val="3115793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797963464"/>
              </p:ext>
            </p:extLst>
          </p:nvPr>
        </p:nvGraphicFramePr>
        <p:xfrm>
          <a:off x="152400" y="152400"/>
          <a:ext cx="8915400" cy="6829842"/>
        </p:xfrm>
        <a:graphic>
          <a:graphicData uri="http://schemas.openxmlformats.org/drawingml/2006/table">
            <a:tbl>
              <a:tblPr firstRow="1" firstCol="1" bandRow="1">
                <a:tableStyleId>{5C22544A-7EE6-4342-B048-85BDC9FD1C3A}</a:tableStyleId>
              </a:tblPr>
              <a:tblGrid>
                <a:gridCol w="273058">
                  <a:extLst>
                    <a:ext uri="{9D8B030D-6E8A-4147-A177-3AD203B41FA5}">
                      <a16:colId xmlns:a16="http://schemas.microsoft.com/office/drawing/2014/main" val="2118699837"/>
                    </a:ext>
                  </a:extLst>
                </a:gridCol>
                <a:gridCol w="1623904">
                  <a:extLst>
                    <a:ext uri="{9D8B030D-6E8A-4147-A177-3AD203B41FA5}">
                      <a16:colId xmlns:a16="http://schemas.microsoft.com/office/drawing/2014/main" val="1375767732"/>
                    </a:ext>
                  </a:extLst>
                </a:gridCol>
                <a:gridCol w="1623904">
                  <a:extLst>
                    <a:ext uri="{9D8B030D-6E8A-4147-A177-3AD203B41FA5}">
                      <a16:colId xmlns:a16="http://schemas.microsoft.com/office/drawing/2014/main" val="20002"/>
                    </a:ext>
                  </a:extLst>
                </a:gridCol>
                <a:gridCol w="1355934">
                  <a:extLst>
                    <a:ext uri="{9D8B030D-6E8A-4147-A177-3AD203B41FA5}">
                      <a16:colId xmlns:a16="http://schemas.microsoft.com/office/drawing/2014/main" val="20003"/>
                    </a:ext>
                  </a:extLst>
                </a:gridCol>
                <a:gridCol w="2514600">
                  <a:extLst>
                    <a:ext uri="{9D8B030D-6E8A-4147-A177-3AD203B41FA5}">
                      <a16:colId xmlns:a16="http://schemas.microsoft.com/office/drawing/2014/main" val="1481332327"/>
                    </a:ext>
                  </a:extLst>
                </a:gridCol>
                <a:gridCol w="1524000">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p>
                      <a:pPr>
                        <a:spcAft>
                          <a:spcPts val="0"/>
                        </a:spcAft>
                      </a:pPr>
                      <a:r>
                        <a:rPr lang="en-GB" sz="12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latin typeface="+mn-lt"/>
                        </a:rPr>
                        <a:t>YEAR 9</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latin typeface="+mn-lt"/>
                        </a:rPr>
                        <a:t>KNOWLEDGE</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CONCEPTS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SKILLS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2529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effectLst/>
                          <a:latin typeface="+mn-lt"/>
                        </a:rPr>
                        <a:t>Term 1</a:t>
                      </a: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Tx/>
                        <a:buNone/>
                      </a:pPr>
                      <a:r>
                        <a:rPr lang="en-GB" sz="1000" b="1" u="sng" kern="1200" dirty="0">
                          <a:solidFill>
                            <a:srgbClr val="000000"/>
                          </a:solidFill>
                          <a:latin typeface="Arial" panose="020B0604020202020204" pitchFamily="34" charset="0"/>
                          <a:ea typeface="+mn-ea"/>
                          <a:cs typeface="Arial" panose="020B0604020202020204" pitchFamily="34" charset="0"/>
                        </a:rPr>
                        <a:t>Coasts and Hydrology</a:t>
                      </a:r>
                    </a:p>
                    <a:p>
                      <a:pPr marL="171450" lvl="0" indent="-171450" algn="l" defTabSz="3240085" rtl="0" eaLnBrk="1" latinLnBrk="0" hangingPunct="1">
                        <a:spcAft>
                          <a:spcPts val="0"/>
                        </a:spcAft>
                        <a:buFontTx/>
                        <a:buChar char="-"/>
                      </a:pPr>
                      <a:r>
                        <a:rPr lang="en-GB" sz="1000" b="0" u="none" kern="1200" dirty="0">
                          <a:solidFill>
                            <a:srgbClr val="000000"/>
                          </a:solidFill>
                          <a:latin typeface="Arial" panose="020B0604020202020204" pitchFamily="34" charset="0"/>
                          <a:ea typeface="+mn-ea"/>
                          <a:cs typeface="Arial" panose="020B0604020202020204" pitchFamily="34" charset="0"/>
                        </a:rPr>
                        <a:t>What are </a:t>
                      </a:r>
                      <a:r>
                        <a:rPr lang="en-GB" sz="1000" b="0" u="none" kern="1200" dirty="0">
                          <a:solidFill>
                            <a:srgbClr val="000000"/>
                          </a:solidFill>
                          <a:highlight>
                            <a:srgbClr val="FFFF00"/>
                          </a:highlight>
                          <a:latin typeface="Arial" panose="020B0604020202020204" pitchFamily="34" charset="0"/>
                          <a:ea typeface="+mn-ea"/>
                          <a:cs typeface="Arial" panose="020B0604020202020204" pitchFamily="34" charset="0"/>
                        </a:rPr>
                        <a:t>waves</a:t>
                      </a:r>
                      <a:r>
                        <a:rPr lang="en-GB" sz="1000" b="0" u="none" kern="1200" dirty="0">
                          <a:solidFill>
                            <a:srgbClr val="000000"/>
                          </a:solidFill>
                          <a:latin typeface="Arial" panose="020B0604020202020204" pitchFamily="34" charset="0"/>
                          <a:ea typeface="+mn-ea"/>
                          <a:cs typeface="Arial" panose="020B0604020202020204" pitchFamily="34" charset="0"/>
                        </a:rPr>
                        <a:t>?</a:t>
                      </a:r>
                    </a:p>
                    <a:p>
                      <a:pPr marL="171450" lvl="0" indent="-171450" algn="l" defTabSz="3240085" rtl="0" eaLnBrk="1" latinLnBrk="0" hangingPunct="1">
                        <a:spcAft>
                          <a:spcPts val="0"/>
                        </a:spcAft>
                        <a:buFontTx/>
                        <a:buChar char="-"/>
                      </a:pPr>
                      <a:r>
                        <a:rPr lang="en-GB" sz="1000" b="0" u="none" kern="1200" dirty="0">
                          <a:solidFill>
                            <a:srgbClr val="000000"/>
                          </a:solidFill>
                          <a:highlight>
                            <a:srgbClr val="FFFF00"/>
                          </a:highlight>
                          <a:latin typeface="Arial" panose="020B0604020202020204" pitchFamily="34" charset="0"/>
                          <a:ea typeface="+mn-ea"/>
                          <a:cs typeface="Arial" panose="020B0604020202020204" pitchFamily="34" charset="0"/>
                        </a:rPr>
                        <a:t>Erosional processes</a:t>
                      </a:r>
                    </a:p>
                    <a:p>
                      <a:pPr marL="171450" lvl="0" indent="-171450" algn="l" defTabSz="3240085" rtl="0" eaLnBrk="1" latinLnBrk="0" hangingPunct="1">
                        <a:spcAft>
                          <a:spcPts val="0"/>
                        </a:spcAft>
                        <a:buFontTx/>
                        <a:buChar char="-"/>
                      </a:pPr>
                      <a:r>
                        <a:rPr lang="en-GB" sz="1000" b="0" u="none" kern="1200" dirty="0">
                          <a:solidFill>
                            <a:srgbClr val="000000"/>
                          </a:solidFill>
                          <a:highlight>
                            <a:srgbClr val="FFFF00"/>
                          </a:highlight>
                          <a:latin typeface="Arial" panose="020B0604020202020204" pitchFamily="34" charset="0"/>
                          <a:ea typeface="+mn-ea"/>
                          <a:cs typeface="Arial" panose="020B0604020202020204" pitchFamily="34" charset="0"/>
                        </a:rPr>
                        <a:t>Erosional landforms</a:t>
                      </a:r>
                    </a:p>
                    <a:p>
                      <a:pPr marL="171450" lvl="0" indent="-171450" algn="l" defTabSz="3240085" rtl="0" eaLnBrk="1" latinLnBrk="0" hangingPunct="1">
                        <a:spcAft>
                          <a:spcPts val="0"/>
                        </a:spcAft>
                        <a:buFontTx/>
                        <a:buChar char="-"/>
                      </a:pPr>
                      <a:r>
                        <a:rPr lang="en-GB" sz="1000" b="0" u="none" kern="1200" dirty="0">
                          <a:solidFill>
                            <a:srgbClr val="000000"/>
                          </a:solidFill>
                          <a:highlight>
                            <a:srgbClr val="FFFF00"/>
                          </a:highlight>
                          <a:latin typeface="Arial" panose="020B0604020202020204" pitchFamily="34" charset="0"/>
                          <a:ea typeface="+mn-ea"/>
                          <a:cs typeface="Arial" panose="020B0604020202020204" pitchFamily="34" charset="0"/>
                        </a:rPr>
                        <a:t>Transportation</a:t>
                      </a:r>
                    </a:p>
                    <a:p>
                      <a:pPr marL="171450" lvl="0" indent="-171450" algn="l" defTabSz="3240085" rtl="0" eaLnBrk="1" latinLnBrk="0" hangingPunct="1">
                        <a:spcAft>
                          <a:spcPts val="0"/>
                        </a:spcAft>
                        <a:buFontTx/>
                        <a:buChar char="-"/>
                      </a:pPr>
                      <a:r>
                        <a:rPr lang="en-GB" sz="1000" b="0" u="none" kern="1200" dirty="0">
                          <a:solidFill>
                            <a:srgbClr val="000000"/>
                          </a:solidFill>
                          <a:highlight>
                            <a:srgbClr val="FFFF00"/>
                          </a:highlight>
                          <a:latin typeface="Arial" panose="020B0604020202020204" pitchFamily="34" charset="0"/>
                          <a:ea typeface="+mn-ea"/>
                          <a:cs typeface="Arial" panose="020B0604020202020204" pitchFamily="34" charset="0"/>
                        </a:rPr>
                        <a:t>Coastal engineering</a:t>
                      </a:r>
                    </a:p>
                    <a:p>
                      <a:pPr marL="171450" lvl="0" indent="-171450" algn="l" defTabSz="3240085" rtl="0" eaLnBrk="1" latinLnBrk="0" hangingPunct="1">
                        <a:spcAft>
                          <a:spcPts val="0"/>
                        </a:spcAft>
                        <a:buFontTx/>
                        <a:buChar char="-"/>
                      </a:pPr>
                      <a:r>
                        <a:rPr lang="en-GB" sz="1000" b="0" u="none" kern="1200" dirty="0">
                          <a:solidFill>
                            <a:srgbClr val="000000"/>
                          </a:solidFill>
                          <a:latin typeface="Arial" panose="020B0604020202020204" pitchFamily="34" charset="0"/>
                          <a:ea typeface="+mn-ea"/>
                          <a:cs typeface="Arial" panose="020B0604020202020204" pitchFamily="34" charset="0"/>
                        </a:rPr>
                        <a:t>What should happen to </a:t>
                      </a:r>
                      <a:r>
                        <a:rPr lang="en-GB" sz="1000" b="0" u="none" kern="1200" dirty="0" err="1">
                          <a:solidFill>
                            <a:srgbClr val="000000"/>
                          </a:solidFill>
                          <a:latin typeface="Arial" panose="020B0604020202020204" pitchFamily="34" charset="0"/>
                          <a:ea typeface="+mn-ea"/>
                          <a:cs typeface="Arial" panose="020B0604020202020204" pitchFamily="34" charset="0"/>
                        </a:rPr>
                        <a:t>Happisburgh</a:t>
                      </a:r>
                      <a:r>
                        <a:rPr lang="en-GB" sz="1000" b="0" u="none" kern="1200" dirty="0">
                          <a:solidFill>
                            <a:srgbClr val="000000"/>
                          </a:solidFill>
                          <a:latin typeface="Arial" panose="020B0604020202020204" pitchFamily="34" charset="0"/>
                          <a:ea typeface="+mn-ea"/>
                          <a:cs typeface="Arial" panose="020B0604020202020204" pitchFamily="34" charset="0"/>
                        </a:rPr>
                        <a:t>?</a:t>
                      </a:r>
                    </a:p>
                    <a:p>
                      <a:pPr marL="171450" lvl="0" indent="-171450" algn="l" defTabSz="3240085" rtl="0" eaLnBrk="1" latinLnBrk="0" hangingPunct="1">
                        <a:spcAft>
                          <a:spcPts val="0"/>
                        </a:spcAft>
                        <a:buFontTx/>
                        <a:buChar char="-"/>
                      </a:pPr>
                      <a:r>
                        <a:rPr lang="en-GB" sz="1000" b="0" u="none" kern="1200" dirty="0">
                          <a:solidFill>
                            <a:srgbClr val="000000"/>
                          </a:solidFill>
                          <a:latin typeface="Arial" panose="020B0604020202020204" pitchFamily="34" charset="0"/>
                          <a:ea typeface="+mn-ea"/>
                          <a:cs typeface="Arial" panose="020B0604020202020204" pitchFamily="34" charset="0"/>
                        </a:rPr>
                        <a:t>Water cycle</a:t>
                      </a:r>
                      <a:endParaRPr lang="en-GB" sz="1000" b="0" u="none" kern="1200" dirty="0">
                        <a:solidFill>
                          <a:srgbClr val="000000"/>
                        </a:solidFill>
                        <a:highlight>
                          <a:srgbClr val="FFFF00"/>
                        </a:highlight>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Tx/>
                        <a:buChar char="-"/>
                      </a:pPr>
                      <a:r>
                        <a:rPr lang="en-GB" sz="1000" b="0" u="none" kern="1200" dirty="0">
                          <a:solidFill>
                            <a:srgbClr val="000000"/>
                          </a:solidFill>
                          <a:latin typeface="Arial" panose="020B0604020202020204" pitchFamily="34" charset="0"/>
                          <a:ea typeface="+mn-ea"/>
                          <a:cs typeface="Arial" panose="020B0604020202020204" pitchFamily="34" charset="0"/>
                        </a:rPr>
                        <a:t>Drainage basins</a:t>
                      </a:r>
                    </a:p>
                    <a:p>
                      <a:pPr marL="171450" lvl="0" indent="-171450" algn="l" defTabSz="3240085" rtl="0" eaLnBrk="1" latinLnBrk="0" hangingPunct="1">
                        <a:spcAft>
                          <a:spcPts val="0"/>
                        </a:spcAft>
                        <a:buFontTx/>
                        <a:buChar char="-"/>
                      </a:pPr>
                      <a:r>
                        <a:rPr lang="en-GB" sz="1000" b="0" u="none" kern="1200" dirty="0">
                          <a:solidFill>
                            <a:srgbClr val="000000"/>
                          </a:solidFill>
                          <a:highlight>
                            <a:srgbClr val="FFFF00"/>
                          </a:highlight>
                          <a:latin typeface="Arial" panose="020B0604020202020204" pitchFamily="34" charset="0"/>
                          <a:ea typeface="+mn-ea"/>
                          <a:cs typeface="Arial" panose="020B0604020202020204" pitchFamily="34" charset="0"/>
                        </a:rPr>
                        <a:t>Erosional river landforms</a:t>
                      </a:r>
                    </a:p>
                    <a:p>
                      <a:pPr marL="171450" lvl="0" indent="-171450" algn="l" defTabSz="3240085" rtl="0" eaLnBrk="1" latinLnBrk="0" hangingPunct="1">
                        <a:spcAft>
                          <a:spcPts val="0"/>
                        </a:spcAft>
                        <a:buFontTx/>
                        <a:buChar char="-"/>
                      </a:pPr>
                      <a:r>
                        <a:rPr lang="en-GB" sz="1000" b="0" u="none" kern="1200" dirty="0">
                          <a:solidFill>
                            <a:srgbClr val="000000"/>
                          </a:solidFill>
                          <a:highlight>
                            <a:srgbClr val="FFFF00"/>
                          </a:highlight>
                          <a:latin typeface="Arial" panose="020B0604020202020204" pitchFamily="34" charset="0"/>
                          <a:ea typeface="+mn-ea"/>
                          <a:cs typeface="Arial" panose="020B0604020202020204" pitchFamily="34" charset="0"/>
                        </a:rPr>
                        <a:t>Erosional and depositional landforms</a:t>
                      </a:r>
                    </a:p>
                    <a:p>
                      <a:pPr marL="171450" lvl="0" indent="-171450" algn="l" defTabSz="3240085" rtl="0" eaLnBrk="1" latinLnBrk="0" hangingPunct="1">
                        <a:spcAft>
                          <a:spcPts val="0"/>
                        </a:spcAft>
                        <a:buFontTx/>
                        <a:buChar char="-"/>
                      </a:pPr>
                      <a:r>
                        <a:rPr lang="en-GB" sz="1000" b="0" u="none" kern="1200" dirty="0">
                          <a:solidFill>
                            <a:srgbClr val="000000"/>
                          </a:solidFill>
                          <a:highlight>
                            <a:srgbClr val="FFFF00"/>
                          </a:highlight>
                          <a:latin typeface="Arial" panose="020B0604020202020204" pitchFamily="34" charset="0"/>
                          <a:ea typeface="+mn-ea"/>
                          <a:cs typeface="Arial" panose="020B0604020202020204" pitchFamily="34" charset="0"/>
                        </a:rPr>
                        <a:t>River flooding</a:t>
                      </a:r>
                    </a:p>
                    <a:p>
                      <a:pPr marL="171450" lvl="0" indent="-171450" algn="l" defTabSz="3240085" rtl="0" eaLnBrk="1" latinLnBrk="0" hangingPunct="1">
                        <a:spcAft>
                          <a:spcPts val="0"/>
                        </a:spcAft>
                        <a:buFontTx/>
                        <a:buChar char="-"/>
                      </a:pPr>
                      <a:r>
                        <a:rPr lang="en-GB" sz="1000" b="0" u="none" kern="1200" dirty="0">
                          <a:solidFill>
                            <a:srgbClr val="000000"/>
                          </a:solidFill>
                          <a:highlight>
                            <a:srgbClr val="FFFF00"/>
                          </a:highlight>
                          <a:latin typeface="Arial" panose="020B0604020202020204" pitchFamily="34" charset="0"/>
                          <a:ea typeface="+mn-ea"/>
                          <a:cs typeface="Arial" panose="020B0604020202020204" pitchFamily="34" charset="0"/>
                        </a:rPr>
                        <a:t>River management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Tx/>
                        <a:buChar char="-"/>
                      </a:pPr>
                      <a:r>
                        <a:rPr lang="en-GB" sz="1100" dirty="0">
                          <a:latin typeface="Arial" panose="020B0604020202020204" pitchFamily="34" charset="0"/>
                          <a:cs typeface="Arial" panose="020B0604020202020204" pitchFamily="34" charset="0"/>
                        </a:rPr>
                        <a:t>Location</a:t>
                      </a:r>
                    </a:p>
                    <a:p>
                      <a:pPr marL="171450" indent="-171450">
                        <a:buFontTx/>
                        <a:buChar char="-"/>
                      </a:pPr>
                      <a:r>
                        <a:rPr lang="en-GB" sz="1100" dirty="0">
                          <a:latin typeface="Arial" panose="020B0604020202020204" pitchFamily="34" charset="0"/>
                          <a:cs typeface="Arial" panose="020B0604020202020204" pitchFamily="34" charset="0"/>
                        </a:rPr>
                        <a:t>Scale</a:t>
                      </a:r>
                    </a:p>
                    <a:p>
                      <a:pPr marL="171450" indent="-171450">
                        <a:buFontTx/>
                        <a:buChar char="-"/>
                      </a:pPr>
                      <a:r>
                        <a:rPr lang="en-GB" sz="1100" dirty="0">
                          <a:latin typeface="Arial" panose="020B0604020202020204" pitchFamily="34" charset="0"/>
                          <a:cs typeface="Arial" panose="020B0604020202020204" pitchFamily="34" charset="0"/>
                        </a:rPr>
                        <a:t>Environment</a:t>
                      </a:r>
                    </a:p>
                    <a:p>
                      <a:pPr marL="171450" indent="-171450">
                        <a:buFontTx/>
                        <a:buChar char="-"/>
                      </a:pPr>
                      <a:r>
                        <a:rPr lang="en-GB" sz="1100" dirty="0">
                          <a:latin typeface="Arial" panose="020B0604020202020204" pitchFamily="34" charset="0"/>
                          <a:cs typeface="Arial" panose="020B0604020202020204" pitchFamily="34" charset="0"/>
                        </a:rPr>
                        <a:t>Interaction</a:t>
                      </a:r>
                    </a:p>
                    <a:p>
                      <a:pPr marL="171450" indent="-171450">
                        <a:buFontTx/>
                        <a:buChar char="-"/>
                      </a:pPr>
                      <a:r>
                        <a:rPr lang="en-GB" sz="1100" dirty="0">
                          <a:latin typeface="Arial" panose="020B0604020202020204" pitchFamily="34" charset="0"/>
                          <a:cs typeface="Arial" panose="020B0604020202020204" pitchFamily="34" charset="0"/>
                        </a:rPr>
                        <a:t>Change</a:t>
                      </a:r>
                    </a:p>
                    <a:p>
                      <a:pPr marL="171450" indent="-171450">
                        <a:buFontTx/>
                        <a:buChar char="-"/>
                      </a:pPr>
                      <a:r>
                        <a:rPr lang="en-GB" sz="1100" dirty="0">
                          <a:latin typeface="Arial" panose="020B0604020202020204" pitchFamily="34" charset="0"/>
                          <a:cs typeface="Arial" panose="020B0604020202020204" pitchFamily="34" charset="0"/>
                        </a:rPr>
                        <a:t>Sustainability</a:t>
                      </a:r>
                    </a:p>
                    <a:p>
                      <a:pPr marL="171450" indent="-171450">
                        <a:buFontTx/>
                        <a:buChar char="-"/>
                      </a:pPr>
                      <a:r>
                        <a:rPr lang="en-GB" sz="1100" dirty="0">
                          <a:latin typeface="Arial" panose="020B0604020202020204" pitchFamily="34" charset="0"/>
                          <a:cs typeface="Arial" panose="020B0604020202020204" pitchFamily="34" charset="0"/>
                        </a:rPr>
                        <a:t>Processes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Tx/>
                        <a:buChar char="-"/>
                      </a:pPr>
                      <a:r>
                        <a:rPr lang="en-GB" sz="1100" dirty="0">
                          <a:latin typeface="Arial" panose="020B0604020202020204" pitchFamily="34" charset="0"/>
                          <a:cs typeface="Arial" panose="020B0604020202020204" pitchFamily="34" charset="0"/>
                        </a:rPr>
                        <a:t>Map Skills</a:t>
                      </a:r>
                    </a:p>
                    <a:p>
                      <a:pPr marL="171450" indent="-171450">
                        <a:buFontTx/>
                        <a:buChar char="-"/>
                      </a:pPr>
                      <a:r>
                        <a:rPr lang="en-GB" sz="1100" dirty="0">
                          <a:latin typeface="Arial" panose="020B0604020202020204" pitchFamily="34" charset="0"/>
                          <a:cs typeface="Arial" panose="020B0604020202020204" pitchFamily="34" charset="0"/>
                        </a:rPr>
                        <a:t>Decision making</a:t>
                      </a:r>
                    </a:p>
                    <a:p>
                      <a:pPr marL="171450" indent="-171450">
                        <a:buFontTx/>
                        <a:buChar char="-"/>
                      </a:pPr>
                      <a:r>
                        <a:rPr lang="en-GB" sz="1100" dirty="0">
                          <a:latin typeface="Arial" panose="020B0604020202020204" pitchFamily="34" charset="0"/>
                          <a:cs typeface="Arial" panose="020B0604020202020204" pitchFamily="34" charset="0"/>
                        </a:rPr>
                        <a:t>Cost benefit analysis. </a:t>
                      </a:r>
                    </a:p>
                    <a:p>
                      <a:pPr marL="171450" indent="-171450">
                        <a:buFontTx/>
                        <a:buChar char="-"/>
                      </a:pPr>
                      <a:endParaRPr lang="en-GB" sz="1100"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Tx/>
                        <a:buChar char="-"/>
                      </a:pPr>
                      <a:r>
                        <a:rPr lang="en-GB" sz="1100" dirty="0">
                          <a:latin typeface="Arial" panose="020B0604020202020204" pitchFamily="34" charset="0"/>
                          <a:cs typeface="Arial" panose="020B0604020202020204" pitchFamily="34" charset="0"/>
                        </a:rPr>
                        <a:t>We will be studying coasts and rivers to see what physical features are formed through the power of water. We will look at how coastal and river processes influence us, and what we can do to manage the effects of flooding. This is all the more relevant due to climate change with the increase in flooding in the UK as one of our biggest hazards and future challenges.</a:t>
                      </a:r>
                    </a:p>
                    <a:p>
                      <a:pPr marL="171450" indent="-171450">
                        <a:buFontTx/>
                        <a:buChar char="-"/>
                      </a:pPr>
                      <a:r>
                        <a:rPr lang="en-GB" sz="1100" dirty="0">
                          <a:latin typeface="Arial" panose="020B0604020202020204" pitchFamily="34" charset="0"/>
                          <a:cs typeface="Arial" panose="020B0604020202020204" pitchFamily="34" charset="0"/>
                        </a:rPr>
                        <a:t>Lessons are taught in this order to lay the foundations of processes first, which is then built upon as students relate these processes to the create of landforms found around the UK. Students will then critically analyse different management strategies and opinions to get an appreciation of how difficult these issues are to manage in the real world. </a:t>
                      </a:r>
                    </a:p>
                    <a:p>
                      <a:pPr marL="171450" indent="-171450">
                        <a:buFontTx/>
                        <a:buChar char="-"/>
                      </a:pPr>
                      <a:r>
                        <a:rPr lang="en-GB" sz="1100" dirty="0">
                          <a:latin typeface="Arial" panose="020B0604020202020204" pitchFamily="34" charset="0"/>
                          <a:cs typeface="Arial" panose="020B0604020202020204" pitchFamily="34" charset="0"/>
                        </a:rPr>
                        <a:t>This unit connects to the next unit on weather and climate. It also links with the unit later on in the year on climate change and global issues. Our responses to flooding and the effects of flooding link with other units’ studies in Year 8 such as tectonic hazards in Asia.</a:t>
                      </a:r>
                    </a:p>
                    <a:p>
                      <a:pPr marL="171450" indent="-171450">
                        <a:buFontTx/>
                        <a:buChar char="-"/>
                      </a:pPr>
                      <a:r>
                        <a:rPr lang="en-GB" sz="1100" dirty="0">
                          <a:latin typeface="Arial" panose="020B0604020202020204" pitchFamily="34" charset="0"/>
                          <a:cs typeface="Arial" panose="020B0604020202020204" pitchFamily="34" charset="0"/>
                        </a:rPr>
                        <a:t>Rivers and coasts are two of the units that are studied within GCSE Paper 1C – Physical landscapes in the UK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1100" dirty="0">
                          <a:latin typeface="Arial" panose="020B0604020202020204" pitchFamily="34" charset="0"/>
                          <a:cs typeface="Arial" panose="020B0604020202020204" pitchFamily="34" charset="0"/>
                        </a:rPr>
                        <a:t>- Case studies will be added/updated over time.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83065975"/>
                  </a:ext>
                </a:extLst>
              </a:tr>
            </a:tbl>
          </a:graphicData>
        </a:graphic>
      </p:graphicFrame>
    </p:spTree>
    <p:extLst>
      <p:ext uri="{BB962C8B-B14F-4D97-AF65-F5344CB8AC3E}">
        <p14:creationId xmlns:p14="http://schemas.microsoft.com/office/powerpoint/2010/main" val="999825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46974622"/>
              </p:ext>
            </p:extLst>
          </p:nvPr>
        </p:nvGraphicFramePr>
        <p:xfrm>
          <a:off x="228600" y="381000"/>
          <a:ext cx="8534399" cy="5839242"/>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0000"/>
                    </a:ext>
                  </a:extLst>
                </a:gridCol>
                <a:gridCol w="1554506">
                  <a:extLst>
                    <a:ext uri="{9D8B030D-6E8A-4147-A177-3AD203B41FA5}">
                      <a16:colId xmlns:a16="http://schemas.microsoft.com/office/drawing/2014/main" val="20001"/>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20004"/>
                    </a:ext>
                  </a:extLst>
                </a:gridCol>
                <a:gridCol w="1804746">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latin typeface="+mj-lt"/>
                        </a:rPr>
                        <a:t>YEAR 9</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latin typeface="+mj-lt"/>
                        </a:rPr>
                        <a:t>KNOWLEDGE</a:t>
                      </a:r>
                      <a:endParaRPr lang="en-GB" sz="12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j-lt"/>
                        </a:rPr>
                        <a:t>CONCEPTS</a:t>
                      </a:r>
                      <a:endParaRPr lang="en-GB" sz="12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j-lt"/>
                        </a:rPr>
                        <a:t>SKILLS</a:t>
                      </a:r>
                      <a:endParaRPr lang="en-GB" sz="12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j-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1"/>
                  </a:ext>
                </a:extLst>
              </a:tr>
              <a:tr h="4724401">
                <a:tc>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a:t>
                      </a:r>
                      <a:r>
                        <a:rPr lang="en-GB"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rgbClr val="000000"/>
                          </a:solidFill>
                          <a:latin typeface="Arial" panose="020B0604020202020204" pitchFamily="34" charset="0"/>
                          <a:ea typeface="+mn-ea"/>
                          <a:cs typeface="Arial" panose="020B0604020202020204" pitchFamily="34" charset="0"/>
                        </a:rPr>
                        <a:t>Weather and Climate</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What is the </a:t>
                      </a:r>
                      <a:r>
                        <a:rPr lang="en-US" sz="1000" b="0" u="none" kern="1200" dirty="0">
                          <a:solidFill>
                            <a:srgbClr val="000000"/>
                          </a:solidFill>
                          <a:highlight>
                            <a:srgbClr val="FFFF00"/>
                          </a:highlight>
                          <a:latin typeface="Arial" panose="020B0604020202020204" pitchFamily="34" charset="0"/>
                          <a:ea typeface="+mn-ea"/>
                          <a:cs typeface="Arial" panose="020B0604020202020204" pitchFamily="34" charset="0"/>
                        </a:rPr>
                        <a:t>difference between weather and climate</a:t>
                      </a:r>
                      <a:r>
                        <a:rPr lang="en-US" sz="1000" b="0" u="none" kern="1200" dirty="0">
                          <a:solidFill>
                            <a:srgbClr val="000000"/>
                          </a:solidFill>
                          <a:latin typeface="Arial" panose="020B0604020202020204" pitchFamily="34" charset="0"/>
                          <a:ea typeface="+mn-ea"/>
                          <a:cs typeface="Arial" panose="020B0604020202020204" pitchFamily="34" charset="0"/>
                        </a:rPr>
                        <a:t>?</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How do meteorologists measure the weather.</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Ho do </a:t>
                      </a:r>
                      <a:r>
                        <a:rPr lang="en-US" sz="1000" b="0" u="none" kern="1200" dirty="0">
                          <a:solidFill>
                            <a:srgbClr val="000000"/>
                          </a:solidFill>
                          <a:highlight>
                            <a:srgbClr val="FFFF00"/>
                          </a:highlight>
                          <a:latin typeface="Arial" panose="020B0604020202020204" pitchFamily="34" charset="0"/>
                          <a:ea typeface="+mn-ea"/>
                          <a:cs typeface="Arial" panose="020B0604020202020204" pitchFamily="34" charset="0"/>
                        </a:rPr>
                        <a:t>clouds and rain form</a:t>
                      </a:r>
                      <a:r>
                        <a:rPr lang="en-US" sz="1000" b="0" u="none" kern="1200" dirty="0">
                          <a:solidFill>
                            <a:srgbClr val="000000"/>
                          </a:solidFill>
                          <a:latin typeface="Arial" panose="020B0604020202020204" pitchFamily="34" charset="0"/>
                          <a:ea typeface="+mn-ea"/>
                          <a:cs typeface="Arial" panose="020B0604020202020204" pitchFamily="34" charset="0"/>
                        </a:rPr>
                        <a:t>?</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Why are some places hot and others cold?</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What are the</a:t>
                      </a:r>
                      <a:r>
                        <a:rPr lang="en-US" sz="1000" b="0" u="none" kern="1200" dirty="0">
                          <a:solidFill>
                            <a:srgbClr val="000000"/>
                          </a:solidFill>
                          <a:highlight>
                            <a:srgbClr val="FFFF00"/>
                          </a:highlight>
                          <a:latin typeface="Arial" panose="020B0604020202020204" pitchFamily="34" charset="0"/>
                          <a:ea typeface="+mn-ea"/>
                          <a:cs typeface="Arial" panose="020B0604020202020204" pitchFamily="34" charset="0"/>
                        </a:rPr>
                        <a:t> earths climate zones</a:t>
                      </a:r>
                      <a:r>
                        <a:rPr lang="en-US" sz="1000" b="0" u="none" kern="1200" dirty="0">
                          <a:solidFill>
                            <a:srgbClr val="000000"/>
                          </a:solidFill>
                          <a:latin typeface="Arial" panose="020B0604020202020204" pitchFamily="34" charset="0"/>
                          <a:ea typeface="+mn-ea"/>
                          <a:cs typeface="Arial" panose="020B0604020202020204" pitchFamily="34" charset="0"/>
                        </a:rPr>
                        <a:t>?</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Why is the UK’s climate so unique?</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Why does the UK’s weather vary?</a:t>
                      </a:r>
                    </a:p>
                    <a:p>
                      <a:pPr marL="171450" lvl="0" indent="-171450" algn="l" defTabSz="3240085" rtl="0" eaLnBrk="1" latinLnBrk="0" hangingPunct="1">
                        <a:spcAft>
                          <a:spcPts val="0"/>
                        </a:spcAft>
                        <a:buFontTx/>
                        <a:buChar char="-"/>
                      </a:pPr>
                      <a:r>
                        <a:rPr lang="en-US" sz="1000" b="0" u="none" kern="1200" dirty="0">
                          <a:solidFill>
                            <a:srgbClr val="000000"/>
                          </a:solidFill>
                          <a:highlight>
                            <a:srgbClr val="FFFF00"/>
                          </a:highlight>
                          <a:latin typeface="Arial" panose="020B0604020202020204" pitchFamily="34" charset="0"/>
                          <a:ea typeface="+mn-ea"/>
                          <a:cs typeface="Arial" panose="020B0604020202020204" pitchFamily="34" charset="0"/>
                        </a:rPr>
                        <a:t>Will the change in climate impact the UK?</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How has the changing climate affected the UK?</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b="0" u="none" kern="1200" dirty="0">
                          <a:solidFill>
                            <a:srgbClr val="000000"/>
                          </a:solidFill>
                          <a:highlight>
                            <a:srgbClr val="FFFF00"/>
                          </a:highlight>
                          <a:latin typeface="Arial" panose="020B0604020202020204" pitchFamily="34" charset="0"/>
                          <a:ea typeface="+mn-ea"/>
                          <a:cs typeface="Arial" panose="020B0604020202020204" pitchFamily="34" charset="0"/>
                        </a:rPr>
                        <a:t>What is a microclimate</a:t>
                      </a:r>
                      <a:r>
                        <a:rPr lang="en-US" sz="1000" b="0" u="none" kern="1200" dirty="0">
                          <a:solidFill>
                            <a:srgbClr val="000000"/>
                          </a:solidFill>
                          <a:latin typeface="Arial" panose="020B0604020202020204" pitchFamily="34" charset="0"/>
                          <a:ea typeface="+mn-ea"/>
                          <a:cs typeface="Arial" panose="020B0604020202020204" pitchFamily="34" charset="0"/>
                        </a:rPr>
                        <a:t>?</a:t>
                      </a:r>
                    </a:p>
                    <a:p>
                      <a:pPr marL="171450" lvl="0" indent="-171450" algn="l" defTabSz="3240085" rtl="0" eaLnBrk="1" latinLnBrk="0" hangingPunct="1">
                        <a:spcAft>
                          <a:spcPts val="0"/>
                        </a:spcAft>
                        <a:buFontTx/>
                        <a:buChar char="-"/>
                      </a:pPr>
                      <a:endParaRPr lang="en-US" sz="1000" b="0" u="none"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dirty="0">
                          <a:solidFill>
                            <a:srgbClr val="000000"/>
                          </a:solidFill>
                          <a:latin typeface="Arial" panose="020B0604020202020204" pitchFamily="34" charset="0"/>
                          <a:ea typeface="+mn-ea"/>
                          <a:cs typeface="Arial" panose="020B0604020202020204" pitchFamily="34" charset="0"/>
                        </a:rPr>
                        <a:t>Location</a:t>
                      </a:r>
                    </a:p>
                    <a:p>
                      <a:pPr marL="171450" lvl="0" indent="-171450" algn="l" defTabSz="3240085" rtl="0" eaLnBrk="1" latinLnBrk="0" hangingPunct="1">
                        <a:spcAft>
                          <a:spcPts val="0"/>
                        </a:spcAft>
                        <a:buFontTx/>
                        <a:buChar char="-"/>
                      </a:pPr>
                      <a:r>
                        <a:rPr lang="en-GB" sz="1000" kern="1200" dirty="0">
                          <a:solidFill>
                            <a:srgbClr val="000000"/>
                          </a:solidFill>
                          <a:latin typeface="Arial" panose="020B0604020202020204" pitchFamily="34" charset="0"/>
                          <a:ea typeface="+mn-ea"/>
                          <a:cs typeface="Arial" panose="020B0604020202020204" pitchFamily="34" charset="0"/>
                        </a:rPr>
                        <a:t>Scale</a:t>
                      </a:r>
                    </a:p>
                    <a:p>
                      <a:pPr marL="171450" lvl="0" indent="-171450" algn="l" defTabSz="3240085" rtl="0" eaLnBrk="1" latinLnBrk="0" hangingPunct="1">
                        <a:spcAft>
                          <a:spcPts val="0"/>
                        </a:spcAft>
                        <a:buFontTx/>
                        <a:buChar char="-"/>
                      </a:pPr>
                      <a:r>
                        <a:rPr lang="en-GB" sz="1000" kern="1200" dirty="0">
                          <a:solidFill>
                            <a:srgbClr val="000000"/>
                          </a:solidFill>
                          <a:latin typeface="Arial" panose="020B0604020202020204" pitchFamily="34" charset="0"/>
                          <a:ea typeface="+mn-ea"/>
                          <a:cs typeface="Arial" panose="020B0604020202020204" pitchFamily="34" charset="0"/>
                        </a:rPr>
                        <a:t>Environment</a:t>
                      </a:r>
                    </a:p>
                    <a:p>
                      <a:pPr marL="171450" lvl="0" indent="-171450" algn="l" defTabSz="3240085" rtl="0" eaLnBrk="1" latinLnBrk="0" hangingPunct="1">
                        <a:spcAft>
                          <a:spcPts val="0"/>
                        </a:spcAft>
                        <a:buFontTx/>
                        <a:buChar char="-"/>
                      </a:pPr>
                      <a:r>
                        <a:rPr lang="en-GB" sz="1000" kern="1200" dirty="0">
                          <a:solidFill>
                            <a:srgbClr val="000000"/>
                          </a:solidFill>
                          <a:latin typeface="Arial" panose="020B0604020202020204" pitchFamily="34" charset="0"/>
                          <a:ea typeface="+mn-ea"/>
                          <a:cs typeface="Arial" panose="020B0604020202020204" pitchFamily="34" charset="0"/>
                        </a:rPr>
                        <a:t>Interaction</a:t>
                      </a:r>
                    </a:p>
                    <a:p>
                      <a:pPr marL="171450" lvl="0" indent="-171450" algn="l" defTabSz="3240085" rtl="0" eaLnBrk="1" latinLnBrk="0" hangingPunct="1">
                        <a:spcAft>
                          <a:spcPts val="0"/>
                        </a:spcAft>
                        <a:buFontTx/>
                        <a:buChar char="-"/>
                      </a:pPr>
                      <a:r>
                        <a:rPr lang="en-GB" sz="1000" kern="1200" dirty="0">
                          <a:solidFill>
                            <a:srgbClr val="000000"/>
                          </a:solidFill>
                          <a:latin typeface="Arial" panose="020B0604020202020204" pitchFamily="34" charset="0"/>
                          <a:ea typeface="+mn-ea"/>
                          <a:cs typeface="Arial" panose="020B0604020202020204" pitchFamily="34" charset="0"/>
                        </a:rPr>
                        <a:t>Change</a:t>
                      </a:r>
                    </a:p>
                    <a:p>
                      <a:pPr marL="171450" lvl="0" indent="-171450" algn="l" defTabSz="3240085" rtl="0" eaLnBrk="1" latinLnBrk="0" hangingPunct="1">
                        <a:spcAft>
                          <a:spcPts val="0"/>
                        </a:spcAft>
                        <a:buFontTx/>
                        <a:buChar char="-"/>
                      </a:pPr>
                      <a:r>
                        <a:rPr lang="en-GB" sz="1000" kern="1200" dirty="0">
                          <a:solidFill>
                            <a:srgbClr val="000000"/>
                          </a:solidFill>
                          <a:latin typeface="Arial" panose="020B0604020202020204" pitchFamily="34" charset="0"/>
                          <a:ea typeface="+mn-ea"/>
                          <a:cs typeface="Arial" panose="020B0604020202020204" pitchFamily="34" charset="0"/>
                        </a:rPr>
                        <a:t>Processes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 panose="020B0604020202020204" pitchFamily="34" charset="0"/>
                          <a:ea typeface="+mn-ea"/>
                          <a:cs typeface="Arial" panose="020B0604020202020204" pitchFamily="34" charset="0"/>
                        </a:rPr>
                        <a:t>Map Skills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 panose="020B0604020202020204" pitchFamily="34" charset="0"/>
                          <a:ea typeface="+mn-ea"/>
                          <a:cs typeface="Arial" panose="020B0604020202020204" pitchFamily="34" charset="0"/>
                        </a:rPr>
                        <a:t>Climate Graphs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 panose="020B0604020202020204" pitchFamily="34" charset="0"/>
                          <a:ea typeface="+mn-ea"/>
                          <a:cs typeface="Arial" panose="020B0604020202020204" pitchFamily="34" charset="0"/>
                        </a:rPr>
                        <a:t>Decision Making</a:t>
                      </a: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US" sz="1000" kern="1200" baseline="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lgn="l">
                        <a:spcAft>
                          <a:spcPts val="0"/>
                        </a:spcAft>
                        <a:buFontTx/>
                        <a:buChar char="-"/>
                      </a:pPr>
                      <a:r>
                        <a:rPr lang="en-GB" sz="1000" dirty="0">
                          <a:effectLst/>
                          <a:latin typeface="Arial" panose="020B0604020202020204" pitchFamily="34" charset="0"/>
                          <a:ea typeface="Times New Roman" panose="02020603050405020304" pitchFamily="18" charset="0"/>
                          <a:cs typeface="Arial" panose="020B0604020202020204" pitchFamily="34" charset="0"/>
                        </a:rPr>
                        <a:t>It is important to know and study weather and climate because they affect everyone and everything. They can influence human behaviour, environmental conditions and economic factors. </a:t>
                      </a:r>
                    </a:p>
                    <a:p>
                      <a:pPr marL="171450" indent="-171450" algn="l">
                        <a:spcAft>
                          <a:spcPts val="0"/>
                        </a:spcAft>
                        <a:buFontTx/>
                        <a:buChar char="-"/>
                      </a:pPr>
                      <a:r>
                        <a:rPr lang="en-GB" sz="1000" dirty="0">
                          <a:effectLst/>
                          <a:latin typeface="Arial" panose="020B0604020202020204" pitchFamily="34" charset="0"/>
                          <a:ea typeface="Times New Roman" panose="02020603050405020304" pitchFamily="18" charset="0"/>
                          <a:cs typeface="Arial" panose="020B0604020202020204" pitchFamily="34" charset="0"/>
                        </a:rPr>
                        <a:t>Weather and climate links to most topics in KS3 such as UK geology, coasts and hydrology, Africa, Asia and tropical rainforests. Additionally, this topic has connections with topics from the GCSE Geography specification such as ‘The Challenge of Natural Hazards’ and ‘The Living World’.</a:t>
                      </a:r>
                    </a:p>
                    <a:p>
                      <a:pPr marL="171450" indent="-171450" algn="l">
                        <a:spcAft>
                          <a:spcPts val="0"/>
                        </a:spcAft>
                        <a:buFontTx/>
                        <a:buChar char="-"/>
                      </a:pPr>
                      <a:r>
                        <a:rPr lang="en-GB" sz="1000" dirty="0">
                          <a:effectLst/>
                          <a:latin typeface="Arial" panose="020B0604020202020204" pitchFamily="34" charset="0"/>
                          <a:ea typeface="Times New Roman" panose="02020603050405020304" pitchFamily="18" charset="0"/>
                          <a:cs typeface="Arial" panose="020B0604020202020204" pitchFamily="34" charset="0"/>
                        </a:rPr>
                        <a:t>Lessons are taught in this order give an general overview of differences between weather and climate and ways they are measured. Global scale is looked at first before zooming in to a national and local level.  </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dirty="0">
                          <a:solidFill>
                            <a:srgbClr val="000000"/>
                          </a:solidFill>
                          <a:latin typeface="Arial" panose="020B0604020202020204" pitchFamily="34" charset="0"/>
                          <a:ea typeface="+mn-ea"/>
                          <a:cs typeface="Arial" panose="020B0604020202020204" pitchFamily="34" charset="0"/>
                        </a:rPr>
                        <a:t>GIS will be explored through the use of current weather charts.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91126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58896406"/>
              </p:ext>
            </p:extLst>
          </p:nvPr>
        </p:nvGraphicFramePr>
        <p:xfrm>
          <a:off x="228600" y="381000"/>
          <a:ext cx="8534399" cy="5686842"/>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0000"/>
                    </a:ext>
                  </a:extLst>
                </a:gridCol>
                <a:gridCol w="1554506">
                  <a:extLst>
                    <a:ext uri="{9D8B030D-6E8A-4147-A177-3AD203B41FA5}">
                      <a16:colId xmlns:a16="http://schemas.microsoft.com/office/drawing/2014/main" val="20001"/>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20004"/>
                    </a:ext>
                  </a:extLst>
                </a:gridCol>
                <a:gridCol w="1804746">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9</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1"/>
                  </a:ext>
                </a:extLst>
              </a:tr>
              <a:tr h="2262763">
                <a:tc>
                  <a:txBody>
                    <a:bodyPr/>
                    <a:lstStyle/>
                    <a:p>
                      <a:pPr algn="ctr"/>
                      <a:r>
                        <a:rPr lang="en-GB" sz="1100" b="1" dirty="0">
                          <a:solidFill>
                            <a:schemeClr val="tx1"/>
                          </a:solidFill>
                        </a:rPr>
                        <a:t>Term 2</a:t>
                      </a: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rgbClr val="000000"/>
                          </a:solidFill>
                          <a:latin typeface="Arial" panose="020B0604020202020204" pitchFamily="34" charset="0"/>
                          <a:ea typeface="+mn-ea"/>
                          <a:cs typeface="Arial" panose="020B0604020202020204" pitchFamily="34" charset="0"/>
                        </a:rPr>
                        <a:t>Glaciation</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How doe</a:t>
                      </a:r>
                      <a:r>
                        <a:rPr lang="en-US" sz="1000" b="0" u="none" kern="1200" dirty="0">
                          <a:solidFill>
                            <a:srgbClr val="000000"/>
                          </a:solidFill>
                          <a:highlight>
                            <a:srgbClr val="FFFF00"/>
                          </a:highlight>
                          <a:latin typeface="Arial" panose="020B0604020202020204" pitchFamily="34" charset="0"/>
                          <a:ea typeface="+mn-ea"/>
                          <a:cs typeface="Arial" panose="020B0604020202020204" pitchFamily="34" charset="0"/>
                        </a:rPr>
                        <a:t>s Ice shape the UK</a:t>
                      </a:r>
                      <a:r>
                        <a:rPr lang="en-US" sz="1000" b="0" u="none" kern="1200" dirty="0">
                          <a:solidFill>
                            <a:srgbClr val="000000"/>
                          </a:solidFill>
                          <a:latin typeface="Arial" panose="020B0604020202020204" pitchFamily="34" charset="0"/>
                          <a:ea typeface="+mn-ea"/>
                          <a:cs typeface="Arial" panose="020B0604020202020204" pitchFamily="34" charset="0"/>
                        </a:rPr>
                        <a:t>?</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How </a:t>
                      </a:r>
                      <a:r>
                        <a:rPr lang="en-US" sz="1000" b="0" u="none" kern="1200" dirty="0">
                          <a:solidFill>
                            <a:srgbClr val="000000"/>
                          </a:solidFill>
                          <a:highlight>
                            <a:srgbClr val="FFFF00"/>
                          </a:highlight>
                          <a:latin typeface="Arial" panose="020B0604020202020204" pitchFamily="34" charset="0"/>
                          <a:ea typeface="+mn-ea"/>
                          <a:cs typeface="Arial" panose="020B0604020202020204" pitchFamily="34" charset="0"/>
                        </a:rPr>
                        <a:t>do glaciers move</a:t>
                      </a:r>
                      <a:r>
                        <a:rPr lang="en-US" sz="1000" b="0" u="none" kern="1200" dirty="0">
                          <a:solidFill>
                            <a:srgbClr val="000000"/>
                          </a:solidFill>
                          <a:latin typeface="Arial" panose="020B0604020202020204" pitchFamily="34" charset="0"/>
                          <a:ea typeface="+mn-ea"/>
                          <a:cs typeface="Arial" panose="020B0604020202020204" pitchFamily="34" charset="0"/>
                        </a:rPr>
                        <a:t>? </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How does glacial </a:t>
                      </a:r>
                      <a:r>
                        <a:rPr lang="en-US" sz="1000" b="0" u="none" kern="1200" dirty="0">
                          <a:solidFill>
                            <a:srgbClr val="000000"/>
                          </a:solidFill>
                          <a:highlight>
                            <a:srgbClr val="FFFF00"/>
                          </a:highlight>
                          <a:latin typeface="Arial" panose="020B0604020202020204" pitchFamily="34" charset="0"/>
                          <a:ea typeface="+mn-ea"/>
                          <a:cs typeface="Arial" panose="020B0604020202020204" pitchFamily="34" charset="0"/>
                        </a:rPr>
                        <a:t>erosion </a:t>
                      </a:r>
                      <a:r>
                        <a:rPr lang="en-US" sz="1000" b="0" u="none" kern="1200" dirty="0">
                          <a:solidFill>
                            <a:srgbClr val="000000"/>
                          </a:solidFill>
                          <a:latin typeface="Arial" panose="020B0604020202020204" pitchFamily="34" charset="0"/>
                          <a:ea typeface="+mn-ea"/>
                          <a:cs typeface="Arial" panose="020B0604020202020204" pitchFamily="34" charset="0"/>
                        </a:rPr>
                        <a:t>shape the land?</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How does glacial </a:t>
                      </a:r>
                      <a:r>
                        <a:rPr lang="en-US" sz="1000" b="0" u="none" kern="1200" dirty="0">
                          <a:solidFill>
                            <a:srgbClr val="000000"/>
                          </a:solidFill>
                          <a:highlight>
                            <a:srgbClr val="FFFF00"/>
                          </a:highlight>
                          <a:latin typeface="Arial" panose="020B0604020202020204" pitchFamily="34" charset="0"/>
                          <a:ea typeface="+mn-ea"/>
                          <a:cs typeface="Arial" panose="020B0604020202020204" pitchFamily="34" charset="0"/>
                        </a:rPr>
                        <a:t>deposition</a:t>
                      </a:r>
                      <a:r>
                        <a:rPr lang="en-US" sz="1000" b="0" u="none" kern="1200" dirty="0">
                          <a:solidFill>
                            <a:srgbClr val="000000"/>
                          </a:solidFill>
                          <a:latin typeface="Arial" panose="020B0604020202020204" pitchFamily="34" charset="0"/>
                          <a:ea typeface="+mn-ea"/>
                          <a:cs typeface="Arial" panose="020B0604020202020204" pitchFamily="34" charset="0"/>
                        </a:rPr>
                        <a:t> affect the landscape?</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How did glaciers affect </a:t>
                      </a:r>
                      <a:r>
                        <a:rPr lang="en-US" sz="1000" b="0" u="none" kern="1200" dirty="0" err="1">
                          <a:solidFill>
                            <a:srgbClr val="000000"/>
                          </a:solidFill>
                          <a:latin typeface="Arial" panose="020B0604020202020204" pitchFamily="34" charset="0"/>
                          <a:ea typeface="+mn-ea"/>
                          <a:cs typeface="Arial" panose="020B0604020202020204" pitchFamily="34" charset="0"/>
                        </a:rPr>
                        <a:t>Cadair</a:t>
                      </a:r>
                      <a:r>
                        <a:rPr lang="en-US" sz="1000" b="0" u="none" kern="1200" dirty="0">
                          <a:solidFill>
                            <a:srgbClr val="000000"/>
                          </a:solidFill>
                          <a:latin typeface="Arial" panose="020B0604020202020204" pitchFamily="34" charset="0"/>
                          <a:ea typeface="+mn-ea"/>
                          <a:cs typeface="Arial" panose="020B0604020202020204" pitchFamily="34" charset="0"/>
                        </a:rPr>
                        <a:t> Idris?</a:t>
                      </a:r>
                    </a:p>
                    <a:p>
                      <a:pPr marL="171450" lvl="0" indent="-171450" algn="l" defTabSz="3240085" rtl="0" eaLnBrk="1" latinLnBrk="0" hangingPunct="1">
                        <a:spcAft>
                          <a:spcPts val="0"/>
                        </a:spcAft>
                        <a:buFontTx/>
                        <a:buChar char="-"/>
                      </a:pPr>
                      <a:r>
                        <a:rPr lang="en-US" sz="1000" b="0" u="none" kern="1200" dirty="0">
                          <a:solidFill>
                            <a:srgbClr val="000000"/>
                          </a:solidFill>
                          <a:highlight>
                            <a:srgbClr val="FFFF00"/>
                          </a:highlight>
                          <a:latin typeface="Arial" panose="020B0604020202020204" pitchFamily="34" charset="0"/>
                          <a:ea typeface="+mn-ea"/>
                          <a:cs typeface="Arial" panose="020B0604020202020204" pitchFamily="34" charset="0"/>
                        </a:rPr>
                        <a:t>Economic opportunities </a:t>
                      </a:r>
                      <a:r>
                        <a:rPr lang="en-US" sz="1000" b="0" u="none" kern="1200" dirty="0">
                          <a:solidFill>
                            <a:srgbClr val="000000"/>
                          </a:solidFill>
                          <a:latin typeface="Arial" panose="020B0604020202020204" pitchFamily="34" charset="0"/>
                          <a:ea typeface="+mn-ea"/>
                          <a:cs typeface="Arial" panose="020B0604020202020204" pitchFamily="34" charset="0"/>
                        </a:rPr>
                        <a:t>in glacial areas? </a:t>
                      </a:r>
                    </a:p>
                    <a:p>
                      <a:pPr marL="171450" lvl="0" indent="-171450" algn="l" defTabSz="3240085" rtl="0" eaLnBrk="1" latinLnBrk="0" hangingPunct="1">
                        <a:spcAft>
                          <a:spcPts val="0"/>
                        </a:spcAft>
                        <a:buFontTx/>
                        <a:buChar char="-"/>
                      </a:pPr>
                      <a:r>
                        <a:rPr lang="en-US" sz="1000" b="0" u="none" kern="1200" dirty="0">
                          <a:solidFill>
                            <a:srgbClr val="000000"/>
                          </a:solidFill>
                          <a:highlight>
                            <a:srgbClr val="FFFF00"/>
                          </a:highlight>
                          <a:latin typeface="Arial" panose="020B0604020202020204" pitchFamily="34" charset="0"/>
                          <a:ea typeface="+mn-ea"/>
                          <a:cs typeface="Arial" panose="020B0604020202020204" pitchFamily="34" charset="0"/>
                        </a:rPr>
                        <a:t>Conflict</a:t>
                      </a:r>
                      <a:r>
                        <a:rPr lang="en-US" sz="1000" b="0" u="none" kern="1200" dirty="0">
                          <a:solidFill>
                            <a:srgbClr val="000000"/>
                          </a:solidFill>
                          <a:latin typeface="Arial" panose="020B0604020202020204" pitchFamily="34" charset="0"/>
                          <a:ea typeface="+mn-ea"/>
                          <a:cs typeface="Arial" panose="020B0604020202020204" pitchFamily="34" charset="0"/>
                        </a:rPr>
                        <a:t> in glacial areas? </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How has tourism affected the lake district?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dirty="0">
                          <a:solidFill>
                            <a:srgbClr val="000000"/>
                          </a:solidFill>
                          <a:latin typeface="Arial" panose="020B0604020202020204" pitchFamily="34" charset="0"/>
                          <a:ea typeface="+mn-ea"/>
                          <a:cs typeface="Arial" panose="020B0604020202020204" pitchFamily="34" charset="0"/>
                        </a:rPr>
                        <a:t>Location</a:t>
                      </a:r>
                    </a:p>
                    <a:p>
                      <a:pPr marL="171450" lvl="0" indent="-171450" algn="l" defTabSz="3240085" rtl="0" eaLnBrk="1" latinLnBrk="0" hangingPunct="1">
                        <a:spcAft>
                          <a:spcPts val="0"/>
                        </a:spcAft>
                        <a:buFontTx/>
                        <a:buChar char="-"/>
                      </a:pPr>
                      <a:r>
                        <a:rPr lang="en-GB" sz="1000" kern="1200" dirty="0">
                          <a:solidFill>
                            <a:srgbClr val="000000"/>
                          </a:solidFill>
                          <a:latin typeface="Arial" panose="020B0604020202020204" pitchFamily="34" charset="0"/>
                          <a:ea typeface="+mn-ea"/>
                          <a:cs typeface="Arial" panose="020B0604020202020204" pitchFamily="34" charset="0"/>
                        </a:rPr>
                        <a:t>Scale</a:t>
                      </a:r>
                    </a:p>
                    <a:p>
                      <a:pPr marL="171450" lvl="0" indent="-171450" algn="l" defTabSz="3240085" rtl="0" eaLnBrk="1" latinLnBrk="0" hangingPunct="1">
                        <a:spcAft>
                          <a:spcPts val="0"/>
                        </a:spcAft>
                        <a:buFontTx/>
                        <a:buChar char="-"/>
                      </a:pPr>
                      <a:r>
                        <a:rPr lang="en-GB" sz="1000" kern="1200" dirty="0">
                          <a:solidFill>
                            <a:srgbClr val="000000"/>
                          </a:solidFill>
                          <a:latin typeface="Arial" panose="020B0604020202020204" pitchFamily="34" charset="0"/>
                          <a:ea typeface="+mn-ea"/>
                          <a:cs typeface="Arial" panose="020B0604020202020204" pitchFamily="34" charset="0"/>
                        </a:rPr>
                        <a:t>Environment</a:t>
                      </a:r>
                    </a:p>
                    <a:p>
                      <a:pPr marL="171450" lvl="0" indent="-171450" algn="l" defTabSz="3240085" rtl="0" eaLnBrk="1" latinLnBrk="0" hangingPunct="1">
                        <a:spcAft>
                          <a:spcPts val="0"/>
                        </a:spcAft>
                        <a:buFontTx/>
                        <a:buChar char="-"/>
                      </a:pPr>
                      <a:r>
                        <a:rPr lang="en-GB" sz="1000" kern="1200" dirty="0">
                          <a:solidFill>
                            <a:srgbClr val="000000"/>
                          </a:solidFill>
                          <a:latin typeface="Arial" panose="020B0604020202020204" pitchFamily="34" charset="0"/>
                          <a:ea typeface="+mn-ea"/>
                          <a:cs typeface="Arial" panose="020B0604020202020204" pitchFamily="34" charset="0"/>
                        </a:rPr>
                        <a:t>Interaction</a:t>
                      </a:r>
                    </a:p>
                    <a:p>
                      <a:pPr marL="171450" lvl="0" indent="-171450" algn="l" defTabSz="3240085" rtl="0" eaLnBrk="1" latinLnBrk="0" hangingPunct="1">
                        <a:spcAft>
                          <a:spcPts val="0"/>
                        </a:spcAft>
                        <a:buFontTx/>
                        <a:buChar char="-"/>
                      </a:pPr>
                      <a:r>
                        <a:rPr lang="en-GB" sz="1000" kern="1200" dirty="0">
                          <a:solidFill>
                            <a:srgbClr val="000000"/>
                          </a:solidFill>
                          <a:latin typeface="Arial" panose="020B0604020202020204" pitchFamily="34" charset="0"/>
                          <a:ea typeface="+mn-ea"/>
                          <a:cs typeface="Arial" panose="020B0604020202020204" pitchFamily="34" charset="0"/>
                        </a:rPr>
                        <a:t>Change</a:t>
                      </a:r>
                    </a:p>
                    <a:p>
                      <a:pPr marL="171450" lvl="0" indent="-171450" algn="l" defTabSz="3240085" rtl="0" eaLnBrk="1" latinLnBrk="0" hangingPunct="1">
                        <a:spcAft>
                          <a:spcPts val="0"/>
                        </a:spcAft>
                        <a:buFontTx/>
                        <a:buChar char="-"/>
                      </a:pPr>
                      <a:r>
                        <a:rPr lang="en-GB" sz="1000" kern="1200" dirty="0">
                          <a:solidFill>
                            <a:srgbClr val="000000"/>
                          </a:solidFill>
                          <a:latin typeface="Arial" panose="020B0604020202020204" pitchFamily="34" charset="0"/>
                          <a:ea typeface="+mn-ea"/>
                          <a:cs typeface="Arial" panose="020B0604020202020204" pitchFamily="34" charset="0"/>
                        </a:rPr>
                        <a:t>Processes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 panose="020B0604020202020204" pitchFamily="34" charset="0"/>
                          <a:ea typeface="+mn-ea"/>
                          <a:cs typeface="Arial" panose="020B0604020202020204" pitchFamily="34" charset="0"/>
                        </a:rPr>
                        <a:t>Map Skills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 panose="020B0604020202020204" pitchFamily="34" charset="0"/>
                          <a:ea typeface="+mn-ea"/>
                          <a:cs typeface="Arial" panose="020B0604020202020204" pitchFamily="34" charset="0"/>
                        </a:rPr>
                        <a:t>Photo analysis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 panose="020B0604020202020204" pitchFamily="34" charset="0"/>
                          <a:ea typeface="+mn-ea"/>
                          <a:cs typeface="Arial" panose="020B0604020202020204" pitchFamily="34" charset="0"/>
                        </a:rPr>
                        <a:t>Cost/benefit analysis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 panose="020B0604020202020204" pitchFamily="34" charset="0"/>
                          <a:ea typeface="+mn-ea"/>
                          <a:cs typeface="Arial" panose="020B0604020202020204" pitchFamily="34" charset="0"/>
                        </a:rPr>
                        <a:t>Decision making</a:t>
                      </a: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US" sz="1000" kern="1200" baseline="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Tx/>
                        <a:buChar char="-"/>
                      </a:pPr>
                      <a:r>
                        <a:rPr lang="en-GB" sz="1000" dirty="0">
                          <a:latin typeface="Arial" panose="020B0604020202020204" pitchFamily="34" charset="0"/>
                          <a:cs typeface="Arial" panose="020B0604020202020204" pitchFamily="34" charset="0"/>
                        </a:rPr>
                        <a:t>We will be studying glaciers to see what physical features are formed through the power of ice. We will look at how glacial processes  have influence us and landscapes and how this has created both opportunities and conflict in glaciated environments. </a:t>
                      </a:r>
                    </a:p>
                    <a:p>
                      <a:pPr marL="171450" indent="-171450">
                        <a:buFontTx/>
                        <a:buChar char="-"/>
                      </a:pPr>
                      <a:r>
                        <a:rPr lang="en-GB" sz="1000" dirty="0">
                          <a:latin typeface="Arial" panose="020B0604020202020204" pitchFamily="34" charset="0"/>
                          <a:cs typeface="Arial" panose="020B0604020202020204" pitchFamily="34" charset="0"/>
                        </a:rPr>
                        <a:t>Lessons are taught in this order to lay the foundations of processes first, which is then built upon as students relate these processes to the create of landforms found around the UK. Student will explore opportunities, particularly tourism, that has formed as a result of glacial processes, and the resulting conflicts that ensue. As directed by the KS3 national curriculum although we have explored the idea of conflict in more depth due to the building of prior knowledge of this during the rivers topic.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dirty="0">
                          <a:solidFill>
                            <a:srgbClr val="000000"/>
                          </a:solidFill>
                          <a:latin typeface="Arial" panose="020B0604020202020204" pitchFamily="34" charset="0"/>
                          <a:ea typeface="+mn-ea"/>
                          <a:cs typeface="Arial" panose="020B0604020202020204" pitchFamily="34" charset="0"/>
                        </a:rPr>
                        <a:t>To explore virtual fieldwork of an area that has been affected by glacial erosion.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48674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45172535"/>
              </p:ext>
            </p:extLst>
          </p:nvPr>
        </p:nvGraphicFramePr>
        <p:xfrm>
          <a:off x="228600" y="381000"/>
          <a:ext cx="8534399" cy="5534442"/>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0000"/>
                    </a:ext>
                  </a:extLst>
                </a:gridCol>
                <a:gridCol w="1554506">
                  <a:extLst>
                    <a:ext uri="{9D8B030D-6E8A-4147-A177-3AD203B41FA5}">
                      <a16:colId xmlns:a16="http://schemas.microsoft.com/office/drawing/2014/main" val="20001"/>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20004"/>
                    </a:ext>
                  </a:extLst>
                </a:gridCol>
                <a:gridCol w="1804746">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9</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1"/>
                  </a:ext>
                </a:extLst>
              </a:tr>
              <a:tr h="2221042">
                <a:tc>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a:t>
                      </a:r>
                      <a:r>
                        <a:rPr lang="en-GB"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rgbClr val="000000"/>
                          </a:solidFill>
                          <a:latin typeface="Arial" panose="020B0604020202020204" pitchFamily="34" charset="0"/>
                          <a:ea typeface="+mn-ea"/>
                          <a:cs typeface="Arial" panose="020B0604020202020204" pitchFamily="34" charset="0"/>
                        </a:rPr>
                        <a:t>Crime</a:t>
                      </a:r>
                    </a:p>
                    <a:p>
                      <a:pPr marL="171450" lvl="0" indent="-171450" algn="l" defTabSz="3240085" rtl="0" eaLnBrk="1" latinLnBrk="0" hangingPunct="1">
                        <a:spcAft>
                          <a:spcPts val="0"/>
                        </a:spcAft>
                        <a:buFontTx/>
                        <a:buChar char="-"/>
                      </a:pPr>
                      <a:r>
                        <a:rPr lang="en-US" sz="1000" b="0" u="none" kern="1200" dirty="0">
                          <a:solidFill>
                            <a:srgbClr val="000000"/>
                          </a:solidFill>
                          <a:highlight>
                            <a:srgbClr val="FFFF00"/>
                          </a:highlight>
                          <a:latin typeface="Arial" panose="020B0604020202020204" pitchFamily="34" charset="0"/>
                          <a:ea typeface="+mn-ea"/>
                          <a:cs typeface="Arial" panose="020B0604020202020204" pitchFamily="34" charset="0"/>
                        </a:rPr>
                        <a:t>What is crime</a:t>
                      </a:r>
                      <a:r>
                        <a:rPr lang="en-US" sz="1000" b="0" u="none" kern="1200" dirty="0">
                          <a:solidFill>
                            <a:srgbClr val="000000"/>
                          </a:solidFill>
                          <a:latin typeface="Arial" panose="020B0604020202020204" pitchFamily="34" charset="0"/>
                          <a:ea typeface="+mn-ea"/>
                          <a:cs typeface="Arial" panose="020B0604020202020204" pitchFamily="34" charset="0"/>
                        </a:rPr>
                        <a:t>? </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Is one crime more serious than another? </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What are the effects of crime? </a:t>
                      </a:r>
                    </a:p>
                    <a:p>
                      <a:pPr marL="171450" lvl="0" indent="-171450" algn="l" defTabSz="3240085" rtl="0" eaLnBrk="1" latinLnBrk="0" hangingPunct="1">
                        <a:spcAft>
                          <a:spcPts val="0"/>
                        </a:spcAft>
                        <a:buFontTx/>
                        <a:buChar char="-"/>
                      </a:pPr>
                      <a:r>
                        <a:rPr lang="en-US" sz="1000" b="0" u="none" kern="1200" dirty="0">
                          <a:solidFill>
                            <a:srgbClr val="000000"/>
                          </a:solidFill>
                          <a:highlight>
                            <a:srgbClr val="FFFF00"/>
                          </a:highlight>
                          <a:latin typeface="Arial" panose="020B0604020202020204" pitchFamily="34" charset="0"/>
                          <a:ea typeface="+mn-ea"/>
                          <a:cs typeface="Arial" panose="020B0604020202020204" pitchFamily="34" charset="0"/>
                        </a:rPr>
                        <a:t>Where does crime happen</a:t>
                      </a:r>
                      <a:r>
                        <a:rPr lang="en-US" sz="1000" b="0" u="none" kern="1200" dirty="0">
                          <a:solidFill>
                            <a:srgbClr val="000000"/>
                          </a:solidFill>
                          <a:latin typeface="Arial" panose="020B0604020202020204" pitchFamily="34" charset="0"/>
                          <a:ea typeface="+mn-ea"/>
                          <a:cs typeface="Arial" panose="020B0604020202020204" pitchFamily="34" charset="0"/>
                        </a:rPr>
                        <a:t>?</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How can we map crime? </a:t>
                      </a:r>
                    </a:p>
                    <a:p>
                      <a:pPr marL="171450" lvl="0" indent="-171450" algn="l" defTabSz="3240085" rtl="0" eaLnBrk="1" latinLnBrk="0" hangingPunct="1">
                        <a:spcAft>
                          <a:spcPts val="0"/>
                        </a:spcAft>
                        <a:buFontTx/>
                        <a:buChar char="-"/>
                      </a:pPr>
                      <a:r>
                        <a:rPr lang="en-US" sz="1000" b="0" u="none" kern="1200" dirty="0">
                          <a:solidFill>
                            <a:srgbClr val="000000"/>
                          </a:solidFill>
                          <a:highlight>
                            <a:srgbClr val="FFFF00"/>
                          </a:highlight>
                          <a:latin typeface="Arial" panose="020B0604020202020204" pitchFamily="34" charset="0"/>
                          <a:ea typeface="+mn-ea"/>
                          <a:cs typeface="Arial" panose="020B0604020202020204" pitchFamily="34" charset="0"/>
                        </a:rPr>
                        <a:t>How can we use GIS to target crime</a:t>
                      </a:r>
                      <a:r>
                        <a:rPr lang="en-US" sz="1000" b="0" u="none" kern="1200" dirty="0">
                          <a:solidFill>
                            <a:srgbClr val="000000"/>
                          </a:solidFill>
                          <a:latin typeface="Arial" panose="020B0604020202020204" pitchFamily="34" charset="0"/>
                          <a:ea typeface="+mn-ea"/>
                          <a:cs typeface="Arial" panose="020B0604020202020204" pitchFamily="34" charset="0"/>
                        </a:rPr>
                        <a:t>? </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How can </a:t>
                      </a:r>
                      <a:r>
                        <a:rPr lang="en-US" sz="1000" b="0" u="none" kern="1200" dirty="0">
                          <a:solidFill>
                            <a:srgbClr val="000000"/>
                          </a:solidFill>
                          <a:highlight>
                            <a:srgbClr val="FFFF00"/>
                          </a:highlight>
                          <a:latin typeface="Arial" panose="020B0604020202020204" pitchFamily="34" charset="0"/>
                          <a:ea typeface="+mn-ea"/>
                          <a:cs typeface="Arial" panose="020B0604020202020204" pitchFamily="34" charset="0"/>
                        </a:rPr>
                        <a:t>crime be prevented</a:t>
                      </a:r>
                      <a:r>
                        <a:rPr lang="en-US" sz="1000" b="0" u="none" kern="1200" dirty="0">
                          <a:solidFill>
                            <a:srgbClr val="000000"/>
                          </a:solidFill>
                          <a:latin typeface="Arial" panose="020B0604020202020204" pitchFamily="34" charset="0"/>
                          <a:ea typeface="+mn-ea"/>
                          <a:cs typeface="Arial" panose="020B0604020202020204" pitchFamily="34" charset="0"/>
                        </a:rPr>
                        <a:t>? </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Crime on land – what is the heroin trail? </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Crime at sea – What is modern day piracy?</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Crime in Japan – Why is there an elderly crime wave in Japan?</a:t>
                      </a:r>
                    </a:p>
                    <a:p>
                      <a:pPr marL="171450" lvl="0" indent="-171450" algn="l" defTabSz="3240085" rtl="0" eaLnBrk="1" latinLnBrk="0" hangingPunct="1">
                        <a:spcAft>
                          <a:spcPts val="0"/>
                        </a:spcAft>
                        <a:buFontTx/>
                        <a:buChar char="-"/>
                      </a:pPr>
                      <a:r>
                        <a:rPr lang="en-US" sz="1000" b="0" u="none" kern="1200" dirty="0">
                          <a:solidFill>
                            <a:srgbClr val="000000"/>
                          </a:solidFill>
                          <a:latin typeface="Arial" panose="020B0604020202020204" pitchFamily="34" charset="0"/>
                          <a:ea typeface="+mn-ea"/>
                          <a:cs typeface="Arial" panose="020B0604020202020204" pitchFamily="34" charset="0"/>
                        </a:rPr>
                        <a:t>What were the London riots?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dirty="0">
                          <a:solidFill>
                            <a:srgbClr val="000000"/>
                          </a:solidFill>
                          <a:latin typeface="Arial" panose="020B0604020202020204" pitchFamily="34" charset="0"/>
                          <a:ea typeface="+mn-ea"/>
                          <a:cs typeface="Arial" panose="020B0604020202020204" pitchFamily="34" charset="0"/>
                        </a:rPr>
                        <a:t>Location</a:t>
                      </a:r>
                    </a:p>
                    <a:p>
                      <a:pPr marL="171450" lvl="0" indent="-171450" algn="l" defTabSz="3240085" rtl="0" eaLnBrk="1" latinLnBrk="0" hangingPunct="1">
                        <a:spcAft>
                          <a:spcPts val="0"/>
                        </a:spcAft>
                        <a:buFontTx/>
                        <a:buChar char="-"/>
                      </a:pPr>
                      <a:r>
                        <a:rPr lang="en-GB" sz="1000" kern="1200" dirty="0">
                          <a:solidFill>
                            <a:srgbClr val="000000"/>
                          </a:solidFill>
                          <a:latin typeface="Arial" panose="020B0604020202020204" pitchFamily="34" charset="0"/>
                          <a:ea typeface="+mn-ea"/>
                          <a:cs typeface="Arial" panose="020B0604020202020204" pitchFamily="34" charset="0"/>
                        </a:rPr>
                        <a:t>Scale</a:t>
                      </a:r>
                    </a:p>
                    <a:p>
                      <a:pPr marL="171450" lvl="0" indent="-171450" algn="l" defTabSz="3240085" rtl="0" eaLnBrk="1" latinLnBrk="0" hangingPunct="1">
                        <a:spcAft>
                          <a:spcPts val="0"/>
                        </a:spcAft>
                        <a:buFontTx/>
                        <a:buChar char="-"/>
                      </a:pPr>
                      <a:r>
                        <a:rPr lang="en-GB" sz="1000" kern="1200" dirty="0">
                          <a:solidFill>
                            <a:srgbClr val="000000"/>
                          </a:solidFill>
                          <a:latin typeface="Arial" panose="020B0604020202020204" pitchFamily="34" charset="0"/>
                          <a:ea typeface="+mn-ea"/>
                          <a:cs typeface="Arial" panose="020B0604020202020204" pitchFamily="34" charset="0"/>
                        </a:rPr>
                        <a:t>Environment</a:t>
                      </a:r>
                    </a:p>
                    <a:p>
                      <a:pPr marL="171450" lvl="0" indent="-171450" algn="l" defTabSz="3240085" rtl="0" eaLnBrk="1" latinLnBrk="0" hangingPunct="1">
                        <a:spcAft>
                          <a:spcPts val="0"/>
                        </a:spcAft>
                        <a:buFontTx/>
                        <a:buChar char="-"/>
                      </a:pPr>
                      <a:r>
                        <a:rPr lang="en-GB" sz="1000" kern="1200" dirty="0">
                          <a:solidFill>
                            <a:srgbClr val="000000"/>
                          </a:solidFill>
                          <a:latin typeface="Arial" panose="020B0604020202020204" pitchFamily="34" charset="0"/>
                          <a:ea typeface="+mn-ea"/>
                          <a:cs typeface="Arial" panose="020B0604020202020204" pitchFamily="34" charset="0"/>
                        </a:rPr>
                        <a:t>Interaction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 panose="020B0604020202020204" pitchFamily="34" charset="0"/>
                          <a:ea typeface="+mn-ea"/>
                          <a:cs typeface="Arial" panose="020B0604020202020204" pitchFamily="34" charset="0"/>
                        </a:rPr>
                        <a:t>Map skills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 panose="020B0604020202020204" pitchFamily="34" charset="0"/>
                          <a:ea typeface="+mn-ea"/>
                          <a:cs typeface="Arial" panose="020B0604020202020204" pitchFamily="34" charset="0"/>
                        </a:rPr>
                        <a:t>GIS (Unable to complete due to </a:t>
                      </a:r>
                      <a:r>
                        <a:rPr lang="en-US" sz="1000" kern="1200" dirty="0" err="1">
                          <a:solidFill>
                            <a:srgbClr val="000000"/>
                          </a:solidFill>
                          <a:latin typeface="Arial" panose="020B0604020202020204" pitchFamily="34" charset="0"/>
                          <a:ea typeface="+mn-ea"/>
                          <a:cs typeface="Arial" panose="020B0604020202020204" pitchFamily="34" charset="0"/>
                        </a:rPr>
                        <a:t>Covid</a:t>
                      </a:r>
                      <a:r>
                        <a:rPr lang="en-US" sz="1000" kern="1200" dirty="0">
                          <a:solidFill>
                            <a:srgbClr val="000000"/>
                          </a:solidFill>
                          <a:latin typeface="Arial" panose="020B0604020202020204" pitchFamily="34" charset="0"/>
                          <a:ea typeface="+mn-ea"/>
                          <a:cs typeface="Arial" panose="020B0604020202020204" pitchFamily="34" charset="0"/>
                        </a:rPr>
                        <a:t> and sharing of computers/tables. Will re-introduce pending further resources.)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 panose="020B0604020202020204" pitchFamily="34" charset="0"/>
                          <a:ea typeface="+mn-ea"/>
                          <a:cs typeface="Arial" panose="020B0604020202020204" pitchFamily="34" charset="0"/>
                        </a:rPr>
                        <a:t>Data analysis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US" sz="10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 panose="020B0604020202020204" pitchFamily="34" charset="0"/>
                          <a:ea typeface="+mn-ea"/>
                          <a:cs typeface="Arial" panose="020B0604020202020204" pitchFamily="34" charset="0"/>
                        </a:rPr>
                        <a:t>Crime is studied to allow students to understand the social and economic impacts. Effects of crime are mapped using relevant GIS, students analyse this data and relate it to their own local area. Crime prevention is studied so that students acknowledge practical steps to reduce crime. Crime is investigated at a range of scales and locations to understand the different perspectives. </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 panose="020B0604020202020204" pitchFamily="34" charset="0"/>
                          <a:ea typeface="+mn-ea"/>
                          <a:cs typeface="Arial" panose="020B0604020202020204" pitchFamily="34" charset="0"/>
                        </a:rPr>
                        <a:t>Lessons are taught in this order to give a overarching understanding of crime and mapping, students are able to analyse this data and reach conclusions about crime in their area. </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 panose="020B0604020202020204" pitchFamily="34" charset="0"/>
                          <a:ea typeface="+mn-ea"/>
                          <a:cs typeface="Arial" panose="020B0604020202020204" pitchFamily="34" charset="0"/>
                        </a:rPr>
                        <a:t>This links to the KS4 unit of urban issues and challenges and KS3 where social and economic factors/impacts are studied e.g. Asia and Africa.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 panose="020B0604020202020204" pitchFamily="34" charset="0"/>
                          <a:ea typeface="+mn-ea"/>
                          <a:cs typeface="Arial" panose="020B0604020202020204" pitchFamily="34" charset="0"/>
                        </a:rPr>
                        <a:t>To explore the complexity of GIS and adding multiple forms of this to the unit. </a:t>
                      </a: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GB" sz="1000" kern="1200" baseline="0" dirty="0">
                        <a:solidFill>
                          <a:srgbClr val="000000"/>
                        </a:solidFill>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 panose="020B0604020202020204" pitchFamily="34" charset="0"/>
                          <a:ea typeface="+mn-ea"/>
                          <a:cs typeface="Arial" panose="020B0604020202020204" pitchFamily="34" charset="0"/>
                        </a:rPr>
                        <a:t>Careers – apprenticeships in Geography </a:t>
                      </a:r>
                      <a:r>
                        <a:rPr lang="en-GB" sz="1000" kern="1200" baseline="0" dirty="0">
                          <a:solidFill>
                            <a:srgbClr val="000000"/>
                          </a:solidFill>
                          <a:latin typeface="Arial" panose="020B0604020202020204" pitchFamily="34" charset="0"/>
                          <a:ea typeface="+mn-ea"/>
                          <a:cs typeface="Arial" panose="020B0604020202020204" pitchFamily="34" charset="0"/>
                          <a:hlinkClick r:id="rId2"/>
                        </a:rPr>
                        <a:t>https://amazingapprenticeships.com/think-apprenticeships-films/</a:t>
                      </a:r>
                      <a:endParaRPr lang="en-GB" sz="1000" kern="1200" baseline="0" dirty="0">
                        <a:solidFill>
                          <a:srgbClr val="000000"/>
                        </a:solidFill>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GB" sz="1000" kern="1200" baseline="0" dirty="0">
                        <a:solidFill>
                          <a:srgbClr val="000000"/>
                        </a:solidFill>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 panose="020B0604020202020204" pitchFamily="34" charset="0"/>
                          <a:ea typeface="+mn-ea"/>
                          <a:cs typeface="Arial" panose="020B0604020202020204" pitchFamily="34" charset="0"/>
                        </a:rPr>
                        <a:t>British values – the rule of law and mutual respect throughout this unit.</a:t>
                      </a: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GB" sz="1000" kern="1200" baseline="0" dirty="0">
                        <a:solidFill>
                          <a:srgbClr val="000000"/>
                        </a:solidFill>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 panose="020B0604020202020204" pitchFamily="34" charset="0"/>
                          <a:ea typeface="+mn-ea"/>
                          <a:cs typeface="Arial" panose="020B0604020202020204" pitchFamily="34" charset="0"/>
                        </a:rPr>
                        <a:t>SMSC – moral developments in terms of the difference between right and wrong throughout the unit.</a:t>
                      </a: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GB" sz="1000" kern="1200" baseline="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67087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78513985"/>
              </p:ext>
            </p:extLst>
          </p:nvPr>
        </p:nvGraphicFramePr>
        <p:xfrm>
          <a:off x="228600" y="381000"/>
          <a:ext cx="8534399" cy="5382042"/>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0000"/>
                    </a:ext>
                  </a:extLst>
                </a:gridCol>
                <a:gridCol w="1554506">
                  <a:extLst>
                    <a:ext uri="{9D8B030D-6E8A-4147-A177-3AD203B41FA5}">
                      <a16:colId xmlns:a16="http://schemas.microsoft.com/office/drawing/2014/main" val="20001"/>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20004"/>
                    </a:ext>
                  </a:extLst>
                </a:gridCol>
                <a:gridCol w="1804746">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9</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1"/>
                  </a:ext>
                </a:extLst>
              </a:tr>
              <a:tr h="2221042">
                <a:tc>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a:t>
                      </a:r>
                      <a:r>
                        <a:rPr lang="en-GB"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rgbClr val="000000"/>
                          </a:solidFill>
                          <a:latin typeface="ArialMT"/>
                          <a:ea typeface="+mn-ea"/>
                          <a:cs typeface="+mn-cs"/>
                        </a:rPr>
                        <a:t>Climate Change and Global Issues</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What is</a:t>
                      </a:r>
                      <a:r>
                        <a:rPr lang="en-US" sz="1000" b="0" u="none" kern="1200" dirty="0">
                          <a:solidFill>
                            <a:srgbClr val="000000"/>
                          </a:solidFill>
                          <a:highlight>
                            <a:srgbClr val="FFFF00"/>
                          </a:highlight>
                          <a:latin typeface="ArialMT"/>
                          <a:ea typeface="+mn-ea"/>
                          <a:cs typeface="+mn-cs"/>
                        </a:rPr>
                        <a:t> climate change</a:t>
                      </a:r>
                      <a:r>
                        <a:rPr lang="en-US" sz="1000" b="0" u="none" kern="1200" dirty="0">
                          <a:solidFill>
                            <a:srgbClr val="000000"/>
                          </a:solidFill>
                          <a:latin typeface="ArialMT"/>
                          <a:ea typeface="+mn-ea"/>
                          <a:cs typeface="+mn-cs"/>
                        </a:rPr>
                        <a:t>?</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Does </a:t>
                      </a:r>
                      <a:r>
                        <a:rPr lang="en-US" sz="1000" b="0" u="none" kern="1200" dirty="0">
                          <a:solidFill>
                            <a:srgbClr val="000000"/>
                          </a:solidFill>
                          <a:highlight>
                            <a:srgbClr val="FFFF00"/>
                          </a:highlight>
                          <a:latin typeface="ArialMT"/>
                          <a:ea typeface="+mn-ea"/>
                          <a:cs typeface="+mn-cs"/>
                        </a:rPr>
                        <a:t>climate change happen naturally</a:t>
                      </a:r>
                      <a:r>
                        <a:rPr lang="en-US" sz="1000" b="0" u="none" kern="1200" dirty="0">
                          <a:solidFill>
                            <a:srgbClr val="000000"/>
                          </a:solidFill>
                          <a:latin typeface="ArialMT"/>
                          <a:ea typeface="+mn-ea"/>
                          <a:cs typeface="+mn-cs"/>
                        </a:rPr>
                        <a:t>?</a:t>
                      </a:r>
                    </a:p>
                    <a:p>
                      <a:pPr marL="171450" lvl="0" indent="-171450" algn="l" defTabSz="3240085" rtl="0" eaLnBrk="1" latinLnBrk="0" hangingPunct="1">
                        <a:spcAft>
                          <a:spcPts val="0"/>
                        </a:spcAft>
                        <a:buFontTx/>
                        <a:buChar char="-"/>
                      </a:pPr>
                      <a:r>
                        <a:rPr lang="en-US" sz="1000" b="0" u="none" kern="1200" dirty="0">
                          <a:solidFill>
                            <a:srgbClr val="000000"/>
                          </a:solidFill>
                          <a:highlight>
                            <a:srgbClr val="FFFF00"/>
                          </a:highlight>
                          <a:latin typeface="ArialMT"/>
                          <a:ea typeface="+mn-ea"/>
                          <a:cs typeface="+mn-cs"/>
                        </a:rPr>
                        <a:t>How are we causing climate change</a:t>
                      </a:r>
                      <a:r>
                        <a:rPr lang="en-US" sz="1000" b="0" u="none" kern="1200" dirty="0">
                          <a:solidFill>
                            <a:srgbClr val="000000"/>
                          </a:solidFill>
                          <a:latin typeface="ArialMT"/>
                          <a:ea typeface="+mn-ea"/>
                          <a:cs typeface="+mn-cs"/>
                        </a:rPr>
                        <a:t>?</a:t>
                      </a:r>
                    </a:p>
                    <a:p>
                      <a:pPr marL="171450" lvl="0" indent="-171450" algn="l" defTabSz="3240085" rtl="0" eaLnBrk="1" latinLnBrk="0" hangingPunct="1">
                        <a:spcAft>
                          <a:spcPts val="0"/>
                        </a:spcAft>
                        <a:buFontTx/>
                        <a:buChar char="-"/>
                      </a:pPr>
                      <a:r>
                        <a:rPr lang="en-US" sz="1000" b="0" u="none" kern="1200" dirty="0">
                          <a:solidFill>
                            <a:srgbClr val="000000"/>
                          </a:solidFill>
                          <a:highlight>
                            <a:srgbClr val="FFFF00"/>
                          </a:highlight>
                          <a:latin typeface="ArialMT"/>
                          <a:ea typeface="+mn-ea"/>
                          <a:cs typeface="+mn-cs"/>
                        </a:rPr>
                        <a:t>How is climate change impacting us</a:t>
                      </a:r>
                      <a:r>
                        <a:rPr lang="en-US" sz="1000" b="0" u="none" kern="1200" dirty="0">
                          <a:solidFill>
                            <a:srgbClr val="000000"/>
                          </a:solidFill>
                          <a:latin typeface="ArialMT"/>
                          <a:ea typeface="+mn-ea"/>
                          <a:cs typeface="+mn-cs"/>
                        </a:rPr>
                        <a:t>? </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How can climate change be</a:t>
                      </a:r>
                      <a:r>
                        <a:rPr lang="en-US" sz="1000" b="0" u="none" kern="1200" dirty="0">
                          <a:solidFill>
                            <a:srgbClr val="000000"/>
                          </a:solidFill>
                          <a:highlight>
                            <a:srgbClr val="FFFF00"/>
                          </a:highlight>
                          <a:latin typeface="ArialMT"/>
                          <a:ea typeface="+mn-ea"/>
                          <a:cs typeface="+mn-cs"/>
                        </a:rPr>
                        <a:t> managed</a:t>
                      </a:r>
                      <a:r>
                        <a:rPr lang="en-US" sz="1000" b="0" u="none" kern="1200" dirty="0">
                          <a:solidFill>
                            <a:srgbClr val="000000"/>
                          </a:solidFill>
                          <a:latin typeface="ArialMT"/>
                          <a:ea typeface="+mn-ea"/>
                          <a:cs typeface="+mn-cs"/>
                        </a:rPr>
                        <a:t>? </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How can climate change be </a:t>
                      </a:r>
                      <a:r>
                        <a:rPr lang="en-US" sz="1000" b="0" u="none" kern="1200" dirty="0">
                          <a:solidFill>
                            <a:srgbClr val="000000"/>
                          </a:solidFill>
                          <a:highlight>
                            <a:srgbClr val="FFFF00"/>
                          </a:highlight>
                          <a:latin typeface="ArialMT"/>
                          <a:ea typeface="+mn-ea"/>
                          <a:cs typeface="+mn-cs"/>
                        </a:rPr>
                        <a:t>mitigated</a:t>
                      </a:r>
                      <a:r>
                        <a:rPr lang="en-US" sz="1000" b="0" u="none" kern="1200" dirty="0">
                          <a:solidFill>
                            <a:srgbClr val="000000"/>
                          </a:solidFill>
                          <a:latin typeface="ArialMT"/>
                          <a:ea typeface="+mn-ea"/>
                          <a:cs typeface="+mn-cs"/>
                        </a:rPr>
                        <a:t>? </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How can we </a:t>
                      </a:r>
                      <a:r>
                        <a:rPr lang="en-US" sz="1000" b="0" u="none" kern="1200" dirty="0">
                          <a:solidFill>
                            <a:srgbClr val="000000"/>
                          </a:solidFill>
                          <a:highlight>
                            <a:srgbClr val="FFFF00"/>
                          </a:highlight>
                          <a:latin typeface="ArialMT"/>
                          <a:ea typeface="+mn-ea"/>
                          <a:cs typeface="+mn-cs"/>
                        </a:rPr>
                        <a:t>adapt</a:t>
                      </a:r>
                      <a:r>
                        <a:rPr lang="en-US" sz="1000" b="0" u="none" kern="1200" dirty="0">
                          <a:solidFill>
                            <a:srgbClr val="000000"/>
                          </a:solidFill>
                          <a:latin typeface="ArialMT"/>
                          <a:ea typeface="+mn-ea"/>
                          <a:cs typeface="+mn-cs"/>
                        </a:rPr>
                        <a:t> to climate change?</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What can we do about climate change? </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What do we mean by before the flood?</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What is an inconvenient truth?</a:t>
                      </a:r>
                    </a:p>
                    <a:p>
                      <a:pPr marL="171450" lvl="0" indent="-171450" algn="l" defTabSz="3240085" rtl="0" eaLnBrk="1" latinLnBrk="0" hangingPunct="1">
                        <a:spcAft>
                          <a:spcPts val="0"/>
                        </a:spcAft>
                        <a:buFontTx/>
                        <a:buChar char="-"/>
                      </a:pPr>
                      <a:endParaRPr lang="en-US" sz="1000" b="0" u="none"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Location</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Scale</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Environment</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Interaction</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Change</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Sustainability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Map skills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Decision making</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Climate graphs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Debate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MT"/>
                          <a:ea typeface="+mn-ea"/>
                          <a:cs typeface="+mn-cs"/>
                        </a:rPr>
                        <a:t>Climate change is the greatest threat facing the planet today and students look at how climate change has already affected the planet and how it will continue to affect them throughout their lifetimes. We also study the global response to climate change and address the impact of global warming. This unit encourages students to think about how their attitudes and actions impact the planet.</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MT"/>
                          <a:ea typeface="+mn-ea"/>
                          <a:cs typeface="+mn-cs"/>
                        </a:rPr>
                        <a:t>Lessons are taught in this order to justify how climate change is a natural process however, accelerated by human activity. We then study the impacts and spend a considerable amount of time on practical mitigation strategies that students could implement to reduce the rate of change.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TUI world detective resources will be studied to enhance learning and added if relevant. </a:t>
                      </a: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GB" sz="1000" kern="1200" baseline="0" dirty="0">
                        <a:solidFill>
                          <a:srgbClr val="00000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dirty="0">
                          <a:solidFill>
                            <a:srgbClr val="000000"/>
                          </a:solidFill>
                          <a:latin typeface="Arial" panose="020B0604020202020204" pitchFamily="34" charset="0"/>
                          <a:ea typeface="+mn-ea"/>
                          <a:cs typeface="Arial" panose="020B0604020202020204" pitchFamily="34" charset="0"/>
                        </a:rPr>
                        <a:t>Careers – MYPATH – Job – Sustainability Consultant </a:t>
                      </a:r>
                      <a:r>
                        <a:rPr lang="en-GB" sz="1000" kern="1200" dirty="0">
                          <a:solidFill>
                            <a:srgbClr val="000000"/>
                          </a:solidFill>
                          <a:latin typeface="Arial" panose="020B0604020202020204" pitchFamily="34" charset="0"/>
                          <a:ea typeface="+mn-ea"/>
                          <a:cs typeface="Arial" panose="020B0604020202020204" pitchFamily="34" charset="0"/>
                          <a:hlinkClick r:id="rId2"/>
                        </a:rPr>
                        <a:t>https://www.youtube.com/watch?v=zN5WK1H4VaU&amp;list=PLVEWa7uIDT769WGUTc_-lOca4dJRlPatZ&amp;index=65</a:t>
                      </a:r>
                      <a:endParaRPr lang="en-GB" sz="1000" kern="1200" dirty="0">
                        <a:solidFill>
                          <a:srgbClr val="000000"/>
                        </a:solidFill>
                        <a:latin typeface="Arial" panose="020B0604020202020204" pitchFamily="34" charset="0"/>
                        <a:ea typeface="+mn-ea"/>
                        <a:cs typeface="Arial" panose="020B0604020202020204" pitchFamily="34" charset="0"/>
                      </a:endParaRPr>
                    </a:p>
                    <a:p>
                      <a:pPr marL="171450" marR="0" lvl="0" indent="-171450" algn="l" defTabSz="3240085">
                        <a:lnSpc>
                          <a:spcPct val="100000"/>
                        </a:lnSpc>
                        <a:spcBef>
                          <a:spcPts val="0"/>
                        </a:spcBef>
                        <a:spcAft>
                          <a:spcPts val="0"/>
                        </a:spcAft>
                        <a:buClrTx/>
                        <a:buSzTx/>
                        <a:buFontTx/>
                        <a:buChar char="-"/>
                        <a:tabLst/>
                        <a:defRPr/>
                      </a:pPr>
                      <a:endParaRPr lang="en-GB" sz="1000" kern="1200" dirty="0">
                        <a:solidFill>
                          <a:srgbClr val="000000"/>
                        </a:solidFill>
                        <a:latin typeface="Arial"/>
                        <a:ea typeface="+mn-ea"/>
                        <a:cs typeface="Arial"/>
                      </a:endParaRPr>
                    </a:p>
                    <a:p>
                      <a:pPr marL="171450" marR="0" lvl="0" indent="-171450" algn="l">
                        <a:lnSpc>
                          <a:spcPct val="100000"/>
                        </a:lnSpc>
                        <a:spcBef>
                          <a:spcPts val="0"/>
                        </a:spcBef>
                        <a:spcAft>
                          <a:spcPts val="0"/>
                        </a:spcAft>
                        <a:buClrTx/>
                        <a:buSzTx/>
                        <a:buFontTx/>
                        <a:buChar char="-"/>
                      </a:pPr>
                      <a:r>
                        <a:rPr lang="en-GB" sz="1000" kern="1200" dirty="0">
                          <a:solidFill>
                            <a:srgbClr val="000000"/>
                          </a:solidFill>
                          <a:latin typeface="Arial"/>
                          <a:ea typeface="+mn-ea"/>
                          <a:cs typeface="Arial"/>
                        </a:rPr>
                        <a:t>SMSC – moral development – forming an opinion on climate change and the ethical reasons for becoming more sustainable</a:t>
                      </a:r>
                    </a:p>
                    <a:p>
                      <a:pPr marL="171450" marR="0" lvl="0" indent="-171450" algn="l" rtl="0" eaLnBrk="1" fontAlgn="auto" latinLnBrk="0" hangingPunct="1">
                        <a:lnSpc>
                          <a:spcPct val="100000"/>
                        </a:lnSpc>
                        <a:spcBef>
                          <a:spcPts val="0"/>
                        </a:spcBef>
                        <a:spcAft>
                          <a:spcPts val="0"/>
                        </a:spcAft>
                        <a:buClrTx/>
                        <a:buSzTx/>
                        <a:buFontTx/>
                        <a:buChar char="-"/>
                      </a:pPr>
                      <a:endParaRPr lang="en-GB" sz="10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73658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26372377"/>
              </p:ext>
            </p:extLst>
          </p:nvPr>
        </p:nvGraphicFramePr>
        <p:xfrm>
          <a:off x="304800" y="381001"/>
          <a:ext cx="8534399" cy="2145529"/>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554506">
                  <a:extLst>
                    <a:ext uri="{9D8B030D-6E8A-4147-A177-3AD203B41FA5}">
                      <a16:colId xmlns:a16="http://schemas.microsoft.com/office/drawing/2014/main" val="1375767732"/>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1481332327"/>
                    </a:ext>
                  </a:extLst>
                </a:gridCol>
                <a:gridCol w="1804746">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9</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32957">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335487">
                <a:tc gridSpan="6">
                  <a:txBody>
                    <a:bodyPr/>
                    <a:lstStyle/>
                    <a:p>
                      <a:pPr marL="71755" marR="71755" algn="l">
                        <a:spcAft>
                          <a:spcPts val="0"/>
                        </a:spcAft>
                      </a:pPr>
                      <a:endParaRPr lang="en-GB" sz="1000" dirty="0">
                        <a:solidFill>
                          <a:schemeClr val="tx1"/>
                        </a:solidFill>
                        <a:effectLst/>
                        <a:latin typeface="ArialMT"/>
                        <a:ea typeface="Calibri" panose="020F0502020204030204" pitchFamily="34" charset="0"/>
                        <a:cs typeface="Times New Roman" panose="02020603050405020304" pitchFamily="18" charset="0"/>
                      </a:endParaRPr>
                    </a:p>
                    <a:p>
                      <a:pPr marL="71755" marR="71755" algn="l">
                        <a:spcAft>
                          <a:spcPts val="0"/>
                        </a:spcAft>
                      </a:pPr>
                      <a:r>
                        <a:rPr lang="en-GB" sz="1000" u="sng" dirty="0">
                          <a:solidFill>
                            <a:schemeClr val="tx1"/>
                          </a:solidFill>
                          <a:effectLst/>
                          <a:latin typeface="ArialMT"/>
                          <a:ea typeface="Calibri" panose="020F0502020204030204" pitchFamily="34" charset="0"/>
                          <a:cs typeface="Times New Roman" panose="02020603050405020304" pitchFamily="18" charset="0"/>
                        </a:rPr>
                        <a:t>YEAR 8 ENRICHED LEARNING EXPERIENCES</a:t>
                      </a:r>
                    </a:p>
                    <a:p>
                      <a:pPr marL="71755" marR="71755" algn="l">
                        <a:spcAft>
                          <a:spcPts val="0"/>
                        </a:spcAft>
                      </a:pPr>
                      <a:endParaRPr lang="en-GB" sz="1000" u="sng" dirty="0">
                        <a:solidFill>
                          <a:schemeClr val="tx1"/>
                        </a:solidFill>
                        <a:effectLst/>
                        <a:latin typeface="ArialMT"/>
                        <a:ea typeface="Calibri" panose="020F0502020204030204" pitchFamily="34" charset="0"/>
                        <a:cs typeface="Times New Roman" panose="02020603050405020304" pitchFamily="18" charset="0"/>
                      </a:endParaRPr>
                    </a:p>
                    <a:p>
                      <a:pPr marL="243205" marR="71755" indent="-171450" algn="l" defTabSz="914400" rtl="0" eaLnBrk="1" fontAlgn="auto" latinLnBrk="0" hangingPunct="1">
                        <a:lnSpc>
                          <a:spcPct val="100000"/>
                        </a:lnSpc>
                        <a:spcBef>
                          <a:spcPts val="0"/>
                        </a:spcBef>
                        <a:spcAft>
                          <a:spcPts val="0"/>
                        </a:spcAft>
                        <a:buClrTx/>
                        <a:buSzTx/>
                        <a:buFontTx/>
                        <a:buChar char="-"/>
                        <a:tabLst/>
                        <a:defRPr/>
                      </a:pPr>
                      <a:r>
                        <a:rPr lang="en-GB" sz="1000" b="0" u="none" baseline="0" dirty="0">
                          <a:solidFill>
                            <a:schemeClr val="tx1"/>
                          </a:solidFill>
                          <a:effectLst/>
                          <a:latin typeface="ArialMT"/>
                          <a:ea typeface="Calibri" panose="020F0502020204030204" pitchFamily="34" charset="0"/>
                          <a:cs typeface="Times New Roman" panose="02020603050405020304" pitchFamily="18" charset="0"/>
                        </a:rPr>
                        <a:t>To include some aspect of a field study either virtual or in person. Early ideas include study of a glacial environment, or a school study of microclimate. </a:t>
                      </a:r>
                    </a:p>
                    <a:p>
                      <a:pPr marL="243205" marR="71755" indent="-171450" algn="l" defTabSz="914400" rtl="0" eaLnBrk="1" fontAlgn="auto" latinLnBrk="0" hangingPunct="1">
                        <a:lnSpc>
                          <a:spcPct val="100000"/>
                        </a:lnSpc>
                        <a:spcBef>
                          <a:spcPts val="0"/>
                        </a:spcBef>
                        <a:spcAft>
                          <a:spcPts val="0"/>
                        </a:spcAft>
                        <a:buClrTx/>
                        <a:buSzTx/>
                        <a:buFontTx/>
                        <a:buChar char="-"/>
                        <a:tabLst/>
                        <a:defRPr/>
                      </a:pPr>
                      <a:endParaRPr lang="en-GB" sz="1000" b="0" u="none" baseline="0" dirty="0">
                        <a:solidFill>
                          <a:schemeClr val="tx1"/>
                        </a:solidFill>
                        <a:effectLst/>
                        <a:latin typeface="ArialMT"/>
                        <a:ea typeface="Calibri" panose="020F0502020204030204" pitchFamily="34" charset="0"/>
                        <a:cs typeface="Times New Roman" panose="02020603050405020304" pitchFamily="18" charset="0"/>
                      </a:endParaRPr>
                    </a:p>
                    <a:p>
                      <a:pPr marL="71755" marR="71755" indent="0" algn="l" defTabSz="914400" rtl="0" eaLnBrk="1" fontAlgn="auto" latinLnBrk="0" hangingPunct="1">
                        <a:lnSpc>
                          <a:spcPct val="100000"/>
                        </a:lnSpc>
                        <a:spcBef>
                          <a:spcPts val="0"/>
                        </a:spcBef>
                        <a:spcAft>
                          <a:spcPts val="0"/>
                        </a:spcAft>
                        <a:buClrTx/>
                        <a:buSzTx/>
                        <a:buFontTx/>
                        <a:buNone/>
                        <a:tabLst/>
                        <a:defRPr/>
                      </a:pPr>
                      <a:r>
                        <a:rPr lang="en-GB" sz="1000" b="1" u="none" baseline="0" dirty="0">
                          <a:solidFill>
                            <a:schemeClr val="tx1"/>
                          </a:solidFill>
                          <a:effectLst/>
                          <a:latin typeface="ArialMT"/>
                          <a:ea typeface="Calibri" panose="020F0502020204030204" pitchFamily="34" charset="0"/>
                          <a:cs typeface="Times New Roman" panose="02020603050405020304" pitchFamily="18" charset="0"/>
                        </a:rPr>
                        <a:t>Amendment - For the year 2022-23, these topics will be re-sequenced as the first part of the year is too top heavy in terms of physical geography</a:t>
                      </a:r>
                      <a:endParaRPr lang="en-GB" sz="1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15327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420485354"/>
              </p:ext>
            </p:extLst>
          </p:nvPr>
        </p:nvGraphicFramePr>
        <p:xfrm>
          <a:off x="152400" y="152400"/>
          <a:ext cx="8915400" cy="6400800"/>
        </p:xfrm>
        <a:graphic>
          <a:graphicData uri="http://schemas.openxmlformats.org/drawingml/2006/table">
            <a:tbl>
              <a:tblPr firstRow="1" firstCol="1" bandRow="1">
                <a:tableStyleId>{5C22544A-7EE6-4342-B048-85BDC9FD1C3A}</a:tableStyleId>
              </a:tblPr>
              <a:tblGrid>
                <a:gridCol w="273058">
                  <a:extLst>
                    <a:ext uri="{9D8B030D-6E8A-4147-A177-3AD203B41FA5}">
                      <a16:colId xmlns:a16="http://schemas.microsoft.com/office/drawing/2014/main" val="2118699837"/>
                    </a:ext>
                  </a:extLst>
                </a:gridCol>
                <a:gridCol w="1623904">
                  <a:extLst>
                    <a:ext uri="{9D8B030D-6E8A-4147-A177-3AD203B41FA5}">
                      <a16:colId xmlns:a16="http://schemas.microsoft.com/office/drawing/2014/main" val="1375767732"/>
                    </a:ext>
                  </a:extLst>
                </a:gridCol>
                <a:gridCol w="1623904">
                  <a:extLst>
                    <a:ext uri="{9D8B030D-6E8A-4147-A177-3AD203B41FA5}">
                      <a16:colId xmlns:a16="http://schemas.microsoft.com/office/drawing/2014/main" val="20002"/>
                    </a:ext>
                  </a:extLst>
                </a:gridCol>
                <a:gridCol w="1623904">
                  <a:extLst>
                    <a:ext uri="{9D8B030D-6E8A-4147-A177-3AD203B41FA5}">
                      <a16:colId xmlns:a16="http://schemas.microsoft.com/office/drawing/2014/main" val="20003"/>
                    </a:ext>
                  </a:extLst>
                </a:gridCol>
                <a:gridCol w="1885315">
                  <a:extLst>
                    <a:ext uri="{9D8B030D-6E8A-4147-A177-3AD203B41FA5}">
                      <a16:colId xmlns:a16="http://schemas.microsoft.com/office/drawing/2014/main" val="1481332327"/>
                    </a:ext>
                  </a:extLst>
                </a:gridCol>
                <a:gridCol w="1885315">
                  <a:extLst>
                    <a:ext uri="{9D8B030D-6E8A-4147-A177-3AD203B41FA5}">
                      <a16:colId xmlns:a16="http://schemas.microsoft.com/office/drawing/2014/main" val="20005"/>
                    </a:ext>
                  </a:extLst>
                </a:gridCol>
              </a:tblGrid>
              <a:tr h="251521">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221321">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5577554">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u="sng" kern="1200" dirty="0">
                          <a:solidFill>
                            <a:srgbClr val="000000"/>
                          </a:solidFill>
                          <a:latin typeface="Arial" panose="020B0604020202020204" pitchFamily="34" charset="0"/>
                          <a:ea typeface="+mn-ea"/>
                          <a:cs typeface="Arial" panose="020B0604020202020204" pitchFamily="34" charset="0"/>
                        </a:rPr>
                        <a:t>The challenge of Natural Hazards</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Define a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natural hazard</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 </a:t>
                      </a:r>
                      <a:r>
                        <a:rPr lang="en-GB" sz="800" kern="1200" dirty="0">
                          <a:solidFill>
                            <a:schemeClr val="dk1"/>
                          </a:solidFill>
                          <a:effectLst/>
                          <a:latin typeface="Arial" panose="020B0604020202020204" pitchFamily="34" charset="0"/>
                          <a:ea typeface="+mn-ea"/>
                          <a:cs typeface="Arial" panose="020B0604020202020204" pitchFamily="34" charset="0"/>
                        </a:rPr>
                        <a:t>and give some examples of the different types.</a:t>
                      </a: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 panose="020B0604020202020204" pitchFamily="34" charset="0"/>
                          <a:ea typeface="+mn-ea"/>
                          <a:cs typeface="Arial" panose="020B0604020202020204" pitchFamily="34" charset="0"/>
                        </a:rPr>
                        <a:t> </a:t>
                      </a: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Factors that affect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risk</a:t>
                      </a:r>
                      <a:r>
                        <a:rPr lang="en-GB" sz="800" kern="1200" dirty="0">
                          <a:solidFill>
                            <a:schemeClr val="dk1"/>
                          </a:solidFill>
                          <a:effectLst/>
                          <a:latin typeface="Arial" panose="020B0604020202020204" pitchFamily="34" charset="0"/>
                          <a:ea typeface="+mn-ea"/>
                          <a:cs typeface="Arial" panose="020B0604020202020204" pitchFamily="34" charset="0"/>
                        </a:rPr>
                        <a:t>.</a:t>
                      </a:r>
                    </a:p>
                    <a:p>
                      <a:pPr marL="0" lvl="0" indent="0" algn="l" defTabSz="3240085" rtl="0" eaLnBrk="1" latinLnBrk="0" hangingPunct="1">
                        <a:spcAft>
                          <a:spcPts val="0"/>
                        </a:spcAft>
                        <a:buFont typeface="Arial" panose="020B0604020202020204" pitchFamily="34" charset="0"/>
                        <a:buNone/>
                      </a:pPr>
                      <a:endParaRPr lang="en-GB" sz="800"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Describe the </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distribution of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earthquakes</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 and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volcanoes</a:t>
                      </a:r>
                    </a:p>
                    <a:p>
                      <a:pPr marL="0" lvl="0" indent="0" algn="l" defTabSz="3240085" rtl="0" eaLnBrk="1" latinLnBrk="0" hangingPunct="1">
                        <a:spcAft>
                          <a:spcPts val="0"/>
                        </a:spcAft>
                        <a:buFont typeface="Arial" panose="020B0604020202020204" pitchFamily="34" charset="0"/>
                        <a:buNone/>
                      </a:pPr>
                      <a:endParaRPr lang="en-GB" sz="800" b="1"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Explain the differences between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destructive, constructive</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 and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conservative</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 </a:t>
                      </a:r>
                      <a:r>
                        <a:rPr lang="en-GB" sz="800" kern="1200" dirty="0">
                          <a:solidFill>
                            <a:schemeClr val="dk1"/>
                          </a:solidFill>
                          <a:effectLst/>
                          <a:latin typeface="Arial" panose="020B0604020202020204" pitchFamily="34" charset="0"/>
                          <a:ea typeface="+mn-ea"/>
                          <a:cs typeface="Arial" panose="020B0604020202020204" pitchFamily="34" charset="0"/>
                        </a:rPr>
                        <a:t>plate margins. </a:t>
                      </a: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 panose="020B0604020202020204" pitchFamily="34" charset="0"/>
                          <a:ea typeface="+mn-ea"/>
                          <a:cs typeface="Arial" panose="020B0604020202020204" pitchFamily="34" charset="0"/>
                        </a:rPr>
                        <a:t> </a:t>
                      </a: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Main features of an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earthquake</a:t>
                      </a:r>
                      <a:r>
                        <a:rPr lang="en-GB" sz="800" kern="1200" dirty="0">
                          <a:solidFill>
                            <a:schemeClr val="dk1"/>
                          </a:solidFill>
                          <a:effectLst/>
                          <a:latin typeface="Arial" panose="020B0604020202020204" pitchFamily="34" charset="0"/>
                          <a:ea typeface="+mn-ea"/>
                          <a:cs typeface="Arial" panose="020B0604020202020204" pitchFamily="34" charset="0"/>
                        </a:rPr>
                        <a:t> and two different ways of measuring earthquakes</a:t>
                      </a:r>
                    </a:p>
                    <a:p>
                      <a:pPr marL="0" lvl="0" indent="0" algn="l" defTabSz="3240085" rtl="0" eaLnBrk="1" latinLnBrk="0" hangingPunct="1">
                        <a:spcAft>
                          <a:spcPts val="0"/>
                        </a:spcAft>
                        <a:buFont typeface="Arial" panose="020B0604020202020204" pitchFamily="34" charset="0"/>
                        <a:buNone/>
                      </a:pPr>
                      <a:endParaRPr lang="en-GB" sz="800"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u="sng" kern="1200" dirty="0">
                          <a:solidFill>
                            <a:schemeClr val="dk1"/>
                          </a:solidFill>
                          <a:effectLst/>
                          <a:highlight>
                            <a:srgbClr val="FFFF00"/>
                          </a:highlight>
                          <a:latin typeface="Arial" panose="020B0604020202020204" pitchFamily="34" charset="0"/>
                          <a:ea typeface="+mn-ea"/>
                          <a:cs typeface="Arial" panose="020B0604020202020204" pitchFamily="34" charset="0"/>
                        </a:rPr>
                        <a:t>Using named examples </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of a tectonic hazard in both rich (Chile) and poor (Nepal) countries</a:t>
                      </a:r>
                    </a:p>
                    <a:p>
                      <a:pPr marL="0" lvl="0" indent="0" algn="l" defTabSz="3240085" rtl="0" eaLnBrk="1" latinLnBrk="0" hangingPunct="1">
                        <a:spcAft>
                          <a:spcPts val="0"/>
                        </a:spcAft>
                        <a:buFont typeface="Arial" panose="020B0604020202020204" pitchFamily="34" charset="0"/>
                        <a:buNone/>
                      </a:pPr>
                      <a:endParaRPr lang="en-GB" sz="800"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Describe the </a:t>
                      </a:r>
                      <a:r>
                        <a:rPr lang="en-GB" sz="800" b="1" kern="1200" dirty="0">
                          <a:solidFill>
                            <a:schemeClr val="dk1"/>
                          </a:solidFill>
                          <a:effectLst/>
                          <a:latin typeface="Arial" panose="020B0604020202020204" pitchFamily="34" charset="0"/>
                          <a:ea typeface="+mn-ea"/>
                          <a:cs typeface="Arial" panose="020B0604020202020204" pitchFamily="34" charset="0"/>
                        </a:rPr>
                        <a:t>g</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lobal atmospheric circulation model.</a:t>
                      </a:r>
                      <a:endParaRPr lang="en-GB" sz="800" kern="1200" dirty="0">
                        <a:solidFill>
                          <a:srgbClr val="000000"/>
                        </a:solidFill>
                        <a:highlight>
                          <a:srgbClr val="FFFF00"/>
                        </a:highligh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describe the distribution of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tropical storms.</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 </a:t>
                      </a:r>
                      <a:endParaRPr lang="en-GB" sz="800" kern="1200" dirty="0">
                        <a:solidFill>
                          <a:srgbClr val="000000"/>
                        </a:solidFill>
                        <a:highlight>
                          <a:srgbClr val="FFFF00"/>
                        </a:highligh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describe and explain the primary and secondary impacts of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tropical storms</a:t>
                      </a:r>
                      <a:endParaRPr lang="en-GB" sz="800" kern="1200" dirty="0">
                        <a:solidFill>
                          <a:srgbClr val="000000"/>
                        </a:solidFill>
                        <a:highlight>
                          <a:srgbClr val="FFFF00"/>
                        </a:highligh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identify evidence of the </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weather becoming more extreme </a:t>
                      </a:r>
                    </a:p>
                    <a:p>
                      <a:pPr marL="0" lvl="0" indent="0" algn="l" defTabSz="3240085" rtl="0" eaLnBrk="1" latinLnBrk="0" hangingPunct="1">
                        <a:spcAft>
                          <a:spcPts val="0"/>
                        </a:spcAft>
                        <a:buFont typeface="Arial" panose="020B0604020202020204" pitchFamily="34" charset="0"/>
                        <a:buNone/>
                      </a:pPr>
                      <a:endParaRPr lang="en-GB" sz="800"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describe and </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the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mitigation</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 </a:t>
                      </a:r>
                      <a:r>
                        <a:rPr lang="en-GB" sz="800" kern="1200" dirty="0">
                          <a:solidFill>
                            <a:schemeClr val="dk1"/>
                          </a:solidFill>
                          <a:effectLst/>
                          <a:latin typeface="Arial" panose="020B0604020202020204" pitchFamily="34" charset="0"/>
                          <a:ea typeface="+mn-ea"/>
                          <a:cs typeface="Arial" panose="020B0604020202020204" pitchFamily="34" charset="0"/>
                        </a:rPr>
                        <a:t>and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adaptation</a:t>
                      </a:r>
                      <a:r>
                        <a:rPr lang="en-GB" sz="800" kern="1200" baseline="0" dirty="0">
                          <a:solidFill>
                            <a:schemeClr val="dk1"/>
                          </a:solidFill>
                          <a:effectLst/>
                          <a:latin typeface="Arial" panose="020B0604020202020204" pitchFamily="34" charset="0"/>
                          <a:ea typeface="+mn-ea"/>
                          <a:cs typeface="Arial" panose="020B0604020202020204" pitchFamily="34" charset="0"/>
                        </a:rPr>
                        <a:t> </a:t>
                      </a:r>
                      <a:r>
                        <a:rPr lang="en-GB" sz="800" kern="1200" dirty="0">
                          <a:solidFill>
                            <a:schemeClr val="dk1"/>
                          </a:solidFill>
                          <a:effectLst/>
                          <a:latin typeface="Arial" panose="020B0604020202020204" pitchFamily="34" charset="0"/>
                          <a:ea typeface="+mn-ea"/>
                          <a:cs typeface="Arial" panose="020B0604020202020204" pitchFamily="34" charset="0"/>
                        </a:rPr>
                        <a:t>strategies used to reduce the impact of global </a:t>
                      </a:r>
                      <a:r>
                        <a:rPr lang="en-GB" sz="800" b="1" kern="1200" dirty="0">
                          <a:solidFill>
                            <a:schemeClr val="dk1"/>
                          </a:solidFill>
                          <a:effectLst/>
                          <a:latin typeface="Arial" panose="020B0604020202020204" pitchFamily="34" charset="0"/>
                          <a:ea typeface="+mn-ea"/>
                          <a:cs typeface="Arial" panose="020B0604020202020204" pitchFamily="34" charset="0"/>
                        </a:rPr>
                        <a:t>climate change</a:t>
                      </a:r>
                      <a:r>
                        <a:rPr lang="en-GB" sz="800" kern="1200" dirty="0">
                          <a:solidFill>
                            <a:schemeClr val="dk1"/>
                          </a:solidFill>
                          <a:effectLst/>
                          <a:latin typeface="Arial" panose="020B0604020202020204" pitchFamily="34" charset="0"/>
                          <a:ea typeface="+mn-ea"/>
                          <a:cs typeface="Arial" panose="020B0604020202020204" pitchFamily="34" charset="0"/>
                        </a:rPr>
                        <a:t> on a </a:t>
                      </a:r>
                      <a:r>
                        <a:rPr lang="en-GB" sz="800" b="1" kern="1200" dirty="0">
                          <a:solidFill>
                            <a:schemeClr val="dk1"/>
                          </a:solidFill>
                          <a:effectLst/>
                          <a:latin typeface="Arial" panose="020B0604020202020204" pitchFamily="34" charset="0"/>
                          <a:ea typeface="+mn-ea"/>
                          <a:cs typeface="Arial" panose="020B0604020202020204" pitchFamily="34" charset="0"/>
                        </a:rPr>
                        <a:t>local, national and international</a:t>
                      </a:r>
                      <a:r>
                        <a:rPr lang="en-GB" sz="800" kern="1200" dirty="0">
                          <a:solidFill>
                            <a:schemeClr val="dk1"/>
                          </a:solidFill>
                          <a:effectLst/>
                          <a:latin typeface="Arial" panose="020B0604020202020204" pitchFamily="34" charset="0"/>
                          <a:ea typeface="+mn-ea"/>
                          <a:cs typeface="Arial" panose="020B0604020202020204" pitchFamily="34" charset="0"/>
                        </a:rPr>
                        <a:t> level</a:t>
                      </a:r>
                    </a:p>
                    <a:p>
                      <a:pPr marL="0" lvl="0" indent="0" algn="l" defTabSz="3240085" rtl="0" eaLnBrk="1" latinLnBrk="0" hangingPunct="1">
                        <a:spcAft>
                          <a:spcPts val="0"/>
                        </a:spcAft>
                        <a:buFont typeface="Arial" panose="020B0604020202020204" pitchFamily="34" charset="0"/>
                        <a:buNone/>
                      </a:pPr>
                      <a:endParaRPr lang="en-GB" sz="800"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800" dirty="0">
                          <a:solidFill>
                            <a:schemeClr val="tx1"/>
                          </a:solidFill>
                          <a:latin typeface="Arial" panose="020B0604020202020204" pitchFamily="34" charset="0"/>
                          <a:cs typeface="Arial" panose="020B0604020202020204" pitchFamily="34" charset="0"/>
                        </a:rPr>
                        <a:t>Location</a:t>
                      </a:r>
                    </a:p>
                    <a:p>
                      <a:r>
                        <a:rPr lang="en-US" sz="800" dirty="0">
                          <a:solidFill>
                            <a:schemeClr val="tx1"/>
                          </a:solidFill>
                          <a:latin typeface="Arial" panose="020B0604020202020204" pitchFamily="34" charset="0"/>
                          <a:cs typeface="Arial" panose="020B0604020202020204" pitchFamily="34" charset="0"/>
                        </a:rPr>
                        <a:t>Scale</a:t>
                      </a:r>
                    </a:p>
                    <a:p>
                      <a:r>
                        <a:rPr lang="en-US" sz="800" dirty="0">
                          <a:solidFill>
                            <a:schemeClr val="tx1"/>
                          </a:solidFill>
                          <a:latin typeface="Arial" panose="020B0604020202020204" pitchFamily="34" charset="0"/>
                          <a:cs typeface="Arial" panose="020B0604020202020204" pitchFamily="34" charset="0"/>
                        </a:rPr>
                        <a:t>Environment</a:t>
                      </a:r>
                    </a:p>
                    <a:p>
                      <a:r>
                        <a:rPr lang="en-US" sz="800" dirty="0">
                          <a:solidFill>
                            <a:schemeClr val="tx1"/>
                          </a:solidFill>
                          <a:latin typeface="Arial" panose="020B0604020202020204" pitchFamily="34" charset="0"/>
                          <a:cs typeface="Arial" panose="020B0604020202020204" pitchFamily="34" charset="0"/>
                        </a:rPr>
                        <a:t>Interaction</a:t>
                      </a:r>
                    </a:p>
                    <a:p>
                      <a:r>
                        <a:rPr lang="en-US" sz="800" dirty="0">
                          <a:solidFill>
                            <a:schemeClr val="tx1"/>
                          </a:solidFill>
                          <a:latin typeface="Arial" panose="020B0604020202020204" pitchFamily="34" charset="0"/>
                          <a:cs typeface="Arial" panose="020B0604020202020204" pitchFamily="34" charset="0"/>
                        </a:rPr>
                        <a:t>Change</a:t>
                      </a:r>
                    </a:p>
                    <a:p>
                      <a:r>
                        <a:rPr lang="en-US" sz="800" dirty="0">
                          <a:solidFill>
                            <a:schemeClr val="tx1"/>
                          </a:solidFill>
                          <a:latin typeface="Arial" panose="020B0604020202020204" pitchFamily="34" charset="0"/>
                          <a:cs typeface="Arial" panose="020B0604020202020204" pitchFamily="34" charset="0"/>
                        </a:rPr>
                        <a:t>Sustainability</a:t>
                      </a:r>
                    </a:p>
                    <a:p>
                      <a:r>
                        <a:rPr lang="en-US" sz="800" dirty="0">
                          <a:solidFill>
                            <a:schemeClr val="tx1"/>
                          </a:solidFill>
                          <a:latin typeface="Arial" panose="020B0604020202020204" pitchFamily="34" charset="0"/>
                          <a:cs typeface="Arial" panose="020B0604020202020204" pitchFamily="34" charset="0"/>
                        </a:rPr>
                        <a:t>Processes</a:t>
                      </a:r>
                    </a:p>
                    <a:p>
                      <a:pPr marL="0" lvl="0" indent="0" algn="l" defTabSz="3240085" rtl="0" eaLnBrk="1" latinLnBrk="0" hangingPunct="1">
                        <a:spcAft>
                          <a:spcPts val="0"/>
                        </a:spcAft>
                        <a:buFont typeface="Arial" panose="020B0604020202020204" pitchFamily="34" charset="0"/>
                        <a:buNone/>
                      </a:pPr>
                      <a:endParaRPr lang="en-GB" sz="800" kern="1200" dirty="0">
                        <a:solidFill>
                          <a:schemeClr val="dk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 panose="020B0604020202020204" pitchFamily="34" charset="0"/>
                          <a:ea typeface="+mn-ea"/>
                          <a:cs typeface="Arial" panose="020B0604020202020204" pitchFamily="34" charset="0"/>
                        </a:rPr>
                        <a:t>Describing features on maps</a:t>
                      </a:r>
                      <a:r>
                        <a:rPr lang="en-GB" sz="800" kern="1200" baseline="0" dirty="0">
                          <a:solidFill>
                            <a:srgbClr val="000000"/>
                          </a:solidFill>
                          <a:latin typeface="Arial" panose="020B0604020202020204" pitchFamily="34" charset="0"/>
                          <a:ea typeface="+mn-ea"/>
                          <a:cs typeface="Arial" panose="020B0604020202020204" pitchFamily="34" charset="0"/>
                        </a:rPr>
                        <a:t>:</a:t>
                      </a:r>
                    </a:p>
                    <a:p>
                      <a:pPr marL="171450" lvl="0" indent="-171450" algn="l" defTabSz="3240085" rtl="0" eaLnBrk="1" latinLnBrk="0" hangingPunct="1">
                        <a:spcAft>
                          <a:spcPts val="0"/>
                        </a:spcAft>
                        <a:buFont typeface="Arial" panose="020B0604020202020204" pitchFamily="34" charset="0"/>
                        <a:buChar char="•"/>
                      </a:pPr>
                      <a:r>
                        <a:rPr lang="en-GB" sz="800" kern="1200" dirty="0">
                          <a:solidFill>
                            <a:srgbClr val="000000"/>
                          </a:solidFill>
                          <a:latin typeface="Arial" panose="020B0604020202020204" pitchFamily="34" charset="0"/>
                          <a:ea typeface="+mn-ea"/>
                          <a:cs typeface="Arial" panose="020B0604020202020204" pitchFamily="34" charset="0"/>
                        </a:rPr>
                        <a:t>General (location)</a:t>
                      </a:r>
                    </a:p>
                    <a:p>
                      <a:pPr marL="171450" lvl="0" indent="-171450" algn="l" defTabSz="3240085" rtl="0" eaLnBrk="1" latinLnBrk="0" hangingPunct="1">
                        <a:spcAft>
                          <a:spcPts val="0"/>
                        </a:spcAft>
                        <a:buFont typeface="Arial" panose="020B0604020202020204" pitchFamily="34" charset="0"/>
                        <a:buChar char="•"/>
                      </a:pPr>
                      <a:r>
                        <a:rPr lang="en-GB" sz="800" kern="1200" dirty="0">
                          <a:solidFill>
                            <a:srgbClr val="000000"/>
                          </a:solidFill>
                          <a:latin typeface="Arial" panose="020B0604020202020204" pitchFamily="34" charset="0"/>
                          <a:ea typeface="+mn-ea"/>
                          <a:cs typeface="Arial" panose="020B0604020202020204" pitchFamily="34" charset="0"/>
                        </a:rPr>
                        <a:t>Specific</a:t>
                      </a:r>
                      <a:r>
                        <a:rPr lang="en-GB" sz="800" kern="1200" baseline="0" dirty="0">
                          <a:solidFill>
                            <a:srgbClr val="000000"/>
                          </a:solidFill>
                          <a:latin typeface="Arial" panose="020B0604020202020204" pitchFamily="34" charset="0"/>
                          <a:ea typeface="+mn-ea"/>
                          <a:cs typeface="Arial" panose="020B0604020202020204" pitchFamily="34" charset="0"/>
                        </a:rPr>
                        <a:t> (using place information)</a:t>
                      </a:r>
                    </a:p>
                    <a:p>
                      <a:pPr marL="171450" lvl="0" indent="-171450" algn="l" defTabSz="3240085" rtl="0" eaLnBrk="1" latinLnBrk="0" hangingPunct="1">
                        <a:spcAft>
                          <a:spcPts val="0"/>
                        </a:spcAft>
                        <a:buFont typeface="Arial" panose="020B0604020202020204" pitchFamily="34" charset="0"/>
                        <a:buChar char="•"/>
                      </a:pPr>
                      <a:r>
                        <a:rPr lang="en-GB" sz="800" kern="1200" baseline="0" dirty="0">
                          <a:solidFill>
                            <a:srgbClr val="000000"/>
                          </a:solidFill>
                          <a:latin typeface="Arial" panose="020B0604020202020204" pitchFamily="34" charset="0"/>
                          <a:ea typeface="+mn-ea"/>
                          <a:cs typeface="Arial" panose="020B0604020202020204" pitchFamily="34" charset="0"/>
                        </a:rPr>
                        <a:t>Anomalies (areas that do not fit the general trend)</a:t>
                      </a: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 panose="020B0604020202020204" pitchFamily="34" charset="0"/>
                          <a:ea typeface="+mn-ea"/>
                          <a:cs typeface="Arial" panose="020B0604020202020204" pitchFamily="34" charset="0"/>
                        </a:rPr>
                        <a:t> We are</a:t>
                      </a:r>
                      <a:r>
                        <a:rPr lang="en-GB" sz="800" kern="1200" baseline="0" dirty="0">
                          <a:solidFill>
                            <a:srgbClr val="000000"/>
                          </a:solidFill>
                          <a:latin typeface="Arial" panose="020B0604020202020204" pitchFamily="34" charset="0"/>
                          <a:ea typeface="+mn-ea"/>
                          <a:cs typeface="Arial" panose="020B0604020202020204" pitchFamily="34" charset="0"/>
                        </a:rPr>
                        <a:t> delivering these units following the AQA GCSE specification. This is the first unit of Paper 1.</a:t>
                      </a:r>
                    </a:p>
                    <a:p>
                      <a:pPr marL="0" lvl="0" indent="0" algn="l" defTabSz="3240085" rtl="0" eaLnBrk="1" latinLnBrk="0" hangingPunct="1">
                        <a:spcAft>
                          <a:spcPts val="0"/>
                        </a:spcAft>
                        <a:buFont typeface="Arial" panose="020B0604020202020204" pitchFamily="34" charset="0"/>
                        <a:buNone/>
                      </a:pPr>
                      <a:r>
                        <a:rPr lang="en-GB" sz="800" kern="1200" baseline="0" dirty="0">
                          <a:solidFill>
                            <a:srgbClr val="000000"/>
                          </a:solidFill>
                          <a:latin typeface="Arial" panose="020B0604020202020204" pitchFamily="34" charset="0"/>
                          <a:ea typeface="+mn-ea"/>
                          <a:cs typeface="Arial" panose="020B0604020202020204" pitchFamily="34" charset="0"/>
                        </a:rPr>
                        <a:t>We begin this unit by looking at different types of hazard. The logical step is then to concentrate on one of these types – tectonics. We look at the processes involved in the hazards and how they impact upon people, property and the environment. Again, the rationale for the next step comes by looking at humans react to these hazards – immediately and in the long-term. We use case studies (or examples) of these in areas with different levels of development. We then look at how humans can be proactive and mitigate the impacts of these hazards. This is a logical sequence of process – impacts – examples – reactions – management.</a:t>
                      </a:r>
                    </a:p>
                    <a:p>
                      <a:pPr marL="0" lvl="0" indent="0" algn="l" defTabSz="3240085" rtl="0" eaLnBrk="1" latinLnBrk="0" hangingPunct="1">
                        <a:spcAft>
                          <a:spcPts val="0"/>
                        </a:spcAft>
                        <a:buFont typeface="Arial" panose="020B0604020202020204" pitchFamily="34" charset="0"/>
                        <a:buNone/>
                      </a:pPr>
                      <a:endParaRPr lang="en-GB" sz="800" kern="1200" baseline="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baseline="0" dirty="0">
                          <a:solidFill>
                            <a:srgbClr val="000000"/>
                          </a:solidFill>
                          <a:latin typeface="Arial" panose="020B0604020202020204" pitchFamily="34" charset="0"/>
                          <a:ea typeface="+mn-ea"/>
                          <a:cs typeface="Arial" panose="020B0604020202020204" pitchFamily="34" charset="0"/>
                        </a:rPr>
                        <a:t>We repeat this same process for weather hazards and climate change.</a:t>
                      </a: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latin typeface="Arial" panose="020B0604020202020204" pitchFamily="34" charset="0"/>
                          <a:ea typeface="+mn-ea"/>
                          <a:cs typeface="Arial" panose="020B0604020202020204" pitchFamily="34" charset="0"/>
                        </a:rPr>
                        <a:t>Developments in the future could relate to the up-to-date integration of hazards as they occur. This should gain the interest of students and improve in the engagement of the subject.</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baseline="0" dirty="0">
                          <a:solidFill>
                            <a:srgbClr val="000000"/>
                          </a:solidFill>
                          <a:latin typeface="Arial" panose="020B0604020202020204" pitchFamily="34" charset="0"/>
                          <a:ea typeface="+mn-ea"/>
                          <a:cs typeface="Arial" panose="020B0604020202020204" pitchFamily="34" charset="0"/>
                        </a:rPr>
                        <a:t>Careers – apprenticeships in Geography </a:t>
                      </a:r>
                      <a:r>
                        <a:rPr lang="en-GB" sz="800" kern="1200" baseline="0" dirty="0">
                          <a:solidFill>
                            <a:srgbClr val="000000"/>
                          </a:solidFill>
                          <a:latin typeface="Arial" panose="020B0604020202020204" pitchFamily="34" charset="0"/>
                          <a:ea typeface="+mn-ea"/>
                          <a:cs typeface="Arial" panose="020B0604020202020204" pitchFamily="34" charset="0"/>
                          <a:hlinkClick r:id="rId2"/>
                        </a:rPr>
                        <a:t>https://amazingapprenticeships.com/think-apprenticeships-films/</a:t>
                      </a:r>
                      <a:endParaRPr lang="en-GB" sz="800" kern="1200" baseline="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bl>
          </a:graphicData>
        </a:graphic>
      </p:graphicFrame>
    </p:spTree>
    <p:extLst>
      <p:ext uri="{BB962C8B-B14F-4D97-AF65-F5344CB8AC3E}">
        <p14:creationId xmlns:p14="http://schemas.microsoft.com/office/powerpoint/2010/main" val="2517611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BFF625E-1D49-F640-B346-1A871CA805B5}"/>
              </a:ext>
            </a:extLst>
          </p:cNvPr>
          <p:cNvSpPr txBox="1"/>
          <p:nvPr/>
        </p:nvSpPr>
        <p:spPr>
          <a:xfrm>
            <a:off x="304800" y="346939"/>
            <a:ext cx="8534400" cy="707886"/>
          </a:xfrm>
          <a:prstGeom prst="rect">
            <a:avLst/>
          </a:prstGeom>
          <a:solidFill>
            <a:schemeClr val="accent3">
              <a:lumMod val="75000"/>
            </a:schemeClr>
          </a:solidFill>
          <a:ln>
            <a:solidFill>
              <a:schemeClr val="accent6">
                <a:lumMod val="50000"/>
              </a:schemeClr>
            </a:solidFill>
          </a:ln>
        </p:spPr>
        <p:txBody>
          <a:bodyPr wrap="square" rtlCol="0">
            <a:spAutoFit/>
          </a:bodyPr>
          <a:lstStyle/>
          <a:p>
            <a:pPr algn="ctr"/>
            <a:r>
              <a:rPr lang="en-US" sz="2000" b="1" dirty="0">
                <a:solidFill>
                  <a:schemeClr val="bg1"/>
                </a:solidFill>
              </a:rPr>
              <a:t>Vision and Key Concepts</a:t>
            </a:r>
          </a:p>
          <a:p>
            <a:pPr algn="ctr"/>
            <a:r>
              <a:rPr lang="en-US" sz="2000" b="1" dirty="0">
                <a:solidFill>
                  <a:schemeClr val="bg1"/>
                </a:solidFill>
              </a:rPr>
              <a:t> </a:t>
            </a:r>
          </a:p>
        </p:txBody>
      </p:sp>
      <p:sp>
        <p:nvSpPr>
          <p:cNvPr id="5" name="Rectangle 4">
            <a:extLst>
              <a:ext uri="{FF2B5EF4-FFF2-40B4-BE49-F238E27FC236}">
                <a16:creationId xmlns:a16="http://schemas.microsoft.com/office/drawing/2014/main" id="{26237012-37B7-A64F-8DD9-91D1D76DF480}"/>
              </a:ext>
            </a:extLst>
          </p:cNvPr>
          <p:cNvSpPr/>
          <p:nvPr/>
        </p:nvSpPr>
        <p:spPr>
          <a:xfrm>
            <a:off x="304800" y="2895600"/>
            <a:ext cx="8534400" cy="3733800"/>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t"/>
          <a:lstStyle/>
          <a:p>
            <a:r>
              <a:rPr lang="en-US" sz="1200" b="1" dirty="0">
                <a:solidFill>
                  <a:schemeClr val="tx1"/>
                </a:solidFill>
                <a:highlight>
                  <a:srgbClr val="FFFF00"/>
                </a:highlight>
                <a:cs typeface="Arial" panose="020B0604020202020204" pitchFamily="34" charset="0"/>
              </a:rPr>
              <a:t>Location</a:t>
            </a:r>
            <a:r>
              <a:rPr lang="en-US" sz="1200" dirty="0">
                <a:solidFill>
                  <a:schemeClr val="tx1"/>
                </a:solidFill>
                <a:cs typeface="Arial" panose="020B0604020202020204" pitchFamily="34" charset="0"/>
              </a:rPr>
              <a:t> – A specific place on the earths surface, given meaning by people, but the meanings may differ. </a:t>
            </a:r>
          </a:p>
          <a:p>
            <a:endParaRPr lang="en-US" sz="1200" dirty="0">
              <a:solidFill>
                <a:schemeClr val="tx1"/>
              </a:solidFill>
              <a:cs typeface="Arial" panose="020B0604020202020204" pitchFamily="34" charset="0"/>
            </a:endParaRPr>
          </a:p>
          <a:p>
            <a:r>
              <a:rPr lang="en-US" sz="1200" b="1" dirty="0">
                <a:solidFill>
                  <a:schemeClr val="tx1"/>
                </a:solidFill>
                <a:highlight>
                  <a:srgbClr val="FFFF00"/>
                </a:highlight>
                <a:cs typeface="Arial" panose="020B0604020202020204" pitchFamily="34" charset="0"/>
              </a:rPr>
              <a:t>Scale</a:t>
            </a:r>
            <a:r>
              <a:rPr lang="en-US" sz="1200" dirty="0">
                <a:solidFill>
                  <a:schemeClr val="tx1"/>
                </a:solidFill>
                <a:cs typeface="Arial" panose="020B0604020202020204" pitchFamily="34" charset="0"/>
              </a:rPr>
              <a:t> – Covers the local, regional, national and global aspects of a physical and human geography. </a:t>
            </a:r>
          </a:p>
          <a:p>
            <a:endParaRPr lang="en-US" sz="1200" dirty="0">
              <a:solidFill>
                <a:schemeClr val="tx1"/>
              </a:solidFill>
              <a:cs typeface="Arial" panose="020B0604020202020204" pitchFamily="34" charset="0"/>
            </a:endParaRPr>
          </a:p>
          <a:p>
            <a:r>
              <a:rPr lang="en-US" sz="1200" b="1" dirty="0">
                <a:solidFill>
                  <a:schemeClr val="tx1"/>
                </a:solidFill>
                <a:highlight>
                  <a:srgbClr val="FFFF00"/>
                </a:highlight>
                <a:cs typeface="Arial" panose="020B0604020202020204" pitchFamily="34" charset="0"/>
              </a:rPr>
              <a:t>Environment</a:t>
            </a:r>
            <a:r>
              <a:rPr lang="en-US" sz="1200" dirty="0">
                <a:solidFill>
                  <a:schemeClr val="tx1"/>
                </a:solidFill>
                <a:cs typeface="Arial" panose="020B0604020202020204" pitchFamily="34" charset="0"/>
              </a:rPr>
              <a:t> – Living and non-living surroundings at a particular scale. </a:t>
            </a:r>
          </a:p>
          <a:p>
            <a:endParaRPr lang="en-US" sz="1200" dirty="0">
              <a:solidFill>
                <a:schemeClr val="tx1"/>
              </a:solidFill>
              <a:cs typeface="Arial" panose="020B0604020202020204" pitchFamily="34" charset="0"/>
            </a:endParaRPr>
          </a:p>
          <a:p>
            <a:r>
              <a:rPr lang="en-US" sz="1200" b="1" dirty="0">
                <a:solidFill>
                  <a:schemeClr val="tx1"/>
                </a:solidFill>
                <a:highlight>
                  <a:srgbClr val="FFFF00"/>
                </a:highlight>
                <a:cs typeface="Arial" panose="020B0604020202020204" pitchFamily="34" charset="0"/>
              </a:rPr>
              <a:t>Interdependence</a:t>
            </a:r>
            <a:r>
              <a:rPr lang="en-US" sz="1200" dirty="0">
                <a:solidFill>
                  <a:schemeClr val="tx1"/>
                </a:solidFill>
                <a:highlight>
                  <a:srgbClr val="FFFF00"/>
                </a:highlight>
                <a:cs typeface="Arial" panose="020B0604020202020204" pitchFamily="34" charset="0"/>
              </a:rPr>
              <a:t> </a:t>
            </a:r>
            <a:r>
              <a:rPr lang="en-US" sz="1200" dirty="0">
                <a:solidFill>
                  <a:schemeClr val="tx1"/>
                </a:solidFill>
                <a:cs typeface="Arial" panose="020B0604020202020204" pitchFamily="34" charset="0"/>
              </a:rPr>
              <a:t>– Positive and negative relationships between people and/or the environment. </a:t>
            </a:r>
          </a:p>
          <a:p>
            <a:endParaRPr lang="en-US" sz="1200" dirty="0">
              <a:solidFill>
                <a:schemeClr val="tx1"/>
              </a:solidFill>
              <a:cs typeface="Arial" panose="020B0604020202020204" pitchFamily="34" charset="0"/>
            </a:endParaRPr>
          </a:p>
          <a:p>
            <a:r>
              <a:rPr lang="en-US" sz="1200" b="1" dirty="0">
                <a:solidFill>
                  <a:schemeClr val="tx1"/>
                </a:solidFill>
                <a:highlight>
                  <a:srgbClr val="FFFF00"/>
                </a:highlight>
                <a:cs typeface="Arial" panose="020B0604020202020204" pitchFamily="34" charset="0"/>
              </a:rPr>
              <a:t>Change</a:t>
            </a:r>
            <a:r>
              <a:rPr lang="en-US" sz="1200" dirty="0">
                <a:solidFill>
                  <a:schemeClr val="tx1"/>
                </a:solidFill>
                <a:cs typeface="Arial" panose="020B0604020202020204" pitchFamily="34" charset="0"/>
              </a:rPr>
              <a:t> – Observing differences in the geographical world over time. Can relate to both physical and human changes. </a:t>
            </a:r>
          </a:p>
          <a:p>
            <a:endParaRPr lang="en-US" sz="1200" dirty="0">
              <a:solidFill>
                <a:schemeClr val="tx1"/>
              </a:solidFill>
              <a:highlight>
                <a:srgbClr val="FFFF00"/>
              </a:highlight>
              <a:cs typeface="Arial" panose="020B0604020202020204" pitchFamily="34" charset="0"/>
            </a:endParaRPr>
          </a:p>
          <a:p>
            <a:r>
              <a:rPr lang="en-US" sz="1200" b="1" dirty="0">
                <a:solidFill>
                  <a:schemeClr val="tx1"/>
                </a:solidFill>
                <a:highlight>
                  <a:srgbClr val="FFFF00"/>
                </a:highlight>
                <a:cs typeface="Arial" panose="020B0604020202020204" pitchFamily="34" charset="0"/>
              </a:rPr>
              <a:t>Sustainability </a:t>
            </a:r>
            <a:r>
              <a:rPr lang="en-US" sz="1200" dirty="0">
                <a:solidFill>
                  <a:schemeClr val="tx1"/>
                </a:solidFill>
                <a:cs typeface="Arial" panose="020B0604020202020204" pitchFamily="34" charset="0"/>
              </a:rPr>
              <a:t>– Meeting the needs of the present without compromising the needs of future generations. </a:t>
            </a:r>
          </a:p>
          <a:p>
            <a:endParaRPr lang="en-US" sz="1200" dirty="0">
              <a:solidFill>
                <a:schemeClr val="tx1"/>
              </a:solidFill>
              <a:cs typeface="Arial" panose="020B0604020202020204" pitchFamily="34" charset="0"/>
            </a:endParaRPr>
          </a:p>
          <a:p>
            <a:r>
              <a:rPr lang="en-US" sz="1000" dirty="0">
                <a:solidFill>
                  <a:schemeClr val="tx1"/>
                </a:solidFill>
                <a:highlight>
                  <a:srgbClr val="FFFF00"/>
                </a:highlight>
                <a:cs typeface="Arial" panose="020B0604020202020204" pitchFamily="34" charset="0"/>
              </a:rPr>
              <a:t>These Key Concepts form </a:t>
            </a:r>
            <a:r>
              <a:rPr lang="en-US" sz="1000" b="1" dirty="0">
                <a:solidFill>
                  <a:schemeClr val="tx1"/>
                </a:solidFill>
                <a:highlight>
                  <a:srgbClr val="FFFF00"/>
                </a:highlight>
                <a:cs typeface="Arial" panose="020B0604020202020204" pitchFamily="34" charset="0"/>
              </a:rPr>
              <a:t>Essential Knowledge </a:t>
            </a:r>
            <a:r>
              <a:rPr lang="en-US" sz="1000" dirty="0">
                <a:solidFill>
                  <a:schemeClr val="tx1"/>
                </a:solidFill>
                <a:highlight>
                  <a:srgbClr val="FFFF00"/>
                </a:highlight>
                <a:cs typeface="Arial" panose="020B0604020202020204" pitchFamily="34" charset="0"/>
              </a:rPr>
              <a:t>throughout the whole of curriculum and are visited in a number of places, themes and scales</a:t>
            </a:r>
          </a:p>
          <a:p>
            <a:endParaRPr lang="en-US" sz="1200" dirty="0">
              <a:solidFill>
                <a:schemeClr val="tx1"/>
              </a:solidFill>
              <a:cs typeface="Arial" panose="020B0604020202020204" pitchFamily="34" charset="0"/>
            </a:endParaRPr>
          </a:p>
          <a:p>
            <a:r>
              <a:rPr lang="en-US" sz="1200" b="1" dirty="0">
                <a:solidFill>
                  <a:schemeClr val="tx1"/>
                </a:solidFill>
                <a:highlight>
                  <a:srgbClr val="FFFF00"/>
                </a:highlight>
                <a:cs typeface="Arial" panose="020B0604020202020204" pitchFamily="34" charset="0"/>
              </a:rPr>
              <a:t>Development</a:t>
            </a:r>
            <a:r>
              <a:rPr lang="en-US" sz="1200" dirty="0">
                <a:solidFill>
                  <a:schemeClr val="tx1"/>
                </a:solidFill>
                <a:cs typeface="Arial" panose="020B0604020202020204" pitchFamily="34" charset="0"/>
              </a:rPr>
              <a:t> – The process where an area undergoes a positive change be it social, economic or environmental.</a:t>
            </a:r>
          </a:p>
          <a:p>
            <a:endParaRPr lang="en-US" sz="1200" dirty="0">
              <a:solidFill>
                <a:schemeClr val="tx1"/>
              </a:solidFill>
              <a:cs typeface="Arial" panose="020B0604020202020204" pitchFamily="34" charset="0"/>
            </a:endParaRPr>
          </a:p>
          <a:p>
            <a:r>
              <a:rPr lang="en-US" sz="1200" b="1" dirty="0">
                <a:solidFill>
                  <a:schemeClr val="tx1"/>
                </a:solidFill>
                <a:highlight>
                  <a:srgbClr val="FFFF00"/>
                </a:highlight>
                <a:cs typeface="Arial" panose="020B0604020202020204" pitchFamily="34" charset="0"/>
              </a:rPr>
              <a:t>Economic</a:t>
            </a:r>
            <a:r>
              <a:rPr lang="en-US" sz="1200" dirty="0">
                <a:solidFill>
                  <a:schemeClr val="tx1"/>
                </a:solidFill>
                <a:cs typeface="Arial" panose="020B0604020202020204" pitchFamily="34" charset="0"/>
              </a:rPr>
              <a:t> – Relating to the wealth of an area</a:t>
            </a:r>
          </a:p>
          <a:p>
            <a:endParaRPr lang="en-US" sz="1200" dirty="0">
              <a:solidFill>
                <a:schemeClr val="tx1"/>
              </a:solidFill>
              <a:cs typeface="Arial" panose="020B0604020202020204" pitchFamily="34" charset="0"/>
            </a:endParaRPr>
          </a:p>
          <a:p>
            <a:r>
              <a:rPr lang="en-US" sz="1200" b="1" dirty="0">
                <a:solidFill>
                  <a:schemeClr val="tx1"/>
                </a:solidFill>
                <a:highlight>
                  <a:srgbClr val="FFFF00"/>
                </a:highlight>
                <a:cs typeface="Arial" panose="020B0604020202020204" pitchFamily="34" charset="0"/>
              </a:rPr>
              <a:t>Social</a:t>
            </a:r>
            <a:r>
              <a:rPr lang="en-US" sz="1200" dirty="0">
                <a:solidFill>
                  <a:schemeClr val="tx1"/>
                </a:solidFill>
                <a:cs typeface="Arial" panose="020B0604020202020204" pitchFamily="34" charset="0"/>
              </a:rPr>
              <a:t> – Relating to people and communities</a:t>
            </a:r>
          </a:p>
          <a:p>
            <a:endParaRPr lang="en-US" sz="1200" dirty="0">
              <a:solidFill>
                <a:schemeClr val="tx1"/>
              </a:solidFill>
              <a:cs typeface="Arial" panose="020B0604020202020204" pitchFamily="34" charset="0"/>
            </a:endParaRPr>
          </a:p>
          <a:p>
            <a:r>
              <a:rPr lang="en-US" sz="1200" b="1" dirty="0">
                <a:solidFill>
                  <a:schemeClr val="tx1"/>
                </a:solidFill>
                <a:cs typeface="Arial" panose="020B0604020202020204" pitchFamily="34" charset="0"/>
              </a:rPr>
              <a:t>P</a:t>
            </a:r>
            <a:r>
              <a:rPr lang="en-US" sz="1200" b="1" dirty="0">
                <a:solidFill>
                  <a:schemeClr val="tx1"/>
                </a:solidFill>
                <a:highlight>
                  <a:srgbClr val="FFFF00"/>
                </a:highlight>
                <a:cs typeface="Arial" panose="020B0604020202020204" pitchFamily="34" charset="0"/>
              </a:rPr>
              <a:t>hysical</a:t>
            </a:r>
            <a:r>
              <a:rPr lang="en-US" sz="1200" dirty="0">
                <a:solidFill>
                  <a:schemeClr val="tx1"/>
                </a:solidFill>
                <a:cs typeface="Arial" panose="020B0604020202020204" pitchFamily="34" charset="0"/>
              </a:rPr>
              <a:t> – The area of geography that relates to the natural world</a:t>
            </a:r>
          </a:p>
          <a:p>
            <a:endParaRPr lang="en-US" sz="1200" dirty="0">
              <a:solidFill>
                <a:schemeClr val="tx1"/>
              </a:solidFill>
              <a:cs typeface="Arial" panose="020B0604020202020204" pitchFamily="34" charset="0"/>
            </a:endParaRPr>
          </a:p>
          <a:p>
            <a:r>
              <a:rPr lang="en-US" sz="1200" b="1" dirty="0">
                <a:solidFill>
                  <a:schemeClr val="tx1"/>
                </a:solidFill>
                <a:highlight>
                  <a:srgbClr val="FFFF00"/>
                </a:highlight>
                <a:cs typeface="Arial" panose="020B0604020202020204" pitchFamily="34" charset="0"/>
              </a:rPr>
              <a:t>Human</a:t>
            </a:r>
            <a:r>
              <a:rPr lang="en-US" sz="1200" dirty="0">
                <a:solidFill>
                  <a:schemeClr val="tx1"/>
                </a:solidFill>
                <a:cs typeface="Arial" panose="020B0604020202020204" pitchFamily="34" charset="0"/>
              </a:rPr>
              <a:t> – The areas of geography that relates to the built environment. </a:t>
            </a:r>
          </a:p>
          <a:p>
            <a:endParaRPr lang="en-US" sz="1200" dirty="0">
              <a:solidFill>
                <a:schemeClr val="tx1"/>
              </a:solidFill>
              <a:cs typeface="Arial" panose="020B0604020202020204" pitchFamily="34" charset="0"/>
            </a:endParaRPr>
          </a:p>
          <a:p>
            <a:r>
              <a:rPr lang="en-US" sz="1200" b="1" dirty="0">
                <a:solidFill>
                  <a:schemeClr val="tx1"/>
                </a:solidFill>
                <a:highlight>
                  <a:srgbClr val="FFFF00"/>
                </a:highlight>
                <a:cs typeface="Arial" panose="020B0604020202020204" pitchFamily="34" charset="0"/>
              </a:rPr>
              <a:t>Cultural Awareness and Diversity </a:t>
            </a:r>
            <a:r>
              <a:rPr lang="en-US" sz="1200" dirty="0">
                <a:solidFill>
                  <a:schemeClr val="tx1"/>
                </a:solidFill>
                <a:cs typeface="Arial" panose="020B0604020202020204" pitchFamily="34" charset="0"/>
              </a:rPr>
              <a:t>- </a:t>
            </a:r>
            <a:r>
              <a:rPr lang="en-GB" sz="1200" dirty="0">
                <a:solidFill>
                  <a:schemeClr val="tx1"/>
                </a:solidFill>
                <a:cs typeface="Arial" panose="020B0604020202020204" pitchFamily="34" charset="0"/>
              </a:rPr>
              <a:t>systems that recognise and respect the existence and presence of diverse groups of people within a society</a:t>
            </a:r>
            <a:endParaRPr lang="en-US" sz="1200" dirty="0">
              <a:solidFill>
                <a:schemeClr val="tx1"/>
              </a:solidFill>
              <a:cs typeface="Arial" panose="020B0604020202020204" pitchFamily="34" charset="0"/>
            </a:endParaRPr>
          </a:p>
          <a:p>
            <a:endParaRPr lang="en-US" sz="1200" dirty="0">
              <a:solidFill>
                <a:schemeClr val="tx1"/>
              </a:solidFill>
              <a:cs typeface="Arial" panose="020B0604020202020204" pitchFamily="34" charset="0"/>
            </a:endParaRPr>
          </a:p>
          <a:p>
            <a:endParaRPr lang="en-US" sz="1200" dirty="0">
              <a:solidFill>
                <a:schemeClr val="tx1"/>
              </a:solidFill>
              <a:cs typeface="Arial" panose="020B0604020202020204" pitchFamily="34" charset="0"/>
            </a:endParaRPr>
          </a:p>
          <a:p>
            <a:endParaRPr lang="en-US" sz="1200" dirty="0">
              <a:solidFill>
                <a:schemeClr val="tx1"/>
              </a:solidFill>
              <a:cs typeface="Arial" panose="020B0604020202020204" pitchFamily="34" charset="0"/>
            </a:endParaRPr>
          </a:p>
          <a:p>
            <a:endParaRPr lang="en-US" sz="1200" dirty="0">
              <a:solidFill>
                <a:schemeClr val="tx1"/>
              </a:solidFill>
              <a:cs typeface="Arial" panose="020B0604020202020204" pitchFamily="34"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436" y="364301"/>
            <a:ext cx="534129" cy="679273"/>
          </a:xfrm>
          <a:prstGeom prst="rect">
            <a:avLst/>
          </a:prstGeom>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364301"/>
            <a:ext cx="534129" cy="679273"/>
          </a:xfrm>
          <a:prstGeom prst="rect">
            <a:avLst/>
          </a:prstGeom>
        </p:spPr>
      </p:pic>
      <p:sp>
        <p:nvSpPr>
          <p:cNvPr id="6" name="Rectangle 5">
            <a:extLst>
              <a:ext uri="{FF2B5EF4-FFF2-40B4-BE49-F238E27FC236}">
                <a16:creationId xmlns:a16="http://schemas.microsoft.com/office/drawing/2014/main" id="{C11A48BF-6965-4E45-87D6-B889257EC141}"/>
              </a:ext>
            </a:extLst>
          </p:cNvPr>
          <p:cNvSpPr/>
          <p:nvPr/>
        </p:nvSpPr>
        <p:spPr>
          <a:xfrm>
            <a:off x="304800" y="1295400"/>
            <a:ext cx="8534400" cy="1447800"/>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u="sng" dirty="0">
                <a:solidFill>
                  <a:schemeClr val="tx1"/>
                </a:solidFill>
                <a:cs typeface="Arial" panose="020B0604020202020204" pitchFamily="34" charset="0"/>
              </a:rPr>
              <a:t>Vision</a:t>
            </a:r>
          </a:p>
          <a:p>
            <a:pPr algn="just"/>
            <a:r>
              <a:rPr lang="en-US" sz="1400" dirty="0">
                <a:solidFill>
                  <a:schemeClr val="tx1"/>
                </a:solidFill>
                <a:cs typeface="Arial" panose="020B0604020202020204" pitchFamily="34" charset="0"/>
              </a:rPr>
              <a:t>Our shared department vision is that every student should leave Bedford as competent geographers. Within this they will become ‘global citizens’ where they are proactive in their part in making the world a more sustainable place, and contribute to this in a positive way regardless of aptitude or socio-economic background. Students will embed skills that enable them to be critical thinkers to analyse data, adapt to varying situations and implement them in a positive way. </a:t>
            </a:r>
          </a:p>
        </p:txBody>
      </p:sp>
    </p:spTree>
    <p:extLst>
      <p:ext uri="{BB962C8B-B14F-4D97-AF65-F5344CB8AC3E}">
        <p14:creationId xmlns:p14="http://schemas.microsoft.com/office/powerpoint/2010/main" val="2137655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21728291"/>
              </p:ext>
            </p:extLst>
          </p:nvPr>
        </p:nvGraphicFramePr>
        <p:xfrm>
          <a:off x="228600" y="152400"/>
          <a:ext cx="8686800" cy="5390581"/>
        </p:xfrm>
        <a:graphic>
          <a:graphicData uri="http://schemas.openxmlformats.org/drawingml/2006/table">
            <a:tbl>
              <a:tblPr firstRow="1" firstCol="1" bandRow="1">
                <a:tableStyleId>{5C22544A-7EE6-4342-B048-85BDC9FD1C3A}</a:tableStyleId>
              </a:tblPr>
              <a:tblGrid>
                <a:gridCol w="266057">
                  <a:extLst>
                    <a:ext uri="{9D8B030D-6E8A-4147-A177-3AD203B41FA5}">
                      <a16:colId xmlns:a16="http://schemas.microsoft.com/office/drawing/2014/main" val="20000"/>
                    </a:ext>
                  </a:extLst>
                </a:gridCol>
                <a:gridCol w="1582265">
                  <a:extLst>
                    <a:ext uri="{9D8B030D-6E8A-4147-A177-3AD203B41FA5}">
                      <a16:colId xmlns:a16="http://schemas.microsoft.com/office/drawing/2014/main" val="20001"/>
                    </a:ext>
                  </a:extLst>
                </a:gridCol>
                <a:gridCol w="1582265">
                  <a:extLst>
                    <a:ext uri="{9D8B030D-6E8A-4147-A177-3AD203B41FA5}">
                      <a16:colId xmlns:a16="http://schemas.microsoft.com/office/drawing/2014/main" val="20002"/>
                    </a:ext>
                  </a:extLst>
                </a:gridCol>
                <a:gridCol w="1582265">
                  <a:extLst>
                    <a:ext uri="{9D8B030D-6E8A-4147-A177-3AD203B41FA5}">
                      <a16:colId xmlns:a16="http://schemas.microsoft.com/office/drawing/2014/main" val="20003"/>
                    </a:ext>
                  </a:extLst>
                </a:gridCol>
                <a:gridCol w="1836974">
                  <a:extLst>
                    <a:ext uri="{9D8B030D-6E8A-4147-A177-3AD203B41FA5}">
                      <a16:colId xmlns:a16="http://schemas.microsoft.com/office/drawing/2014/main" val="20004"/>
                    </a:ext>
                  </a:extLst>
                </a:gridCol>
                <a:gridCol w="1836974">
                  <a:extLst>
                    <a:ext uri="{9D8B030D-6E8A-4147-A177-3AD203B41FA5}">
                      <a16:colId xmlns:a16="http://schemas.microsoft.com/office/drawing/2014/main" val="20005"/>
                    </a:ext>
                  </a:extLst>
                </a:gridCol>
              </a:tblGrid>
              <a:tr h="422341">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339659">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800" b="1" dirty="0">
                          <a:effectLst/>
                        </a:rPr>
                        <a:t>KNOWLEDGE</a:t>
                      </a:r>
                      <a:endParaRPr lang="en-GB"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1"/>
                  </a:ext>
                </a:extLst>
              </a:tr>
              <a:tr h="3696751">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800" u="sng" kern="1200" dirty="0">
                          <a:solidFill>
                            <a:schemeClr val="dk1"/>
                          </a:solidFill>
                          <a:effectLst/>
                          <a:latin typeface="Arial" panose="020B0604020202020204" pitchFamily="34" charset="0"/>
                          <a:ea typeface="+mn-ea"/>
                          <a:cs typeface="Arial" panose="020B0604020202020204" pitchFamily="34" charset="0"/>
                        </a:rPr>
                        <a:t>Living World</a:t>
                      </a:r>
                    </a:p>
                    <a:p>
                      <a:pPr marL="0" lvl="0" indent="0" algn="l" defTabSz="3240085" rtl="0" eaLnBrk="1" latinLnBrk="0" hangingPunct="1">
                        <a:spcAft>
                          <a:spcPts val="0"/>
                        </a:spcAft>
                        <a:buFont typeface="Arial" panose="020B0604020202020204" pitchFamily="34" charset="0"/>
                        <a:buNone/>
                      </a:pPr>
                      <a:endParaRPr lang="en-GB" sz="800"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define and give UK </a:t>
                      </a:r>
                      <a:r>
                        <a:rPr lang="en-GB" sz="800" u="sng" kern="1200" dirty="0">
                          <a:solidFill>
                            <a:schemeClr val="dk1"/>
                          </a:solidFill>
                          <a:effectLst/>
                          <a:latin typeface="Arial" panose="020B0604020202020204" pitchFamily="34" charset="0"/>
                          <a:ea typeface="+mn-ea"/>
                          <a:cs typeface="Arial" panose="020B0604020202020204" pitchFamily="34" charset="0"/>
                        </a:rPr>
                        <a:t>examples </a:t>
                      </a:r>
                      <a:r>
                        <a:rPr lang="en-GB" sz="800" kern="1200" dirty="0">
                          <a:solidFill>
                            <a:schemeClr val="dk1"/>
                          </a:solidFill>
                          <a:effectLst/>
                          <a:latin typeface="Arial" panose="020B0604020202020204" pitchFamily="34" charset="0"/>
                          <a:ea typeface="+mn-ea"/>
                          <a:cs typeface="Arial" panose="020B0604020202020204" pitchFamily="34" charset="0"/>
                        </a:rPr>
                        <a:t>of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producers consumers, decomposer, food chain, food web </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and</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 nutrient cycle</a:t>
                      </a:r>
                    </a:p>
                    <a:p>
                      <a:pPr marL="0" lvl="0" indent="0" algn="l" defTabSz="3240085" rtl="0" eaLnBrk="1" latinLnBrk="0" hangingPunct="1">
                        <a:spcAft>
                          <a:spcPts val="0"/>
                        </a:spcAft>
                        <a:buFont typeface="Arial" panose="020B0604020202020204" pitchFamily="34" charset="0"/>
                        <a:buNone/>
                      </a:pPr>
                      <a:endParaRPr lang="en-GB" sz="800" b="1"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describe the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distribution</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 and characteristics of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global ecosystems</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 around the world</a:t>
                      </a:r>
                    </a:p>
                    <a:p>
                      <a:pPr marL="0" lvl="0" indent="0" algn="l" defTabSz="3240085" rtl="0" eaLnBrk="1" latinLnBrk="0" hangingPunct="1">
                        <a:spcAft>
                          <a:spcPts val="0"/>
                        </a:spcAft>
                        <a:buFont typeface="Arial" panose="020B0604020202020204" pitchFamily="34" charset="0"/>
                        <a:buNone/>
                      </a:pPr>
                      <a:endParaRPr lang="en-GB" sz="800"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describe the physical </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characteristics of the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tropical rainforests</a:t>
                      </a:r>
                    </a:p>
                    <a:p>
                      <a:pPr marL="0" lvl="0" indent="0" algn="l" defTabSz="3240085" rtl="0" eaLnBrk="1" latinLnBrk="0" hangingPunct="1">
                        <a:spcAft>
                          <a:spcPts val="0"/>
                        </a:spcAft>
                        <a:buFont typeface="Arial" panose="020B0604020202020204" pitchFamily="34" charset="0"/>
                        <a:buNone/>
                      </a:pPr>
                      <a:endParaRPr lang="en-GB" sz="800" b="1"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describe the problems and issues with changing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biodiversity</a:t>
                      </a:r>
                      <a:r>
                        <a:rPr lang="en-GB" sz="800" kern="1200" dirty="0">
                          <a:solidFill>
                            <a:schemeClr val="dk1"/>
                          </a:solidFill>
                          <a:effectLst/>
                          <a:latin typeface="Arial" panose="020B0604020202020204" pitchFamily="34" charset="0"/>
                          <a:ea typeface="+mn-ea"/>
                          <a:cs typeface="Arial" panose="020B0604020202020204" pitchFamily="34" charset="0"/>
                        </a:rPr>
                        <a:t> within the tropical rainforest and hot deserts</a:t>
                      </a:r>
                    </a:p>
                    <a:p>
                      <a:pPr marL="0" lvl="0" indent="0" algn="l" defTabSz="3240085" rtl="0" eaLnBrk="1" latinLnBrk="0" hangingPunct="1">
                        <a:spcAft>
                          <a:spcPts val="0"/>
                        </a:spcAft>
                        <a:buFont typeface="Arial" panose="020B0604020202020204" pitchFamily="34" charset="0"/>
                        <a:buNone/>
                      </a:pPr>
                      <a:endParaRPr lang="en-GB" sz="800" b="1"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describe and explain the changing rates of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deforestation</a:t>
                      </a:r>
                    </a:p>
                    <a:p>
                      <a:pPr marL="0" lvl="0" indent="0" algn="l" defTabSz="3240085" rtl="0" eaLnBrk="1" latinLnBrk="0" hangingPunct="1">
                        <a:spcAft>
                          <a:spcPts val="0"/>
                        </a:spcAft>
                        <a:buFont typeface="Arial" panose="020B0604020202020204" pitchFamily="34" charset="0"/>
                        <a:buNone/>
                      </a:pPr>
                      <a:endParaRPr lang="en-GB" sz="800" b="1"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describe the physical characteristics of the hot desert </a:t>
                      </a:r>
                      <a:endParaRPr lang="en-GB" sz="800" b="1"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b="1"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define and describe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desertification</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800" dirty="0">
                          <a:solidFill>
                            <a:schemeClr val="tx1"/>
                          </a:solidFill>
                          <a:latin typeface="Arial" panose="020B0604020202020204" pitchFamily="34" charset="0"/>
                          <a:cs typeface="Arial" panose="020B0604020202020204" pitchFamily="34" charset="0"/>
                        </a:rPr>
                        <a:t>Location</a:t>
                      </a:r>
                    </a:p>
                    <a:p>
                      <a:r>
                        <a:rPr lang="en-US" sz="800" dirty="0">
                          <a:solidFill>
                            <a:schemeClr val="tx1"/>
                          </a:solidFill>
                          <a:latin typeface="Arial" panose="020B0604020202020204" pitchFamily="34" charset="0"/>
                          <a:cs typeface="Arial" panose="020B0604020202020204" pitchFamily="34" charset="0"/>
                        </a:rPr>
                        <a:t>Scale</a:t>
                      </a:r>
                    </a:p>
                    <a:p>
                      <a:r>
                        <a:rPr lang="en-US" sz="800" dirty="0">
                          <a:solidFill>
                            <a:schemeClr val="tx1"/>
                          </a:solidFill>
                          <a:latin typeface="Arial" panose="020B0604020202020204" pitchFamily="34" charset="0"/>
                          <a:cs typeface="Arial" panose="020B0604020202020204" pitchFamily="34" charset="0"/>
                        </a:rPr>
                        <a:t>Environment</a:t>
                      </a:r>
                    </a:p>
                    <a:p>
                      <a:r>
                        <a:rPr lang="en-US" sz="800" dirty="0">
                          <a:solidFill>
                            <a:schemeClr val="tx1"/>
                          </a:solidFill>
                          <a:latin typeface="Arial" panose="020B0604020202020204" pitchFamily="34" charset="0"/>
                          <a:cs typeface="Arial" panose="020B0604020202020204" pitchFamily="34" charset="0"/>
                        </a:rPr>
                        <a:t>Interaction</a:t>
                      </a:r>
                    </a:p>
                    <a:p>
                      <a:r>
                        <a:rPr lang="en-US" sz="800" dirty="0">
                          <a:solidFill>
                            <a:schemeClr val="tx1"/>
                          </a:solidFill>
                          <a:latin typeface="Arial" panose="020B0604020202020204" pitchFamily="34" charset="0"/>
                          <a:cs typeface="Arial" panose="020B0604020202020204" pitchFamily="34" charset="0"/>
                        </a:rPr>
                        <a:t>Change</a:t>
                      </a:r>
                    </a:p>
                    <a:p>
                      <a:r>
                        <a:rPr lang="en-US" sz="800" dirty="0">
                          <a:solidFill>
                            <a:schemeClr val="tx1"/>
                          </a:solidFill>
                          <a:latin typeface="Arial" panose="020B0604020202020204" pitchFamily="34" charset="0"/>
                          <a:cs typeface="Arial" panose="020B0604020202020204" pitchFamily="34" charset="0"/>
                        </a:rPr>
                        <a:t>Sustainability</a:t>
                      </a:r>
                    </a:p>
                    <a:p>
                      <a:r>
                        <a:rPr lang="en-US" sz="800" dirty="0">
                          <a:solidFill>
                            <a:schemeClr val="tx1"/>
                          </a:solidFill>
                          <a:latin typeface="Arial" panose="020B0604020202020204" pitchFamily="34" charset="0"/>
                          <a:cs typeface="Arial" panose="020B0604020202020204" pitchFamily="34" charset="0"/>
                        </a:rPr>
                        <a:t>Processes</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 panose="020B0604020202020204" pitchFamily="34" charset="0"/>
                          <a:ea typeface="+mn-ea"/>
                          <a:cs typeface="Arial" panose="020B0604020202020204" pitchFamily="34" charset="0"/>
                        </a:rPr>
                        <a:t>Describing features on maps</a:t>
                      </a:r>
                      <a:r>
                        <a:rPr lang="en-GB" sz="800" kern="1200" baseline="0" dirty="0">
                          <a:solidFill>
                            <a:srgbClr val="000000"/>
                          </a:solidFill>
                          <a:latin typeface="Arial" panose="020B0604020202020204" pitchFamily="34" charset="0"/>
                          <a:ea typeface="+mn-ea"/>
                          <a:cs typeface="Arial" panose="020B0604020202020204" pitchFamily="34" charset="0"/>
                        </a:rPr>
                        <a:t>:</a:t>
                      </a:r>
                    </a:p>
                    <a:p>
                      <a:pPr marL="171450" lvl="0" indent="-171450" algn="l" defTabSz="3240085" rtl="0" eaLnBrk="1" latinLnBrk="0" hangingPunct="1">
                        <a:spcAft>
                          <a:spcPts val="0"/>
                        </a:spcAft>
                        <a:buFontTx/>
                        <a:buChar char="-"/>
                      </a:pPr>
                      <a:r>
                        <a:rPr lang="en-GB" sz="800" kern="1200" dirty="0">
                          <a:solidFill>
                            <a:srgbClr val="000000"/>
                          </a:solidFill>
                          <a:latin typeface="Arial" panose="020B0604020202020204" pitchFamily="34" charset="0"/>
                          <a:ea typeface="+mn-ea"/>
                          <a:cs typeface="Arial" panose="020B0604020202020204" pitchFamily="34" charset="0"/>
                        </a:rPr>
                        <a:t>General (location)</a:t>
                      </a:r>
                    </a:p>
                    <a:p>
                      <a:pPr marL="171450" lvl="0" indent="-171450" algn="l" defTabSz="3240085" rtl="0" eaLnBrk="1" latinLnBrk="0" hangingPunct="1">
                        <a:spcAft>
                          <a:spcPts val="0"/>
                        </a:spcAft>
                        <a:buFontTx/>
                        <a:buChar char="-"/>
                      </a:pPr>
                      <a:r>
                        <a:rPr lang="en-GB" sz="800" kern="1200" dirty="0">
                          <a:solidFill>
                            <a:srgbClr val="000000"/>
                          </a:solidFill>
                          <a:latin typeface="Arial" panose="020B0604020202020204" pitchFamily="34" charset="0"/>
                          <a:ea typeface="+mn-ea"/>
                          <a:cs typeface="Arial" panose="020B0604020202020204" pitchFamily="34" charset="0"/>
                        </a:rPr>
                        <a:t>Specific</a:t>
                      </a:r>
                      <a:r>
                        <a:rPr lang="en-GB" sz="800" kern="1200" baseline="0" dirty="0">
                          <a:solidFill>
                            <a:srgbClr val="000000"/>
                          </a:solidFill>
                          <a:latin typeface="Arial" panose="020B0604020202020204" pitchFamily="34" charset="0"/>
                          <a:ea typeface="+mn-ea"/>
                          <a:cs typeface="Arial" panose="020B0604020202020204" pitchFamily="34" charset="0"/>
                        </a:rPr>
                        <a:t> (using place information)</a:t>
                      </a:r>
                    </a:p>
                    <a:p>
                      <a:pPr marL="171450" lvl="0" indent="-171450" algn="l" defTabSz="3240085" rtl="0" eaLnBrk="1" latinLnBrk="0" hangingPunct="1">
                        <a:spcAft>
                          <a:spcPts val="0"/>
                        </a:spcAft>
                        <a:buFontTx/>
                        <a:buChar char="-"/>
                      </a:pPr>
                      <a:r>
                        <a:rPr lang="en-GB" sz="800" kern="1200" baseline="0" dirty="0">
                          <a:solidFill>
                            <a:srgbClr val="000000"/>
                          </a:solidFill>
                          <a:latin typeface="Arial" panose="020B0604020202020204" pitchFamily="34" charset="0"/>
                          <a:ea typeface="+mn-ea"/>
                          <a:cs typeface="Arial" panose="020B0604020202020204" pitchFamily="34" charset="0"/>
                        </a:rPr>
                        <a:t>Anomalies (areas that do not fit the general trend)</a:t>
                      </a:r>
                    </a:p>
                    <a:p>
                      <a:pPr marL="171450" lvl="0" indent="-171450" algn="l" defTabSz="3240085" rtl="0" eaLnBrk="1" latinLnBrk="0" hangingPunct="1">
                        <a:spcAft>
                          <a:spcPts val="0"/>
                        </a:spcAft>
                        <a:buFontTx/>
                        <a:buChar char="-"/>
                      </a:pPr>
                      <a:r>
                        <a:rPr lang="en-GB" sz="800" kern="1200" dirty="0">
                          <a:solidFill>
                            <a:srgbClr val="000000"/>
                          </a:solidFill>
                          <a:latin typeface="Arial" panose="020B0604020202020204" pitchFamily="34" charset="0"/>
                          <a:ea typeface="+mn-ea"/>
                          <a:cs typeface="Arial" panose="020B0604020202020204" pitchFamily="34" charset="0"/>
                        </a:rPr>
                        <a:t>Completing and analysing graphs e.g. climate graphs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latin typeface="Arial" panose="020B0604020202020204" pitchFamily="34" charset="0"/>
                          <a:ea typeface="+mn-ea"/>
                          <a:cs typeface="Arial" panose="020B0604020202020204" pitchFamily="34" charset="0"/>
                        </a:rPr>
                        <a:t>We are</a:t>
                      </a:r>
                      <a:r>
                        <a:rPr lang="en-GB" sz="800" kern="1200" baseline="0" dirty="0">
                          <a:solidFill>
                            <a:srgbClr val="000000"/>
                          </a:solidFill>
                          <a:latin typeface="Arial" panose="020B0604020202020204" pitchFamily="34" charset="0"/>
                          <a:ea typeface="+mn-ea"/>
                          <a:cs typeface="Arial" panose="020B0604020202020204" pitchFamily="34" charset="0"/>
                        </a:rPr>
                        <a:t> delivering these units following the AQA GCSE specification. This is the second unit of Paper 1.</a:t>
                      </a: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 panose="020B0604020202020204" pitchFamily="34" charset="0"/>
                          <a:ea typeface="+mn-ea"/>
                          <a:cs typeface="Arial" panose="020B0604020202020204" pitchFamily="34" charset="0"/>
                        </a:rPr>
                        <a:t>We deliver this by covering the main components of any ecosystem first and how they interact with each other in a small-scale ecosystem in the UK (pond).</a:t>
                      </a:r>
                      <a:r>
                        <a:rPr lang="en-GB" sz="800" kern="1200" baseline="0" dirty="0">
                          <a:solidFill>
                            <a:srgbClr val="000000"/>
                          </a:solidFill>
                          <a:latin typeface="Arial" panose="020B0604020202020204" pitchFamily="34" charset="0"/>
                          <a:ea typeface="+mn-ea"/>
                          <a:cs typeface="Arial" panose="020B0604020202020204" pitchFamily="34" charset="0"/>
                        </a:rPr>
                        <a:t> The next logical step is to increase the scale to a global one and focus on the distribution of biomes. This is then followed by focussing on two biomes (tropical rainforests and hot deserts). TRF is a compulsory component of the unit whereas hot deserts is an option (or cold environments). The rationale behind following the hot deserts part is to build upon knowledge accrued in Y7 when we look at deserts as part of the Africa unit of work. TRF’s are also initially studied in Y8 (as part of the Asia unit) so this builds upon previously learnt knowledge.</a:t>
                      </a: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800" kern="1200" dirty="0">
                          <a:solidFill>
                            <a:srgbClr val="000000"/>
                          </a:solidFill>
                          <a:latin typeface="Arial" panose="020B0604020202020204" pitchFamily="34" charset="0"/>
                          <a:ea typeface="+mn-ea"/>
                          <a:cs typeface="Arial" panose="020B0604020202020204" pitchFamily="34" charset="0"/>
                        </a:rPr>
                        <a:t>Developments in the future could relate to the up-to-date integration of any</a:t>
                      </a:r>
                      <a:r>
                        <a:rPr lang="en-GB" sz="800" kern="1200" baseline="0" dirty="0">
                          <a:solidFill>
                            <a:srgbClr val="000000"/>
                          </a:solidFill>
                          <a:latin typeface="Arial" panose="020B0604020202020204" pitchFamily="34" charset="0"/>
                          <a:ea typeface="+mn-ea"/>
                          <a:cs typeface="Arial" panose="020B0604020202020204" pitchFamily="34" charset="0"/>
                        </a:rPr>
                        <a:t> news related to these two biomes (e.g. 2019 Amazon fires) </a:t>
                      </a:r>
                      <a:r>
                        <a:rPr lang="en-GB" sz="800" kern="1200" dirty="0">
                          <a:solidFill>
                            <a:srgbClr val="000000"/>
                          </a:solidFill>
                          <a:latin typeface="Arial" panose="020B0604020202020204" pitchFamily="34" charset="0"/>
                          <a:ea typeface="+mn-ea"/>
                          <a:cs typeface="Arial" panose="020B0604020202020204" pitchFamily="34" charset="0"/>
                        </a:rPr>
                        <a:t> as they occur. This should gain the interest of students and improve in the engagement of the subject</a:t>
                      </a:r>
                    </a:p>
                    <a:p>
                      <a:pPr marL="171450" lvl="0" indent="-171450" algn="l" defTabSz="3240085" rtl="0" eaLnBrk="1" latinLnBrk="0" hangingPunct="1">
                        <a:spcAft>
                          <a:spcPts val="0"/>
                        </a:spcAft>
                        <a:buFontTx/>
                        <a:buChar char="-"/>
                      </a:pP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59632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45970821"/>
              </p:ext>
            </p:extLst>
          </p:nvPr>
        </p:nvGraphicFramePr>
        <p:xfrm>
          <a:off x="381000" y="381000"/>
          <a:ext cx="8534399" cy="6395125"/>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0000"/>
                    </a:ext>
                  </a:extLst>
                </a:gridCol>
                <a:gridCol w="1554506">
                  <a:extLst>
                    <a:ext uri="{9D8B030D-6E8A-4147-A177-3AD203B41FA5}">
                      <a16:colId xmlns:a16="http://schemas.microsoft.com/office/drawing/2014/main" val="20001"/>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20004"/>
                    </a:ext>
                  </a:extLst>
                </a:gridCol>
                <a:gridCol w="1804746">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r>
                        <a:rPr lang="en-GB" dirty="0"/>
                        <a:t>YEAR 10</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1"/>
                  </a:ext>
                </a:extLst>
              </a:tr>
              <a:tr h="4442083">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u="sng" kern="1200" dirty="0">
                          <a:solidFill>
                            <a:srgbClr val="000000"/>
                          </a:solidFill>
                          <a:latin typeface="Arial" panose="020B0604020202020204" pitchFamily="34" charset="0"/>
                          <a:ea typeface="+mn-ea"/>
                          <a:cs typeface="Arial" panose="020B0604020202020204" pitchFamily="34" charset="0"/>
                        </a:rPr>
                        <a:t>UK</a:t>
                      </a:r>
                      <a:r>
                        <a:rPr lang="en-GB" sz="1000" u="sng" kern="1200" baseline="0" dirty="0">
                          <a:solidFill>
                            <a:srgbClr val="000000"/>
                          </a:solidFill>
                          <a:latin typeface="Arial" panose="020B0604020202020204" pitchFamily="34" charset="0"/>
                          <a:ea typeface="+mn-ea"/>
                          <a:cs typeface="Arial" panose="020B0604020202020204" pitchFamily="34" charset="0"/>
                        </a:rPr>
                        <a:t> Physical landscapes</a:t>
                      </a:r>
                      <a:endParaRPr lang="en-GB" sz="800" u="sng" kern="1200" baseline="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baseline="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describe the location of the major upland and lowland areas,</a:t>
                      </a:r>
                      <a:r>
                        <a:rPr lang="en-GB" sz="800" kern="1200" baseline="0" dirty="0">
                          <a:solidFill>
                            <a:schemeClr val="dk1"/>
                          </a:solidFill>
                          <a:effectLst/>
                          <a:latin typeface="Arial" panose="020B0604020202020204" pitchFamily="34" charset="0"/>
                          <a:ea typeface="+mn-ea"/>
                          <a:cs typeface="Arial" panose="020B0604020202020204" pitchFamily="34" charset="0"/>
                        </a:rPr>
                        <a:t> and major river systems </a:t>
                      </a:r>
                      <a:r>
                        <a:rPr lang="en-GB" sz="800" kern="1200" dirty="0">
                          <a:solidFill>
                            <a:schemeClr val="dk1"/>
                          </a:solidFill>
                          <a:effectLst/>
                          <a:latin typeface="Arial" panose="020B0604020202020204" pitchFamily="34" charset="0"/>
                          <a:ea typeface="+mn-ea"/>
                          <a:cs typeface="Arial" panose="020B0604020202020204" pitchFamily="34" charset="0"/>
                        </a:rPr>
                        <a:t>within the UK</a:t>
                      </a:r>
                    </a:p>
                    <a:p>
                      <a:pPr marL="0" lvl="0" indent="0" algn="l" defTabSz="3240085" rtl="0" eaLnBrk="1" latinLnBrk="0" hangingPunct="1">
                        <a:spcAft>
                          <a:spcPts val="0"/>
                        </a:spcAft>
                        <a:buFont typeface="Arial" panose="020B0604020202020204" pitchFamily="34" charset="0"/>
                        <a:buNone/>
                      </a:pPr>
                      <a:endParaRPr lang="en-GB" sz="800"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describe the </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different types of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waves</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 </a:t>
                      </a:r>
                    </a:p>
                    <a:p>
                      <a:pPr marL="0" lvl="0" indent="0" algn="l" defTabSz="3240085" rtl="0" eaLnBrk="1" latinLnBrk="0" hangingPunct="1">
                        <a:spcAft>
                          <a:spcPts val="0"/>
                        </a:spcAft>
                        <a:buFont typeface="Arial" panose="020B0604020202020204" pitchFamily="34" charset="0"/>
                        <a:buNone/>
                      </a:pPr>
                      <a:endParaRPr lang="en-GB" sz="800"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Describe the </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processes of erosion, weathering and</a:t>
                      </a:r>
                      <a:r>
                        <a:rPr lang="en-GB" sz="800" kern="1200" baseline="0" dirty="0">
                          <a:solidFill>
                            <a:schemeClr val="dk1"/>
                          </a:solidFill>
                          <a:effectLst/>
                          <a:highlight>
                            <a:srgbClr val="FFFF00"/>
                          </a:highlight>
                          <a:latin typeface="Arial" panose="020B0604020202020204" pitchFamily="34" charset="0"/>
                          <a:ea typeface="+mn-ea"/>
                          <a:cs typeface="Arial" panose="020B0604020202020204" pitchFamily="34" charset="0"/>
                        </a:rPr>
                        <a:t> mass movement on the coast</a:t>
                      </a:r>
                    </a:p>
                    <a:p>
                      <a:pPr marL="0" lvl="0" indent="0" algn="l" defTabSz="3240085" rtl="0" eaLnBrk="1" latinLnBrk="0" hangingPunct="1">
                        <a:spcAft>
                          <a:spcPts val="0"/>
                        </a:spcAft>
                        <a:buFont typeface="Arial" panose="020B0604020202020204" pitchFamily="34" charset="0"/>
                        <a:buNone/>
                      </a:pPr>
                      <a:endParaRPr lang="en-GB" sz="800" kern="1200" baseline="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baseline="0" dirty="0">
                          <a:solidFill>
                            <a:schemeClr val="dk1"/>
                          </a:solidFill>
                          <a:effectLst/>
                          <a:latin typeface="Arial" panose="020B0604020202020204" pitchFamily="34" charset="0"/>
                          <a:ea typeface="+mn-ea"/>
                          <a:cs typeface="Arial" panose="020B0604020202020204" pitchFamily="34" charset="0"/>
                        </a:rPr>
                        <a:t>Describe the sequence of </a:t>
                      </a:r>
                      <a:r>
                        <a:rPr lang="en-GB" sz="800" kern="1200" baseline="0" dirty="0">
                          <a:solidFill>
                            <a:schemeClr val="dk1"/>
                          </a:solidFill>
                          <a:effectLst/>
                          <a:highlight>
                            <a:srgbClr val="FFFF00"/>
                          </a:highlight>
                          <a:latin typeface="Arial" panose="020B0604020202020204" pitchFamily="34" charset="0"/>
                          <a:ea typeface="+mn-ea"/>
                          <a:cs typeface="Arial" panose="020B0604020202020204" pitchFamily="34" charset="0"/>
                        </a:rPr>
                        <a:t>erosional landform formation </a:t>
                      </a:r>
                      <a:r>
                        <a:rPr lang="en-GB" sz="800" kern="1200" baseline="0" dirty="0">
                          <a:solidFill>
                            <a:schemeClr val="dk1"/>
                          </a:solidFill>
                          <a:effectLst/>
                          <a:latin typeface="Arial" panose="020B0604020202020204" pitchFamily="34" charset="0"/>
                          <a:ea typeface="+mn-ea"/>
                          <a:cs typeface="Arial" panose="020B0604020202020204" pitchFamily="34" charset="0"/>
                        </a:rPr>
                        <a:t>e.g. stacks</a:t>
                      </a:r>
                    </a:p>
                    <a:p>
                      <a:pPr marL="0" lvl="0" indent="0" algn="l" defTabSz="3240085" rtl="0" eaLnBrk="1" latinLnBrk="0" hangingPunct="1">
                        <a:spcAft>
                          <a:spcPts val="0"/>
                        </a:spcAft>
                        <a:buFont typeface="Arial" panose="020B0604020202020204" pitchFamily="34" charset="0"/>
                        <a:buNone/>
                      </a:pPr>
                      <a:endParaRPr lang="en-GB" sz="800" kern="1200" baseline="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describe the processes of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transportation</a:t>
                      </a:r>
                      <a:r>
                        <a:rPr lang="en-GB" sz="800" kern="1200" dirty="0">
                          <a:solidFill>
                            <a:schemeClr val="dk1"/>
                          </a:solidFill>
                          <a:effectLst/>
                          <a:latin typeface="Arial" panose="020B0604020202020204" pitchFamily="34" charset="0"/>
                          <a:ea typeface="+mn-ea"/>
                          <a:cs typeface="Arial" panose="020B0604020202020204" pitchFamily="34" charset="0"/>
                        </a:rPr>
                        <a:t> in the coastal zone</a:t>
                      </a:r>
                      <a:endParaRPr lang="en-GB" sz="800" kern="1200" baseline="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baseline="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describe how a rivers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long profile</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 and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cross profile</a:t>
                      </a:r>
                      <a:r>
                        <a:rPr lang="en-GB" sz="800" kern="1200" dirty="0">
                          <a:solidFill>
                            <a:schemeClr val="dk1"/>
                          </a:solidFill>
                          <a:effectLst/>
                          <a:latin typeface="Arial" panose="020B0604020202020204" pitchFamily="34" charset="0"/>
                          <a:ea typeface="+mn-ea"/>
                          <a:cs typeface="Arial" panose="020B0604020202020204" pitchFamily="34" charset="0"/>
                        </a:rPr>
                        <a:t> varies over it’s course</a:t>
                      </a: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highlight>
                            <a:srgbClr val="FFFF00"/>
                          </a:highlight>
                          <a:latin typeface="Arial" panose="020B0604020202020204" pitchFamily="34" charset="0"/>
                          <a:ea typeface="+mn-ea"/>
                          <a:cs typeface="Arial" panose="020B0604020202020204" pitchFamily="34" charset="0"/>
                        </a:rPr>
                        <a:t>Describe the processes of erosion, transportation</a:t>
                      </a:r>
                      <a:r>
                        <a:rPr lang="en-GB" sz="800" kern="1200" baseline="0" dirty="0">
                          <a:solidFill>
                            <a:srgbClr val="000000"/>
                          </a:solidFill>
                          <a:highlight>
                            <a:srgbClr val="FFFF00"/>
                          </a:highlight>
                          <a:latin typeface="Arial" panose="020B0604020202020204" pitchFamily="34" charset="0"/>
                          <a:ea typeface="+mn-ea"/>
                          <a:cs typeface="Arial" panose="020B0604020202020204" pitchFamily="34" charset="0"/>
                        </a:rPr>
                        <a:t> and deposition</a:t>
                      </a:r>
                      <a:endParaRPr lang="en-GB" sz="800" kern="1200" dirty="0">
                        <a:solidFill>
                          <a:srgbClr val="000000"/>
                        </a:solidFill>
                        <a:highlight>
                          <a:srgbClr val="FFFF00"/>
                        </a:highligh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baseline="0" dirty="0">
                          <a:solidFill>
                            <a:schemeClr val="dk1"/>
                          </a:solidFill>
                          <a:effectLst/>
                          <a:latin typeface="Arial" panose="020B0604020202020204" pitchFamily="34" charset="0"/>
                          <a:ea typeface="+mn-ea"/>
                          <a:cs typeface="Arial" panose="020B0604020202020204" pitchFamily="34" charset="0"/>
                        </a:rPr>
                        <a:t>Describe the sequence of </a:t>
                      </a:r>
                      <a:r>
                        <a:rPr lang="en-GB" sz="800" kern="1200" baseline="0" dirty="0">
                          <a:solidFill>
                            <a:schemeClr val="dk1"/>
                          </a:solidFill>
                          <a:effectLst/>
                          <a:highlight>
                            <a:srgbClr val="FFFF00"/>
                          </a:highlight>
                          <a:latin typeface="Arial" panose="020B0604020202020204" pitchFamily="34" charset="0"/>
                          <a:ea typeface="+mn-ea"/>
                          <a:cs typeface="Arial" panose="020B0604020202020204" pitchFamily="34" charset="0"/>
                        </a:rPr>
                        <a:t>erosional landform formation </a:t>
                      </a:r>
                      <a:r>
                        <a:rPr lang="en-GB" sz="800" kern="1200" baseline="0" dirty="0">
                          <a:solidFill>
                            <a:schemeClr val="dk1"/>
                          </a:solidFill>
                          <a:effectLst/>
                          <a:latin typeface="Arial" panose="020B0604020202020204" pitchFamily="34" charset="0"/>
                          <a:ea typeface="+mn-ea"/>
                          <a:cs typeface="Arial" panose="020B0604020202020204" pitchFamily="34" charset="0"/>
                        </a:rPr>
                        <a:t>e.g. waterfalls. Also, landforms created by erosion and deposition, and just deposition</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baseline="0" dirty="0">
                        <a:solidFill>
                          <a:schemeClr val="dk1"/>
                        </a:solidFill>
                        <a:effectLst/>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baseline="0" dirty="0">
                          <a:solidFill>
                            <a:schemeClr val="dk1"/>
                          </a:solidFill>
                          <a:effectLst/>
                          <a:latin typeface="Arial" panose="020B0604020202020204" pitchFamily="34" charset="0"/>
                          <a:ea typeface="+mn-ea"/>
                          <a:cs typeface="Arial" panose="020B0604020202020204" pitchFamily="34" charset="0"/>
                        </a:rPr>
                        <a:t>Describe the landforms of an area of the UK to highlight erosion and depositional features</a:t>
                      </a: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800" dirty="0">
                          <a:solidFill>
                            <a:schemeClr val="tx1"/>
                          </a:solidFill>
                          <a:latin typeface="Arial" panose="020B0604020202020204" pitchFamily="34" charset="0"/>
                          <a:cs typeface="Arial" panose="020B0604020202020204" pitchFamily="34" charset="0"/>
                        </a:rPr>
                        <a:t>Location</a:t>
                      </a:r>
                    </a:p>
                    <a:p>
                      <a:r>
                        <a:rPr lang="en-US" sz="800" dirty="0">
                          <a:solidFill>
                            <a:schemeClr val="tx1"/>
                          </a:solidFill>
                          <a:latin typeface="Arial" panose="020B0604020202020204" pitchFamily="34" charset="0"/>
                          <a:cs typeface="Arial" panose="020B0604020202020204" pitchFamily="34" charset="0"/>
                        </a:rPr>
                        <a:t>Scale</a:t>
                      </a:r>
                    </a:p>
                    <a:p>
                      <a:r>
                        <a:rPr lang="en-US" sz="800" dirty="0">
                          <a:solidFill>
                            <a:schemeClr val="tx1"/>
                          </a:solidFill>
                          <a:latin typeface="Arial" panose="020B0604020202020204" pitchFamily="34" charset="0"/>
                          <a:cs typeface="Arial" panose="020B0604020202020204" pitchFamily="34" charset="0"/>
                        </a:rPr>
                        <a:t>Environment</a:t>
                      </a:r>
                    </a:p>
                    <a:p>
                      <a:r>
                        <a:rPr lang="en-US" sz="800" dirty="0">
                          <a:solidFill>
                            <a:schemeClr val="tx1"/>
                          </a:solidFill>
                          <a:latin typeface="Arial" panose="020B0604020202020204" pitchFamily="34" charset="0"/>
                          <a:cs typeface="Arial" panose="020B0604020202020204" pitchFamily="34" charset="0"/>
                        </a:rPr>
                        <a:t>Interaction</a:t>
                      </a:r>
                    </a:p>
                    <a:p>
                      <a:r>
                        <a:rPr lang="en-US" sz="800" dirty="0">
                          <a:solidFill>
                            <a:schemeClr val="tx1"/>
                          </a:solidFill>
                          <a:latin typeface="Arial" panose="020B0604020202020204" pitchFamily="34" charset="0"/>
                          <a:cs typeface="Arial" panose="020B0604020202020204" pitchFamily="34" charset="0"/>
                        </a:rPr>
                        <a:t>Change</a:t>
                      </a:r>
                    </a:p>
                    <a:p>
                      <a:r>
                        <a:rPr lang="en-US" sz="800" dirty="0">
                          <a:solidFill>
                            <a:schemeClr val="tx1"/>
                          </a:solidFill>
                          <a:latin typeface="Arial" panose="020B0604020202020204" pitchFamily="34" charset="0"/>
                          <a:cs typeface="Arial" panose="020B0604020202020204" pitchFamily="34" charset="0"/>
                        </a:rPr>
                        <a:t>Sustainability</a:t>
                      </a:r>
                    </a:p>
                    <a:p>
                      <a:r>
                        <a:rPr lang="en-US" sz="800" dirty="0">
                          <a:solidFill>
                            <a:schemeClr val="tx1"/>
                          </a:solidFill>
                          <a:latin typeface="Arial" panose="020B0604020202020204" pitchFamily="34" charset="0"/>
                          <a:cs typeface="Arial" panose="020B0604020202020204" pitchFamily="34" charset="0"/>
                        </a:rPr>
                        <a:t>Processes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 panose="020B0604020202020204" pitchFamily="34" charset="0"/>
                          <a:ea typeface="+mn-ea"/>
                          <a:cs typeface="Arial" panose="020B0604020202020204" pitchFamily="34" charset="0"/>
                        </a:rPr>
                        <a:t>General</a:t>
                      </a:r>
                      <a:r>
                        <a:rPr lang="en-GB" sz="800" kern="1200" baseline="0" dirty="0">
                          <a:solidFill>
                            <a:srgbClr val="000000"/>
                          </a:solidFill>
                          <a:latin typeface="Arial" panose="020B0604020202020204" pitchFamily="34" charset="0"/>
                          <a:ea typeface="+mn-ea"/>
                          <a:cs typeface="Arial" panose="020B0604020202020204" pitchFamily="34" charset="0"/>
                        </a:rPr>
                        <a:t> descriptions and explanations of a range of figures and data (maps, graphs, </a:t>
                      </a:r>
                      <a:r>
                        <a:rPr lang="en-GB" sz="800" kern="1200" baseline="0" dirty="0" err="1">
                          <a:solidFill>
                            <a:srgbClr val="000000"/>
                          </a:solidFill>
                          <a:latin typeface="Arial" panose="020B0604020202020204" pitchFamily="34" charset="0"/>
                          <a:ea typeface="+mn-ea"/>
                          <a:cs typeface="Arial" panose="020B0604020202020204" pitchFamily="34" charset="0"/>
                        </a:rPr>
                        <a:t>etc</a:t>
                      </a:r>
                      <a:r>
                        <a:rPr lang="en-GB" sz="800" kern="1200" baseline="0" dirty="0">
                          <a:solidFill>
                            <a:srgbClr val="000000"/>
                          </a:solidFill>
                          <a:latin typeface="Arial" panose="020B0604020202020204" pitchFamily="34" charset="0"/>
                          <a:ea typeface="+mn-ea"/>
                          <a:cs typeface="Arial" panose="020B0604020202020204" pitchFamily="34" charset="0"/>
                        </a:rPr>
                        <a:t>).</a:t>
                      </a:r>
                    </a:p>
                    <a:p>
                      <a:pPr marL="0" lvl="0" indent="0" algn="l" defTabSz="3240085" rtl="0" eaLnBrk="1" latinLnBrk="0" hangingPunct="1">
                        <a:spcAft>
                          <a:spcPts val="0"/>
                        </a:spcAft>
                        <a:buFont typeface="Arial" panose="020B0604020202020204" pitchFamily="34" charset="0"/>
                        <a:buNone/>
                      </a:pPr>
                      <a:endParaRPr lang="en-GB" sz="800" kern="1200" baseline="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baseline="0" dirty="0">
                          <a:solidFill>
                            <a:srgbClr val="000000"/>
                          </a:solidFill>
                          <a:latin typeface="Arial" panose="020B0604020202020204" pitchFamily="34" charset="0"/>
                          <a:ea typeface="+mn-ea"/>
                          <a:cs typeface="Arial" panose="020B0604020202020204" pitchFamily="34" charset="0"/>
                        </a:rPr>
                        <a:t>OS map work based on coasts and rivers.</a:t>
                      </a:r>
                    </a:p>
                    <a:p>
                      <a:pPr marL="0" lvl="0" indent="0" algn="l" defTabSz="3240085" rtl="0" eaLnBrk="1" latinLnBrk="0" hangingPunct="1">
                        <a:spcAft>
                          <a:spcPts val="0"/>
                        </a:spcAft>
                        <a:buFont typeface="Arial" panose="020B0604020202020204" pitchFamily="34" charset="0"/>
                        <a:buNone/>
                      </a:pPr>
                      <a:endParaRPr lang="en-GB" sz="800" kern="1200" baseline="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baseline="0" dirty="0">
                          <a:solidFill>
                            <a:srgbClr val="000000"/>
                          </a:solidFill>
                          <a:latin typeface="Arial" panose="020B0604020202020204" pitchFamily="34" charset="0"/>
                          <a:ea typeface="+mn-ea"/>
                          <a:cs typeface="Arial" panose="020B0604020202020204" pitchFamily="34" charset="0"/>
                        </a:rPr>
                        <a:t>Annotated field sketches of photos</a:t>
                      </a: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 panose="020B0604020202020204" pitchFamily="34" charset="0"/>
                          <a:ea typeface="+mn-ea"/>
                          <a:cs typeface="Arial" panose="020B0604020202020204" pitchFamily="34" charset="0"/>
                        </a:rPr>
                        <a:t>We are</a:t>
                      </a:r>
                      <a:r>
                        <a:rPr lang="en-GB" sz="800" kern="1200" baseline="0" dirty="0">
                          <a:solidFill>
                            <a:srgbClr val="000000"/>
                          </a:solidFill>
                          <a:latin typeface="Arial" panose="020B0604020202020204" pitchFamily="34" charset="0"/>
                          <a:ea typeface="+mn-ea"/>
                          <a:cs typeface="Arial" panose="020B0604020202020204" pitchFamily="34" charset="0"/>
                        </a:rPr>
                        <a:t> delivering these units following the AQA GCSE specification. This is the final unit of Paper 1. There is a choice of teaching two smaller units out of three (coasts, rivers, glaciation). We have chosen coasts and rivers. The rationale behind this is that they both share very similar processes in reference to erosion and transportation. Therefore, the knowledge and concept should be more easily transferred between the two. The sequence of both is based on processes, landforms, real examples of these, management of both environments to show how these processes can be reduced and then real examples of these management strategies.</a:t>
                      </a: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800" kern="1200" dirty="0">
                          <a:solidFill>
                            <a:srgbClr val="000000"/>
                          </a:solidFill>
                          <a:latin typeface="Arial" panose="020B0604020202020204" pitchFamily="34" charset="0"/>
                          <a:ea typeface="+mn-ea"/>
                          <a:cs typeface="Arial" panose="020B0604020202020204" pitchFamily="34" charset="0"/>
                        </a:rPr>
                        <a:t>Developments in the future could relate to the up-to-date integration of changes</a:t>
                      </a:r>
                      <a:r>
                        <a:rPr lang="en-GB" sz="800" kern="1200" baseline="0" dirty="0">
                          <a:solidFill>
                            <a:srgbClr val="000000"/>
                          </a:solidFill>
                          <a:latin typeface="Arial" panose="020B0604020202020204" pitchFamily="34" charset="0"/>
                          <a:ea typeface="+mn-ea"/>
                          <a:cs typeface="Arial" panose="020B0604020202020204" pitchFamily="34" charset="0"/>
                        </a:rPr>
                        <a:t> to any UK physical landscapes (or hazard relating to these)</a:t>
                      </a:r>
                      <a:r>
                        <a:rPr lang="en-GB" sz="800" kern="1200" dirty="0">
                          <a:solidFill>
                            <a:srgbClr val="000000"/>
                          </a:solidFill>
                          <a:latin typeface="Arial" panose="020B0604020202020204" pitchFamily="34" charset="0"/>
                          <a:ea typeface="+mn-ea"/>
                          <a:cs typeface="Arial" panose="020B0604020202020204" pitchFamily="34" charset="0"/>
                        </a:rPr>
                        <a:t> as they occur. This should gain the interest of students and improve in the engagement of the subject</a:t>
                      </a:r>
                    </a:p>
                    <a:p>
                      <a:pPr marL="171450" lvl="0" indent="-171450" algn="l" defTabSz="3240085" rtl="0" eaLnBrk="1" latinLnBrk="0" hangingPunct="1">
                        <a:spcAft>
                          <a:spcPts val="0"/>
                        </a:spcAft>
                        <a:buFontTx/>
                        <a:buChar char="-"/>
                      </a:pP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677803">
                <a:tc gridSpan="6">
                  <a:txBody>
                    <a:bodyPr/>
                    <a:lstStyle/>
                    <a:p>
                      <a:pPr marL="71755" marR="71755" algn="l">
                        <a:spcAft>
                          <a:spcPts val="0"/>
                        </a:spcAft>
                      </a:pPr>
                      <a:endPar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71755" marR="71755" algn="l">
                        <a:spcAft>
                          <a:spcPts val="0"/>
                        </a:spcAft>
                      </a:pPr>
                      <a:r>
                        <a:rPr lang="en-GB" sz="800"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YEAR 10 ENRICHED LEARNING EXPERIENCES</a:t>
                      </a:r>
                    </a:p>
                    <a:p>
                      <a:pPr marL="71755" marR="71755" algn="l">
                        <a:spcAft>
                          <a:spcPts val="0"/>
                        </a:spcAft>
                      </a:pPr>
                      <a:r>
                        <a:rPr lang="en-GB" sz="8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Keeping up with current news related to any issues covered will enrich the students learning experiences and make it more relevant to them. Human and Physical field work at the end of Y10.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22905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31727977"/>
              </p:ext>
            </p:extLst>
          </p:nvPr>
        </p:nvGraphicFramePr>
        <p:xfrm>
          <a:off x="304800" y="290653"/>
          <a:ext cx="8534399" cy="5185484"/>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0000"/>
                    </a:ext>
                  </a:extLst>
                </a:gridCol>
                <a:gridCol w="1554506">
                  <a:extLst>
                    <a:ext uri="{9D8B030D-6E8A-4147-A177-3AD203B41FA5}">
                      <a16:colId xmlns:a16="http://schemas.microsoft.com/office/drawing/2014/main" val="20001"/>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20004"/>
                    </a:ext>
                  </a:extLst>
                </a:gridCol>
                <a:gridCol w="1804746">
                  <a:extLst>
                    <a:ext uri="{9D8B030D-6E8A-4147-A177-3AD203B41FA5}">
                      <a16:colId xmlns:a16="http://schemas.microsoft.com/office/drawing/2014/main" val="20005"/>
                    </a:ext>
                  </a:extLst>
                </a:gridCol>
              </a:tblGrid>
              <a:tr h="280375">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246710">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1"/>
                  </a:ext>
                </a:extLst>
              </a:tr>
              <a:tr h="4447909">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u="sng" kern="1200" dirty="0">
                          <a:solidFill>
                            <a:schemeClr val="dk1"/>
                          </a:solidFill>
                          <a:effectLst/>
                          <a:latin typeface="Arial" panose="020B0604020202020204" pitchFamily="34" charset="0"/>
                          <a:ea typeface="+mn-ea"/>
                          <a:cs typeface="Arial" panose="020B0604020202020204" pitchFamily="34" charset="0"/>
                        </a:rPr>
                        <a:t>Urban issues and challenges</a:t>
                      </a:r>
                      <a:endParaRPr lang="en-GB" sz="800" u="sng"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Describe how people can live more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sustainably</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 </a:t>
                      </a:r>
                    </a:p>
                    <a:p>
                      <a:pPr marL="0" lvl="0" indent="0" algn="l" defTabSz="3240085" rtl="0" eaLnBrk="1" latinLnBrk="0" hangingPunct="1">
                        <a:spcAft>
                          <a:spcPts val="0"/>
                        </a:spcAft>
                        <a:buFont typeface="Arial" panose="020B0604020202020204" pitchFamily="34" charset="0"/>
                        <a:buNone/>
                      </a:pPr>
                      <a:endParaRPr lang="en-GB" sz="800" kern="1200" dirty="0">
                        <a:solidFill>
                          <a:schemeClr val="dk1"/>
                        </a:solidFill>
                        <a:effectLs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latin typeface="Arial" panose="020B0604020202020204" pitchFamily="34" charset="0"/>
                          <a:ea typeface="+mn-ea"/>
                          <a:cs typeface="Arial" panose="020B0604020202020204" pitchFamily="34" charset="0"/>
                        </a:rPr>
                        <a:t>Explain how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sustainable urban living</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 can conserve water and energy, recycle waster and create more green </a:t>
                      </a:r>
                      <a:r>
                        <a:rPr lang="en-GB" sz="800" kern="1200" dirty="0">
                          <a:solidFill>
                            <a:schemeClr val="dk1"/>
                          </a:solidFill>
                          <a:effectLst/>
                          <a:latin typeface="Arial" panose="020B0604020202020204" pitchFamily="34" charset="0"/>
                          <a:ea typeface="+mn-ea"/>
                          <a:cs typeface="Arial" panose="020B0604020202020204" pitchFamily="34" charset="0"/>
                        </a:rPr>
                        <a:t>space</a:t>
                      </a:r>
                    </a:p>
                    <a:p>
                      <a:pPr marL="0" lvl="0" indent="0" algn="l" defTabSz="3240085" rtl="0" eaLnBrk="1" latinLnBrk="0" hangingPunct="1">
                        <a:spcAft>
                          <a:spcPts val="0"/>
                        </a:spcAft>
                        <a:buFont typeface="Arial" panose="020B0604020202020204" pitchFamily="34" charset="0"/>
                        <a:buNone/>
                      </a:pPr>
                      <a:endPar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Explain how urban transport strategies are used to reduce traffic congestion </a:t>
                      </a:r>
                      <a:endParaRPr lang="en-GB" sz="800" kern="1200" dirty="0">
                        <a:solidFill>
                          <a:srgbClr val="000000"/>
                        </a:solidFill>
                        <a:highlight>
                          <a:srgbClr val="FFFF00"/>
                        </a:highlight>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 panose="020B0604020202020204" pitchFamily="34" charset="0"/>
                          <a:ea typeface="+mn-ea"/>
                          <a:cs typeface="Arial" panose="020B0604020202020204" pitchFamily="34" charset="0"/>
                        </a:rPr>
                        <a:t> </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 panose="020B0604020202020204" pitchFamily="34" charset="0"/>
                          <a:ea typeface="+mn-ea"/>
                          <a:cs typeface="Arial" panose="020B0604020202020204" pitchFamily="34" charset="0"/>
                        </a:rPr>
                        <a:t> </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800" dirty="0">
                          <a:solidFill>
                            <a:schemeClr val="tx1"/>
                          </a:solidFill>
                          <a:latin typeface="Arial" panose="020B0604020202020204" pitchFamily="34" charset="0"/>
                          <a:cs typeface="Arial" panose="020B0604020202020204" pitchFamily="34" charset="0"/>
                        </a:rPr>
                        <a:t>Location</a:t>
                      </a:r>
                    </a:p>
                    <a:p>
                      <a:r>
                        <a:rPr lang="en-US" sz="800" dirty="0">
                          <a:solidFill>
                            <a:schemeClr val="tx1"/>
                          </a:solidFill>
                          <a:latin typeface="Arial" panose="020B0604020202020204" pitchFamily="34" charset="0"/>
                          <a:cs typeface="Arial" panose="020B0604020202020204" pitchFamily="34" charset="0"/>
                        </a:rPr>
                        <a:t>Scale</a:t>
                      </a:r>
                    </a:p>
                    <a:p>
                      <a:r>
                        <a:rPr lang="en-US" sz="800" dirty="0">
                          <a:solidFill>
                            <a:schemeClr val="tx1"/>
                          </a:solidFill>
                          <a:latin typeface="Arial" panose="020B0604020202020204" pitchFamily="34" charset="0"/>
                          <a:cs typeface="Arial" panose="020B0604020202020204" pitchFamily="34" charset="0"/>
                        </a:rPr>
                        <a:t>Environment</a:t>
                      </a:r>
                    </a:p>
                    <a:p>
                      <a:r>
                        <a:rPr lang="en-US" sz="800" dirty="0">
                          <a:solidFill>
                            <a:schemeClr val="tx1"/>
                          </a:solidFill>
                          <a:latin typeface="Arial" panose="020B0604020202020204" pitchFamily="34" charset="0"/>
                          <a:cs typeface="Arial" panose="020B0604020202020204" pitchFamily="34" charset="0"/>
                        </a:rPr>
                        <a:t>Interaction</a:t>
                      </a:r>
                    </a:p>
                    <a:p>
                      <a:r>
                        <a:rPr lang="en-US" sz="800" dirty="0">
                          <a:solidFill>
                            <a:schemeClr val="tx1"/>
                          </a:solidFill>
                          <a:latin typeface="Arial" panose="020B0604020202020204" pitchFamily="34" charset="0"/>
                          <a:cs typeface="Arial" panose="020B0604020202020204" pitchFamily="34" charset="0"/>
                        </a:rPr>
                        <a:t>Change</a:t>
                      </a:r>
                    </a:p>
                    <a:p>
                      <a:r>
                        <a:rPr lang="en-US" sz="800" dirty="0">
                          <a:solidFill>
                            <a:schemeClr val="tx1"/>
                          </a:solidFill>
                          <a:latin typeface="Arial" panose="020B0604020202020204" pitchFamily="34" charset="0"/>
                          <a:cs typeface="Arial" panose="020B0604020202020204" pitchFamily="34" charset="0"/>
                        </a:rPr>
                        <a:t>Sustainability</a:t>
                      </a:r>
                    </a:p>
                    <a:p>
                      <a:r>
                        <a:rPr lang="en-US" sz="800" dirty="0">
                          <a:solidFill>
                            <a:schemeClr val="tx1"/>
                          </a:solidFill>
                          <a:latin typeface="Arial" panose="020B0604020202020204" pitchFamily="34" charset="0"/>
                          <a:cs typeface="Arial" panose="020B0604020202020204" pitchFamily="34" charset="0"/>
                        </a:rPr>
                        <a:t>Processes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latin typeface="Arial"/>
                          <a:ea typeface="+mn-ea"/>
                          <a:cs typeface="Arial"/>
                        </a:rPr>
                        <a:t>General</a:t>
                      </a:r>
                      <a:r>
                        <a:rPr lang="en-GB" sz="800" kern="1200" baseline="0" dirty="0">
                          <a:solidFill>
                            <a:srgbClr val="000000"/>
                          </a:solidFill>
                          <a:latin typeface="Arial"/>
                          <a:ea typeface="+mn-ea"/>
                          <a:cs typeface="Arial"/>
                        </a:rPr>
                        <a:t> descriptions and explanations of a range of figures and data (maps, graphs, etc).</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 panose="020B0604020202020204" pitchFamily="34" charset="0"/>
                          <a:ea typeface="+mn-ea"/>
                          <a:cs typeface="Arial" panose="020B0604020202020204" pitchFamily="34" charset="0"/>
                        </a:rPr>
                        <a:t> We are</a:t>
                      </a:r>
                      <a:r>
                        <a:rPr lang="en-GB" sz="800" kern="1200" baseline="0" dirty="0">
                          <a:solidFill>
                            <a:srgbClr val="000000"/>
                          </a:solidFill>
                          <a:latin typeface="Arial" panose="020B0604020202020204" pitchFamily="34" charset="0"/>
                          <a:ea typeface="+mn-ea"/>
                          <a:cs typeface="Arial" panose="020B0604020202020204" pitchFamily="34" charset="0"/>
                        </a:rPr>
                        <a:t> delivering these units following the AQA GCSE specification. This is the first unit of Paper 2 (Urban issues and challenges). The rationale is based on first looking at what urbanisation is and how/why it is increasing in some places and not others (levels of development). The rest of the unit concerns itself with two big case studies – one of a city in an LIC/NEE and one in the UK. With each of these we look at the background of both areas and migration. We concentrate on social, economic and environmental opportunities and challenges. The rationale with the last part of each is to look at an improvement project within each city to see if it was a success or failure.</a:t>
                      </a: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800" kern="1200" dirty="0">
                          <a:solidFill>
                            <a:srgbClr val="000000"/>
                          </a:solidFill>
                          <a:latin typeface="Arial" panose="020B0604020202020204" pitchFamily="34" charset="0"/>
                          <a:ea typeface="+mn-ea"/>
                          <a:cs typeface="Arial" panose="020B0604020202020204" pitchFamily="34" charset="0"/>
                        </a:rPr>
                        <a:t>Developments in the future could relate to the up-to-date integration of any news items</a:t>
                      </a:r>
                      <a:r>
                        <a:rPr lang="en-GB" sz="800" kern="1200" baseline="0" dirty="0">
                          <a:solidFill>
                            <a:srgbClr val="000000"/>
                          </a:solidFill>
                          <a:latin typeface="Arial" panose="020B0604020202020204" pitchFamily="34" charset="0"/>
                          <a:ea typeface="+mn-ea"/>
                          <a:cs typeface="Arial" panose="020B0604020202020204" pitchFamily="34" charset="0"/>
                        </a:rPr>
                        <a:t> </a:t>
                      </a:r>
                      <a:r>
                        <a:rPr lang="en-GB" sz="800" kern="1200" dirty="0">
                          <a:solidFill>
                            <a:srgbClr val="000000"/>
                          </a:solidFill>
                          <a:latin typeface="Arial" panose="020B0604020202020204" pitchFamily="34" charset="0"/>
                          <a:ea typeface="+mn-ea"/>
                          <a:cs typeface="Arial" panose="020B0604020202020204" pitchFamily="34" charset="0"/>
                        </a:rPr>
                        <a:t>as they occur (e.g. challenges</a:t>
                      </a:r>
                      <a:r>
                        <a:rPr lang="en-GB" sz="800" kern="1200" baseline="0" dirty="0">
                          <a:solidFill>
                            <a:srgbClr val="000000"/>
                          </a:solidFill>
                          <a:latin typeface="Arial" panose="020B0604020202020204" pitchFamily="34" charset="0"/>
                          <a:ea typeface="+mn-ea"/>
                          <a:cs typeface="Arial" panose="020B0604020202020204" pitchFamily="34" charset="0"/>
                        </a:rPr>
                        <a:t> in London)</a:t>
                      </a:r>
                      <a:r>
                        <a:rPr lang="en-GB" sz="800" kern="1200" dirty="0">
                          <a:solidFill>
                            <a:srgbClr val="000000"/>
                          </a:solidFill>
                          <a:latin typeface="Arial" panose="020B0604020202020204" pitchFamily="34" charset="0"/>
                          <a:ea typeface="+mn-ea"/>
                          <a:cs typeface="Arial" panose="020B0604020202020204" pitchFamily="34" charset="0"/>
                        </a:rPr>
                        <a:t>. This should gain the interest of students and improve in the engagement of the subject</a:t>
                      </a: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800" kern="1200" dirty="0">
                          <a:solidFill>
                            <a:srgbClr val="000000"/>
                          </a:solidFill>
                          <a:latin typeface="Arial" panose="020B0604020202020204" pitchFamily="34" charset="0"/>
                          <a:ea typeface="+mn-ea"/>
                          <a:cs typeface="Arial" panose="020B0604020202020204" pitchFamily="34" charset="0"/>
                        </a:rPr>
                        <a:t>Careers – MYPATH – Job – Sustainability Consultant </a:t>
                      </a:r>
                      <a:r>
                        <a:rPr lang="en-GB" sz="800" kern="1200" dirty="0">
                          <a:solidFill>
                            <a:srgbClr val="000000"/>
                          </a:solidFill>
                          <a:latin typeface="Arial" panose="020B0604020202020204" pitchFamily="34" charset="0"/>
                          <a:ea typeface="+mn-ea"/>
                          <a:cs typeface="Arial" panose="020B0604020202020204" pitchFamily="34" charset="0"/>
                          <a:hlinkClick r:id="rId2"/>
                        </a:rPr>
                        <a:t>https://www.youtube.com/watch?v=zN5WK1H4VaU&amp;list=PLVEWa7uIDT769WGUTc_-lOca4dJRlPatZ&amp;index=65</a:t>
                      </a: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a:lnSpc>
                          <a:spcPct val="100000"/>
                        </a:lnSpc>
                        <a:spcBef>
                          <a:spcPts val="0"/>
                        </a:spcBef>
                        <a:spcAft>
                          <a:spcPts val="0"/>
                        </a:spcAft>
                        <a:buClrTx/>
                        <a:buSzTx/>
                        <a:buFontTx/>
                        <a:buNone/>
                        <a:tabLst/>
                        <a:defRPr/>
                      </a:pPr>
                      <a:endParaRPr lang="en-GB" sz="800" kern="1200" dirty="0">
                        <a:solidFill>
                          <a:srgbClr val="000000"/>
                        </a:solidFill>
                        <a:latin typeface="Arial"/>
                        <a:ea typeface="+mn-ea"/>
                        <a:cs typeface="Arial"/>
                      </a:endParaRPr>
                    </a:p>
                    <a:p>
                      <a:pPr marL="171450" marR="0" lvl="0" indent="-171450" algn="l" rtl="0" eaLnBrk="1" fontAlgn="auto" latinLnBrk="0" hangingPunct="1">
                        <a:lnSpc>
                          <a:spcPct val="100000"/>
                        </a:lnSpc>
                        <a:spcBef>
                          <a:spcPts val="0"/>
                        </a:spcBef>
                        <a:spcAft>
                          <a:spcPts val="0"/>
                        </a:spcAft>
                        <a:buClrTx/>
                        <a:buSzTx/>
                        <a:buFontTx/>
                        <a:buChar char="-"/>
                      </a:pPr>
                      <a:endParaRPr lang="en-GB" sz="800" kern="1200" dirty="0">
                        <a:solidFill>
                          <a:srgbClr val="000000"/>
                        </a:solidFill>
                        <a:latin typeface="Arial" panose="020B0604020202020204" pitchFamily="34" charset="0"/>
                        <a:ea typeface="+mn-ea"/>
                        <a:cs typeface="Arial" panose="020B0604020202020204" pitchFamily="34" charset="0"/>
                      </a:endParaRPr>
                    </a:p>
                    <a:p>
                      <a:pPr marL="171450" marR="0" lvl="0" indent="-171450" algn="l" rtl="0" eaLnBrk="1" fontAlgn="auto" latinLnBrk="0" hangingPunct="1">
                        <a:lnSpc>
                          <a:spcPct val="100000"/>
                        </a:lnSpc>
                        <a:spcBef>
                          <a:spcPts val="0"/>
                        </a:spcBef>
                        <a:spcAft>
                          <a:spcPts val="0"/>
                        </a:spcAft>
                        <a:buClrTx/>
                        <a:buSzTx/>
                        <a:buFontTx/>
                        <a:buChar char="-"/>
                      </a:pP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81131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60659036"/>
              </p:ext>
            </p:extLst>
          </p:nvPr>
        </p:nvGraphicFramePr>
        <p:xfrm>
          <a:off x="76200" y="98683"/>
          <a:ext cx="8991599" cy="4101882"/>
        </p:xfrm>
        <a:graphic>
          <a:graphicData uri="http://schemas.openxmlformats.org/drawingml/2006/table">
            <a:tbl>
              <a:tblPr firstRow="1" firstCol="1" bandRow="1">
                <a:tableStyleId>{5C22544A-7EE6-4342-B048-85BDC9FD1C3A}</a:tableStyleId>
              </a:tblPr>
              <a:tblGrid>
                <a:gridCol w="275392">
                  <a:extLst>
                    <a:ext uri="{9D8B030D-6E8A-4147-A177-3AD203B41FA5}">
                      <a16:colId xmlns:a16="http://schemas.microsoft.com/office/drawing/2014/main" val="20000"/>
                    </a:ext>
                  </a:extLst>
                </a:gridCol>
                <a:gridCol w="1637783">
                  <a:extLst>
                    <a:ext uri="{9D8B030D-6E8A-4147-A177-3AD203B41FA5}">
                      <a16:colId xmlns:a16="http://schemas.microsoft.com/office/drawing/2014/main" val="20001"/>
                    </a:ext>
                  </a:extLst>
                </a:gridCol>
                <a:gridCol w="2430225">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752599">
                  <a:extLst>
                    <a:ext uri="{9D8B030D-6E8A-4147-A177-3AD203B41FA5}">
                      <a16:colId xmlns:a16="http://schemas.microsoft.com/office/drawing/2014/main" val="20005"/>
                    </a:ext>
                  </a:extLst>
                </a:gridCol>
              </a:tblGrid>
              <a:tr h="352842">
                <a:tc rowSpan="2">
                  <a:txBody>
                    <a:bodyPr/>
                    <a:lstStyle/>
                    <a:p>
                      <a:pPr algn="ctr">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100" b="1" dirty="0">
                          <a:effectLst/>
                        </a:rPr>
                        <a:t>KNOWLEDGE</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1"/>
                  </a:ext>
                </a:extLst>
              </a:tr>
              <a:tr h="1335487">
                <a:tc>
                  <a:txBody>
                    <a:bodyPr/>
                    <a:lstStyle/>
                    <a:p>
                      <a:pPr marL="71755" marR="71755" algn="ctr">
                        <a:spcAft>
                          <a:spcPts val="0"/>
                        </a:spcAft>
                      </a:pPr>
                      <a:r>
                        <a:rPr lang="en-GB" sz="1100" dirty="0">
                          <a:solidFill>
                            <a:schemeClr val="tx1"/>
                          </a:solidFill>
                          <a:effectLst/>
                        </a:rPr>
                        <a:t>Term 2</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Tx/>
                        <a:buNone/>
                      </a:pPr>
                      <a:r>
                        <a:rPr lang="en-GB" sz="800" u="sng" kern="1200" dirty="0">
                          <a:solidFill>
                            <a:schemeClr val="dk1"/>
                          </a:solidFill>
                          <a:effectLst/>
                          <a:latin typeface="Arial" panose="020B0604020202020204" pitchFamily="34" charset="0"/>
                          <a:ea typeface="+mn-ea"/>
                          <a:cs typeface="Arial" panose="020B0604020202020204" pitchFamily="34" charset="0"/>
                        </a:rPr>
                        <a:t>The changing economic world</a:t>
                      </a:r>
                    </a:p>
                    <a:p>
                      <a:pPr marL="171450" lvl="0" indent="-171450" algn="l" defTabSz="3240085" rtl="0" eaLnBrk="1" latinLnBrk="0" hangingPunct="1">
                        <a:spcAft>
                          <a:spcPts val="0"/>
                        </a:spcAft>
                        <a:buFontTx/>
                        <a:buChar char="-"/>
                      </a:pPr>
                      <a:endParaRPr lang="en-GB" sz="800" kern="1200" dirty="0">
                        <a:solidFill>
                          <a:schemeClr val="dk1"/>
                        </a:solidFill>
                        <a:effectLst/>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Tx/>
                        <a:buChar char="-"/>
                      </a:pPr>
                      <a:r>
                        <a:rPr lang="en-GB" sz="800" kern="1200" dirty="0">
                          <a:solidFill>
                            <a:schemeClr val="dk1"/>
                          </a:solidFill>
                          <a:effectLst/>
                          <a:latin typeface="Arial" panose="020B0604020202020204" pitchFamily="34" charset="0"/>
                          <a:ea typeface="+mn-ea"/>
                          <a:cs typeface="Arial" panose="020B0604020202020204" pitchFamily="34" charset="0"/>
                        </a:rPr>
                        <a:t>Describe the methods of classifying countries and use different </a:t>
                      </a:r>
                      <a:r>
                        <a:rPr lang="en-GB" sz="800" b="1" kern="1200" dirty="0">
                          <a:solidFill>
                            <a:schemeClr val="dk1"/>
                          </a:solidFill>
                          <a:effectLst/>
                          <a:highlight>
                            <a:srgbClr val="FFFF00"/>
                          </a:highlight>
                          <a:latin typeface="Arial" panose="020B0604020202020204" pitchFamily="34" charset="0"/>
                          <a:ea typeface="+mn-ea"/>
                          <a:cs typeface="Arial" panose="020B0604020202020204" pitchFamily="34" charset="0"/>
                        </a:rPr>
                        <a:t>development indicators.</a:t>
                      </a:r>
                      <a:r>
                        <a:rPr lang="en-GB" sz="800" kern="1200" dirty="0">
                          <a:solidFill>
                            <a:schemeClr val="dk1"/>
                          </a:solidFill>
                          <a:effectLst/>
                          <a:highlight>
                            <a:srgbClr val="FFFF00"/>
                          </a:highlight>
                          <a:latin typeface="Arial" panose="020B0604020202020204" pitchFamily="34" charset="0"/>
                          <a:ea typeface="+mn-ea"/>
                          <a:cs typeface="Arial" panose="020B0604020202020204" pitchFamily="34" charset="0"/>
                        </a:rPr>
                        <a:t> </a:t>
                      </a:r>
                    </a:p>
                    <a:p>
                      <a:pPr marL="171450" lvl="0" indent="-171450" algn="l" defTabSz="3240085" rtl="0" eaLnBrk="1" latinLnBrk="0" hangingPunct="1">
                        <a:spcAft>
                          <a:spcPts val="0"/>
                        </a:spcAft>
                        <a:buFontTx/>
                        <a:buChar char="-"/>
                      </a:pPr>
                      <a:r>
                        <a:rPr lang="en-US" sz="800" kern="1200" dirty="0">
                          <a:solidFill>
                            <a:srgbClr val="000000"/>
                          </a:solidFill>
                          <a:latin typeface="Arial" panose="020B0604020202020204" pitchFamily="34" charset="0"/>
                          <a:ea typeface="+mn-ea"/>
                          <a:cs typeface="Arial" panose="020B0604020202020204" pitchFamily="34" charset="0"/>
                        </a:rPr>
                        <a:t>Use the </a:t>
                      </a:r>
                      <a:r>
                        <a:rPr lang="en-US" sz="800" kern="1200" dirty="0">
                          <a:solidFill>
                            <a:srgbClr val="000000"/>
                          </a:solidFill>
                          <a:highlight>
                            <a:srgbClr val="FFFF00"/>
                          </a:highlight>
                          <a:latin typeface="Arial" panose="020B0604020202020204" pitchFamily="34" charset="0"/>
                          <a:ea typeface="+mn-ea"/>
                          <a:cs typeface="Arial" panose="020B0604020202020204" pitchFamily="34" charset="0"/>
                        </a:rPr>
                        <a:t>Demographic Transition Model </a:t>
                      </a:r>
                      <a:r>
                        <a:rPr lang="en-US" sz="800" kern="1200" dirty="0">
                          <a:solidFill>
                            <a:srgbClr val="000000"/>
                          </a:solidFill>
                          <a:latin typeface="Arial" panose="020B0604020202020204" pitchFamily="34" charset="0"/>
                          <a:ea typeface="+mn-ea"/>
                          <a:cs typeface="Arial" panose="020B0604020202020204" pitchFamily="34" charset="0"/>
                        </a:rPr>
                        <a:t>to explain  the link between changing population structure and level of development. </a:t>
                      </a:r>
                    </a:p>
                    <a:p>
                      <a:pPr marL="171450" lvl="0" indent="-171450" algn="l" defTabSz="3240085" rtl="0" eaLnBrk="1" latinLnBrk="0" hangingPunct="1">
                        <a:spcAft>
                          <a:spcPts val="0"/>
                        </a:spcAft>
                        <a:buFontTx/>
                        <a:buChar char="-"/>
                      </a:pPr>
                      <a:r>
                        <a:rPr lang="en-US" sz="800" kern="1200" dirty="0">
                          <a:solidFill>
                            <a:srgbClr val="000000"/>
                          </a:solidFill>
                          <a:latin typeface="Arial" panose="020B0604020202020204" pitchFamily="34" charset="0"/>
                          <a:ea typeface="+mn-ea"/>
                          <a:cs typeface="Arial" panose="020B0604020202020204" pitchFamily="34" charset="0"/>
                        </a:rPr>
                        <a:t>Use an example to show how </a:t>
                      </a:r>
                      <a:r>
                        <a:rPr lang="en-US" sz="800" kern="1200" dirty="0">
                          <a:solidFill>
                            <a:srgbClr val="000000"/>
                          </a:solidFill>
                          <a:highlight>
                            <a:srgbClr val="FFFF00"/>
                          </a:highlight>
                          <a:latin typeface="Arial" panose="020B0604020202020204" pitchFamily="34" charset="0"/>
                          <a:ea typeface="+mn-ea"/>
                          <a:cs typeface="Arial" panose="020B0604020202020204" pitchFamily="34" charset="0"/>
                        </a:rPr>
                        <a:t>tourism in an LIC can help to reduce the development gap</a:t>
                      </a:r>
                      <a:endParaRPr lang="en-GB" sz="800" kern="1200" dirty="0">
                        <a:solidFill>
                          <a:srgbClr val="000000"/>
                        </a:solidFill>
                        <a:highlight>
                          <a:srgbClr val="FFFF00"/>
                        </a:highlight>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Tx/>
                        <a:buChar char="-"/>
                      </a:pPr>
                      <a:r>
                        <a:rPr lang="en-GB" sz="800" kern="1200" dirty="0">
                          <a:solidFill>
                            <a:srgbClr val="000000"/>
                          </a:solidFill>
                          <a:highlight>
                            <a:srgbClr val="FFFF00"/>
                          </a:highlight>
                          <a:latin typeface="Arial" panose="020B0604020202020204" pitchFamily="34" charset="0"/>
                          <a:ea typeface="+mn-ea"/>
                          <a:cs typeface="Arial" panose="020B0604020202020204" pitchFamily="34" charset="0"/>
                        </a:rPr>
                        <a:t>D</a:t>
                      </a:r>
                      <a:r>
                        <a:rPr lang="en-US" sz="800" kern="1200" dirty="0">
                          <a:solidFill>
                            <a:srgbClr val="000000"/>
                          </a:solidFill>
                          <a:highlight>
                            <a:srgbClr val="FFFF00"/>
                          </a:highlight>
                          <a:latin typeface="Arial" panose="020B0604020202020204" pitchFamily="34" charset="0"/>
                          <a:ea typeface="+mn-ea"/>
                          <a:cs typeface="Arial" panose="020B0604020202020204" pitchFamily="34" charset="0"/>
                        </a:rPr>
                        <a:t>escribe and explain the impact or transport developments in road, rail, port and airports. </a:t>
                      </a:r>
                      <a:endParaRPr lang="en-GB" sz="800" kern="1200" dirty="0">
                        <a:solidFill>
                          <a:srgbClr val="000000"/>
                        </a:solidFill>
                        <a:highlight>
                          <a:srgbClr val="FFFF00"/>
                        </a:highligh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800" dirty="0">
                          <a:solidFill>
                            <a:schemeClr val="tx1"/>
                          </a:solidFill>
                          <a:latin typeface="Arial" panose="020B0604020202020204" pitchFamily="34" charset="0"/>
                          <a:cs typeface="Arial" panose="020B0604020202020204" pitchFamily="34" charset="0"/>
                        </a:rPr>
                        <a:t>Location</a:t>
                      </a:r>
                    </a:p>
                    <a:p>
                      <a:r>
                        <a:rPr lang="en-US" sz="800" dirty="0">
                          <a:solidFill>
                            <a:schemeClr val="tx1"/>
                          </a:solidFill>
                          <a:latin typeface="Arial" panose="020B0604020202020204" pitchFamily="34" charset="0"/>
                          <a:cs typeface="Arial" panose="020B0604020202020204" pitchFamily="34" charset="0"/>
                        </a:rPr>
                        <a:t>Scale</a:t>
                      </a:r>
                    </a:p>
                    <a:p>
                      <a:r>
                        <a:rPr lang="en-US" sz="800" dirty="0">
                          <a:solidFill>
                            <a:schemeClr val="tx1"/>
                          </a:solidFill>
                          <a:latin typeface="Arial" panose="020B0604020202020204" pitchFamily="34" charset="0"/>
                          <a:cs typeface="Arial" panose="020B0604020202020204" pitchFamily="34" charset="0"/>
                        </a:rPr>
                        <a:t>Environment</a:t>
                      </a:r>
                    </a:p>
                    <a:p>
                      <a:r>
                        <a:rPr lang="en-US" sz="800" dirty="0">
                          <a:solidFill>
                            <a:schemeClr val="tx1"/>
                          </a:solidFill>
                          <a:latin typeface="Arial" panose="020B0604020202020204" pitchFamily="34" charset="0"/>
                          <a:cs typeface="Arial" panose="020B0604020202020204" pitchFamily="34" charset="0"/>
                        </a:rPr>
                        <a:t>Interaction</a:t>
                      </a:r>
                    </a:p>
                    <a:p>
                      <a:r>
                        <a:rPr lang="en-US" sz="800" dirty="0">
                          <a:solidFill>
                            <a:schemeClr val="tx1"/>
                          </a:solidFill>
                          <a:latin typeface="Arial" panose="020B0604020202020204" pitchFamily="34" charset="0"/>
                          <a:cs typeface="Arial" panose="020B0604020202020204" pitchFamily="34" charset="0"/>
                        </a:rPr>
                        <a:t>Change</a:t>
                      </a:r>
                    </a:p>
                    <a:p>
                      <a:r>
                        <a:rPr lang="en-US" sz="800" dirty="0">
                          <a:solidFill>
                            <a:schemeClr val="tx1"/>
                          </a:solidFill>
                          <a:latin typeface="Arial" panose="020B0604020202020204" pitchFamily="34" charset="0"/>
                          <a:cs typeface="Arial" panose="020B0604020202020204" pitchFamily="34" charset="0"/>
                        </a:rPr>
                        <a:t>Sustainability</a:t>
                      </a:r>
                    </a:p>
                    <a:p>
                      <a:r>
                        <a:rPr lang="en-US" sz="800" dirty="0">
                          <a:solidFill>
                            <a:schemeClr val="tx1"/>
                          </a:solidFill>
                          <a:latin typeface="Arial" panose="020B0604020202020204" pitchFamily="34" charset="0"/>
                          <a:cs typeface="Arial" panose="020B0604020202020204" pitchFamily="34" charset="0"/>
                        </a:rPr>
                        <a:t>Processes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US" sz="800" kern="1200" dirty="0">
                          <a:solidFill>
                            <a:srgbClr val="000000"/>
                          </a:solidFill>
                          <a:latin typeface="Arial" panose="020B0604020202020204" pitchFamily="34" charset="0"/>
                          <a:ea typeface="+mn-ea"/>
                          <a:cs typeface="Arial" panose="020B0604020202020204" pitchFamily="34" charset="0"/>
                        </a:rPr>
                        <a:t>Evaluate the use of different developmental indicators.</a:t>
                      </a:r>
                    </a:p>
                    <a:p>
                      <a:pPr marL="171450" lvl="0" indent="-171450" algn="l" defTabSz="3240085" rtl="0" eaLnBrk="1" latinLnBrk="0" hangingPunct="1">
                        <a:spcAft>
                          <a:spcPts val="0"/>
                        </a:spcAft>
                        <a:buFontTx/>
                        <a:buChar char="-"/>
                      </a:pP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 panose="020B0604020202020204" pitchFamily="34" charset="0"/>
                          <a:ea typeface="+mn-ea"/>
                          <a:cs typeface="Arial" panose="020B0604020202020204" pitchFamily="34" charset="0"/>
                        </a:rPr>
                        <a:t> We are</a:t>
                      </a:r>
                      <a:r>
                        <a:rPr lang="en-GB" sz="800" kern="1200" baseline="0" dirty="0">
                          <a:solidFill>
                            <a:srgbClr val="000000"/>
                          </a:solidFill>
                          <a:latin typeface="Arial" panose="020B0604020202020204" pitchFamily="34" charset="0"/>
                          <a:ea typeface="+mn-ea"/>
                          <a:cs typeface="Arial" panose="020B0604020202020204" pitchFamily="34" charset="0"/>
                        </a:rPr>
                        <a:t> delivering these units following the AQA GCSE specification. This is the second unit of Paper 2. The rationale and sequence of lessons is based  on  first looking and development and looking at ways we can measure how rich/poor a country is. This involves analysing a number of different data strands. The next step is to examine why there is a development gap. We then look at one country in an LIC/NEE and examine how it is trying to bridge the development gap.</a:t>
                      </a:r>
                    </a:p>
                    <a:p>
                      <a:pPr marL="0" lvl="0" indent="0" algn="l" defTabSz="3240085" rtl="0" eaLnBrk="1" latinLnBrk="0" hangingPunct="1">
                        <a:spcAft>
                          <a:spcPts val="0"/>
                        </a:spcAft>
                        <a:buFont typeface="Arial" panose="020B0604020202020204" pitchFamily="34" charset="0"/>
                        <a:buNone/>
                      </a:pPr>
                      <a:r>
                        <a:rPr lang="en-GB" sz="800" kern="1200" baseline="0" dirty="0">
                          <a:solidFill>
                            <a:srgbClr val="000000"/>
                          </a:solidFill>
                          <a:latin typeface="Arial" panose="020B0604020202020204" pitchFamily="34" charset="0"/>
                          <a:ea typeface="+mn-ea"/>
                          <a:cs typeface="Arial" panose="020B0604020202020204" pitchFamily="34" charset="0"/>
                        </a:rPr>
                        <a:t>Next we come back to the UK and look at how the economy has changed since industrial times. We look at the legacy of what was left and look towards the future. We examine our position in the world and how we are linked to other nations.</a:t>
                      </a: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latin typeface="Arial" panose="020B0604020202020204" pitchFamily="34" charset="0"/>
                          <a:ea typeface="+mn-ea"/>
                          <a:cs typeface="Arial" panose="020B0604020202020204" pitchFamily="34" charset="0"/>
                        </a:rPr>
                        <a:t>Developments in the future could relate to the up-to-date integration of any news items</a:t>
                      </a:r>
                      <a:r>
                        <a:rPr lang="en-GB" sz="800" kern="1200" baseline="0" dirty="0">
                          <a:solidFill>
                            <a:srgbClr val="000000"/>
                          </a:solidFill>
                          <a:latin typeface="Arial" panose="020B0604020202020204" pitchFamily="34" charset="0"/>
                          <a:ea typeface="+mn-ea"/>
                          <a:cs typeface="Arial" panose="020B0604020202020204" pitchFamily="34" charset="0"/>
                        </a:rPr>
                        <a:t> </a:t>
                      </a:r>
                      <a:r>
                        <a:rPr lang="en-GB" sz="800" kern="1200" dirty="0">
                          <a:solidFill>
                            <a:srgbClr val="000000"/>
                          </a:solidFill>
                          <a:latin typeface="Arial" panose="020B0604020202020204" pitchFamily="34" charset="0"/>
                          <a:ea typeface="+mn-ea"/>
                          <a:cs typeface="Arial" panose="020B0604020202020204" pitchFamily="34" charset="0"/>
                        </a:rPr>
                        <a:t>as they occur (e.g. global</a:t>
                      </a:r>
                      <a:r>
                        <a:rPr lang="en-GB" sz="800" kern="1200" baseline="0" dirty="0">
                          <a:solidFill>
                            <a:srgbClr val="000000"/>
                          </a:solidFill>
                          <a:latin typeface="Arial" panose="020B0604020202020204" pitchFamily="34" charset="0"/>
                          <a:ea typeface="+mn-ea"/>
                          <a:cs typeface="Arial" panose="020B0604020202020204" pitchFamily="34" charset="0"/>
                        </a:rPr>
                        <a:t> links especially EU Brexit issues)</a:t>
                      </a:r>
                      <a:r>
                        <a:rPr lang="en-GB" sz="800" kern="1200" dirty="0">
                          <a:solidFill>
                            <a:srgbClr val="000000"/>
                          </a:solidFill>
                          <a:latin typeface="Arial" panose="020B0604020202020204" pitchFamily="34" charset="0"/>
                          <a:ea typeface="+mn-ea"/>
                          <a:cs typeface="Arial" panose="020B0604020202020204" pitchFamily="34" charset="0"/>
                        </a:rPr>
                        <a:t>. This should gain the interest of students and improve in the engagement of the subject</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latin typeface="Arial" panose="020B0604020202020204" pitchFamily="34" charset="0"/>
                          <a:ea typeface="+mn-ea"/>
                          <a:cs typeface="Arial" panose="020B0604020202020204" pitchFamily="34" charset="0"/>
                        </a:rPr>
                        <a:t>Careers – MYPATH – Job – Quarry manager </a:t>
                      </a:r>
                      <a:r>
                        <a:rPr lang="en-GB" sz="800" kern="1200" dirty="0">
                          <a:solidFill>
                            <a:srgbClr val="000000"/>
                          </a:solidFill>
                          <a:latin typeface="Arial" panose="020B0604020202020204" pitchFamily="34" charset="0"/>
                          <a:ea typeface="+mn-ea"/>
                          <a:cs typeface="Arial" panose="020B0604020202020204" pitchFamily="34" charset="0"/>
                          <a:hlinkClick r:id="rId2"/>
                        </a:rPr>
                        <a:t>https://www.youtube.com/watch?v=x6LngDHG_Jc&amp;list=PLVEWa7uIDT769WGUTc_-lOca4dJRlPatZ&amp;index=63</a:t>
                      </a: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95732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95590999"/>
              </p:ext>
            </p:extLst>
          </p:nvPr>
        </p:nvGraphicFramePr>
        <p:xfrm>
          <a:off x="304800" y="304800"/>
          <a:ext cx="8534399" cy="6296442"/>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0000"/>
                    </a:ext>
                  </a:extLst>
                </a:gridCol>
                <a:gridCol w="1554506">
                  <a:extLst>
                    <a:ext uri="{9D8B030D-6E8A-4147-A177-3AD203B41FA5}">
                      <a16:colId xmlns:a16="http://schemas.microsoft.com/office/drawing/2014/main" val="20001"/>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20004"/>
                    </a:ext>
                  </a:extLst>
                </a:gridCol>
                <a:gridCol w="1804746">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1"/>
                  </a:ext>
                </a:extLst>
              </a:tr>
              <a:tr h="1502423">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Tx/>
                        <a:buChar char="-"/>
                      </a:pPr>
                      <a:r>
                        <a:rPr lang="en-US" sz="800" kern="1200" dirty="0">
                          <a:solidFill>
                            <a:srgbClr val="000000"/>
                          </a:solidFill>
                          <a:highlight>
                            <a:srgbClr val="FFFF00"/>
                          </a:highlight>
                          <a:latin typeface="Arial" panose="020B0604020202020204" pitchFamily="34" charset="0"/>
                          <a:ea typeface="+mn-ea"/>
                          <a:cs typeface="Arial" panose="020B0604020202020204" pitchFamily="34" charset="0"/>
                        </a:rPr>
                        <a:t>Describe the North – South divide in the UK. </a:t>
                      </a:r>
                    </a:p>
                    <a:p>
                      <a:pPr marL="171450" lvl="0" indent="-171450" algn="l" defTabSz="3240085" rtl="0" eaLnBrk="1" latinLnBrk="0" hangingPunct="1">
                        <a:spcAft>
                          <a:spcPts val="0"/>
                        </a:spcAft>
                        <a:buFontTx/>
                        <a:buChar char="-"/>
                      </a:pPr>
                      <a:endParaRPr lang="en-US"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Tx/>
                        <a:buNone/>
                      </a:pPr>
                      <a:endParaRPr lang="en-US" sz="800" u="sng"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Tx/>
                        <a:buNone/>
                      </a:pPr>
                      <a:endParaRPr lang="en-US" sz="800" u="sng"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Tx/>
                        <a:buNone/>
                      </a:pPr>
                      <a:endParaRPr lang="en-US" sz="800" u="sng"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Tx/>
                        <a:buNone/>
                      </a:pPr>
                      <a:endParaRPr lang="en-US" sz="800" u="sng"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Tx/>
                        <a:buNone/>
                      </a:pPr>
                      <a:endParaRPr lang="en-US" sz="800" u="sng"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Tx/>
                        <a:buNone/>
                      </a:pPr>
                      <a:endParaRPr lang="en-US" sz="800" u="sng"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Tx/>
                        <a:buNone/>
                      </a:pPr>
                      <a:endParaRPr lang="en-US" sz="800" u="sng"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Tx/>
                        <a:buNone/>
                      </a:pPr>
                      <a:endParaRPr lang="en-US" sz="800" u="sng"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Tx/>
                        <a:buNone/>
                      </a:pPr>
                      <a:endParaRPr lang="en-US" sz="800" u="sng"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Tx/>
                        <a:buNone/>
                      </a:pPr>
                      <a:r>
                        <a:rPr lang="en-US" sz="800" u="sng" kern="1200" dirty="0">
                          <a:solidFill>
                            <a:srgbClr val="000000"/>
                          </a:solidFill>
                          <a:latin typeface="Arial" panose="020B0604020202020204" pitchFamily="34" charset="0"/>
                          <a:ea typeface="+mn-ea"/>
                          <a:cs typeface="Arial" panose="020B0604020202020204" pitchFamily="34" charset="0"/>
                        </a:rPr>
                        <a:t>The challenge of resource management</a:t>
                      </a:r>
                    </a:p>
                    <a:p>
                      <a:pPr marL="0" lvl="0" indent="0" algn="l" defTabSz="3240085" rtl="0" eaLnBrk="1" latinLnBrk="0" hangingPunct="1">
                        <a:spcAft>
                          <a:spcPts val="0"/>
                        </a:spcAft>
                        <a:buFontTx/>
                        <a:buNone/>
                      </a:pPr>
                      <a:endParaRPr lang="en-US"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Tx/>
                        <a:buNone/>
                      </a:pPr>
                      <a:endParaRPr lang="en-US" sz="800" kern="1200" dirty="0">
                        <a:solidFill>
                          <a:srgbClr val="00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Tx/>
                        <a:buChar char="-"/>
                      </a:pPr>
                      <a:r>
                        <a:rPr lang="en-US" sz="800" kern="1200" dirty="0">
                          <a:solidFill>
                            <a:srgbClr val="000000"/>
                          </a:solidFill>
                          <a:latin typeface="Arial" panose="020B0604020202020204" pitchFamily="34" charset="0"/>
                          <a:ea typeface="+mn-ea"/>
                          <a:cs typeface="Arial" panose="020B0604020202020204" pitchFamily="34" charset="0"/>
                        </a:rPr>
                        <a:t>Describe the </a:t>
                      </a:r>
                      <a:r>
                        <a:rPr lang="en-US" sz="800" kern="1200" dirty="0">
                          <a:solidFill>
                            <a:srgbClr val="000000"/>
                          </a:solidFill>
                          <a:highlight>
                            <a:srgbClr val="FFFF00"/>
                          </a:highlight>
                          <a:latin typeface="Arial" panose="020B0604020202020204" pitchFamily="34" charset="0"/>
                          <a:ea typeface="+mn-ea"/>
                          <a:cs typeface="Arial" panose="020B0604020202020204" pitchFamily="34" charset="0"/>
                        </a:rPr>
                        <a:t>importance of food, water and energy </a:t>
                      </a:r>
                      <a:r>
                        <a:rPr lang="en-US" sz="800" kern="1200" dirty="0">
                          <a:solidFill>
                            <a:srgbClr val="000000"/>
                          </a:solidFill>
                          <a:latin typeface="Arial" panose="020B0604020202020204" pitchFamily="34" charset="0"/>
                          <a:ea typeface="+mn-ea"/>
                          <a:cs typeface="Arial" panose="020B0604020202020204" pitchFamily="34" charset="0"/>
                        </a:rPr>
                        <a:t>to the economic and social wellbeing.</a:t>
                      </a:r>
                    </a:p>
                    <a:p>
                      <a:pPr marL="171450" lvl="0" indent="-171450" algn="l" defTabSz="3240085" rtl="0" eaLnBrk="1" latinLnBrk="0" hangingPunct="1">
                        <a:spcAft>
                          <a:spcPts val="0"/>
                        </a:spcAft>
                        <a:buFontTx/>
                        <a:buChar char="-"/>
                      </a:pPr>
                      <a:r>
                        <a:rPr lang="en-US" sz="800" kern="1200" dirty="0">
                          <a:solidFill>
                            <a:srgbClr val="000000"/>
                          </a:solidFill>
                          <a:highlight>
                            <a:srgbClr val="FFFF00"/>
                          </a:highlight>
                          <a:latin typeface="Arial" panose="020B0604020202020204" pitchFamily="34" charset="0"/>
                          <a:ea typeface="+mn-ea"/>
                          <a:cs typeface="Arial" panose="020B0604020202020204" pitchFamily="34" charset="0"/>
                        </a:rPr>
                        <a:t>Describe the distribution of resources around world.</a:t>
                      </a:r>
                    </a:p>
                    <a:p>
                      <a:pPr marL="171450" lvl="0" indent="-171450" algn="l" defTabSz="3240085" rtl="0" eaLnBrk="1" latinLnBrk="0" hangingPunct="1">
                        <a:spcAft>
                          <a:spcPts val="0"/>
                        </a:spcAft>
                        <a:buFontTx/>
                        <a:buChar char="-"/>
                      </a:pPr>
                      <a:r>
                        <a:rPr lang="en-US" sz="800" kern="1200" dirty="0">
                          <a:solidFill>
                            <a:srgbClr val="000000"/>
                          </a:solidFill>
                          <a:latin typeface="Arial" panose="020B0604020202020204" pitchFamily="34" charset="0"/>
                          <a:ea typeface="+mn-ea"/>
                          <a:cs typeface="Arial" panose="020B0604020202020204" pitchFamily="34" charset="0"/>
                        </a:rPr>
                        <a:t>Describe the distribution of resources around the UK.</a:t>
                      </a:r>
                    </a:p>
                    <a:p>
                      <a:pPr marL="171450" lvl="0" indent="-171450" algn="l" defTabSz="3240085" rtl="0" eaLnBrk="1" latinLnBrk="0" hangingPunct="1">
                        <a:spcAft>
                          <a:spcPts val="0"/>
                        </a:spcAft>
                        <a:buFontTx/>
                        <a:buChar char="-"/>
                      </a:pPr>
                      <a:r>
                        <a:rPr lang="en-US" sz="800" kern="1200" dirty="0">
                          <a:solidFill>
                            <a:srgbClr val="000000"/>
                          </a:solidFill>
                          <a:latin typeface="Arial" panose="020B0604020202020204" pitchFamily="34" charset="0"/>
                          <a:ea typeface="+mn-ea"/>
                          <a:cs typeface="Arial" panose="020B0604020202020204" pitchFamily="34" charset="0"/>
                        </a:rPr>
                        <a:t>Describe the different </a:t>
                      </a:r>
                      <a:r>
                        <a:rPr lang="en-US" sz="800" kern="1200" dirty="0">
                          <a:solidFill>
                            <a:srgbClr val="000000"/>
                          </a:solidFill>
                          <a:highlight>
                            <a:srgbClr val="FFFF00"/>
                          </a:highlight>
                          <a:latin typeface="Arial" panose="020B0604020202020204" pitchFamily="34" charset="0"/>
                          <a:ea typeface="+mn-ea"/>
                          <a:cs typeface="Arial" panose="020B0604020202020204" pitchFamily="34" charset="0"/>
                        </a:rPr>
                        <a:t>industries involved in agriculture </a:t>
                      </a:r>
                      <a:r>
                        <a:rPr lang="en-US" sz="800" kern="1200" dirty="0">
                          <a:solidFill>
                            <a:srgbClr val="000000"/>
                          </a:solidFill>
                          <a:latin typeface="Arial" panose="020B0604020202020204" pitchFamily="34" charset="0"/>
                          <a:ea typeface="+mn-ea"/>
                          <a:cs typeface="Arial" panose="020B0604020202020204" pitchFamily="34" charset="0"/>
                        </a:rPr>
                        <a:t>(agribusiness) and explain how they are changing in the UK.</a:t>
                      </a:r>
                    </a:p>
                    <a:p>
                      <a:pPr marL="171450" lvl="0" indent="-171450" algn="l" defTabSz="3240085" rtl="0" eaLnBrk="1" latinLnBrk="0" hangingPunct="1">
                        <a:spcAft>
                          <a:spcPts val="0"/>
                        </a:spcAft>
                        <a:buFontTx/>
                        <a:buChar char="-"/>
                      </a:pPr>
                      <a:r>
                        <a:rPr lang="en-US" sz="800" kern="1200" dirty="0">
                          <a:solidFill>
                            <a:srgbClr val="000000"/>
                          </a:solidFill>
                          <a:latin typeface="Arial" panose="020B0604020202020204" pitchFamily="34" charset="0"/>
                          <a:ea typeface="+mn-ea"/>
                          <a:cs typeface="Arial" panose="020B0604020202020204" pitchFamily="34" charset="0"/>
                        </a:rPr>
                        <a:t>Describe the </a:t>
                      </a:r>
                      <a:r>
                        <a:rPr lang="en-US" sz="800" kern="1200" dirty="0">
                          <a:solidFill>
                            <a:srgbClr val="000000"/>
                          </a:solidFill>
                          <a:highlight>
                            <a:srgbClr val="FFFF00"/>
                          </a:highlight>
                          <a:latin typeface="Arial" panose="020B0604020202020204" pitchFamily="34" charset="0"/>
                          <a:ea typeface="+mn-ea"/>
                          <a:cs typeface="Arial" panose="020B0604020202020204" pitchFamily="34" charset="0"/>
                        </a:rPr>
                        <a:t>problems with water quality and pollution </a:t>
                      </a:r>
                      <a:r>
                        <a:rPr lang="en-US" sz="800" kern="1200" dirty="0">
                          <a:solidFill>
                            <a:srgbClr val="000000"/>
                          </a:solidFill>
                          <a:latin typeface="Arial" panose="020B0604020202020204" pitchFamily="34" charset="0"/>
                          <a:ea typeface="+mn-ea"/>
                          <a:cs typeface="Arial" panose="020B0604020202020204" pitchFamily="34" charset="0"/>
                        </a:rPr>
                        <a:t>in the UK and how they can be managed.</a:t>
                      </a:r>
                    </a:p>
                    <a:p>
                      <a:pPr marL="171450" lvl="0" indent="-171450" algn="l" defTabSz="3240085" rtl="0" eaLnBrk="1" latinLnBrk="0" hangingPunct="1">
                        <a:spcAft>
                          <a:spcPts val="0"/>
                        </a:spcAft>
                        <a:buFontTx/>
                        <a:buChar char="-"/>
                      </a:pPr>
                      <a:r>
                        <a:rPr lang="en-US" sz="800" kern="1200" dirty="0">
                          <a:solidFill>
                            <a:srgbClr val="000000"/>
                          </a:solidFill>
                          <a:latin typeface="Arial" panose="020B0604020202020204" pitchFamily="34" charset="0"/>
                          <a:ea typeface="+mn-ea"/>
                          <a:cs typeface="Arial" panose="020B0604020202020204" pitchFamily="34" charset="0"/>
                        </a:rPr>
                        <a:t>Describe the </a:t>
                      </a:r>
                      <a:r>
                        <a:rPr lang="en-US" sz="800" kern="1200" dirty="0">
                          <a:solidFill>
                            <a:srgbClr val="000000"/>
                          </a:solidFill>
                          <a:highlight>
                            <a:srgbClr val="FFFF00"/>
                          </a:highlight>
                          <a:latin typeface="Arial" panose="020B0604020202020204" pitchFamily="34" charset="0"/>
                          <a:ea typeface="+mn-ea"/>
                          <a:cs typeface="Arial" panose="020B0604020202020204" pitchFamily="34" charset="0"/>
                        </a:rPr>
                        <a:t>UKs energy mix and how it has</a:t>
                      </a:r>
                      <a:r>
                        <a:rPr lang="en-US" sz="800" kern="1200" dirty="0">
                          <a:solidFill>
                            <a:srgbClr val="000000"/>
                          </a:solidFill>
                          <a:latin typeface="Arial" panose="020B0604020202020204" pitchFamily="34" charset="0"/>
                          <a:ea typeface="+mn-ea"/>
                          <a:cs typeface="Arial" panose="020B0604020202020204" pitchFamily="34" charset="0"/>
                        </a:rPr>
                        <a:t> </a:t>
                      </a:r>
                      <a:r>
                        <a:rPr lang="en-US" sz="800" kern="1200" dirty="0">
                          <a:solidFill>
                            <a:srgbClr val="000000"/>
                          </a:solidFill>
                          <a:highlight>
                            <a:srgbClr val="FFFF00"/>
                          </a:highlight>
                          <a:latin typeface="Arial" panose="020B0604020202020204" pitchFamily="34" charset="0"/>
                          <a:ea typeface="+mn-ea"/>
                          <a:cs typeface="Arial" panose="020B0604020202020204" pitchFamily="34" charset="0"/>
                        </a:rPr>
                        <a:t>changed over time. </a:t>
                      </a:r>
                    </a:p>
                    <a:p>
                      <a:pPr marL="171450" lvl="0" indent="-171450" algn="l" defTabSz="3240085" rtl="0" eaLnBrk="1" latinLnBrk="0" hangingPunct="1">
                        <a:spcAft>
                          <a:spcPts val="0"/>
                        </a:spcAft>
                        <a:buFontTx/>
                        <a:buChar char="-"/>
                      </a:pPr>
                      <a:r>
                        <a:rPr lang="en-US" sz="800" kern="1200" dirty="0">
                          <a:solidFill>
                            <a:srgbClr val="000000"/>
                          </a:solidFill>
                          <a:latin typeface="Arial" panose="020B0604020202020204" pitchFamily="34" charset="0"/>
                          <a:ea typeface="+mn-ea"/>
                          <a:cs typeface="Arial" panose="020B0604020202020204" pitchFamily="34" charset="0"/>
                        </a:rPr>
                        <a:t>Describe and explain the economic and environmental issues with exploitation of energy sources. </a:t>
                      </a:r>
                    </a:p>
                    <a:p>
                      <a:pPr marL="171450" lvl="0" indent="-171450" algn="l" defTabSz="3240085" rtl="0" eaLnBrk="1" latinLnBrk="0" hangingPunct="1">
                        <a:spcAft>
                          <a:spcPts val="0"/>
                        </a:spcAft>
                        <a:buFontTx/>
                        <a:buChar char="-"/>
                      </a:pPr>
                      <a:r>
                        <a:rPr lang="en-US" sz="800" kern="1200" dirty="0">
                          <a:solidFill>
                            <a:srgbClr val="000000"/>
                          </a:solidFill>
                          <a:highlight>
                            <a:srgbClr val="FFFF00"/>
                          </a:highlight>
                          <a:latin typeface="Arial" panose="020B0604020202020204" pitchFamily="34" charset="0"/>
                          <a:ea typeface="+mn-ea"/>
                          <a:cs typeface="Arial" panose="020B0604020202020204" pitchFamily="34" charset="0"/>
                        </a:rPr>
                        <a:t>Describe the global  distribution of food</a:t>
                      </a:r>
                      <a:r>
                        <a:rPr lang="en-US" sz="800" kern="1200" dirty="0">
                          <a:solidFill>
                            <a:srgbClr val="000000"/>
                          </a:solidFill>
                          <a:latin typeface="Arial" panose="020B0604020202020204" pitchFamily="34" charset="0"/>
                          <a:ea typeface="+mn-ea"/>
                          <a:cs typeface="Arial" panose="020B0604020202020204" pitchFamily="34" charset="0"/>
                        </a:rPr>
                        <a:t> </a:t>
                      </a:r>
                      <a:r>
                        <a:rPr lang="en-US" sz="800" kern="1200" dirty="0">
                          <a:solidFill>
                            <a:srgbClr val="000000"/>
                          </a:solidFill>
                          <a:highlight>
                            <a:srgbClr val="FFFF00"/>
                          </a:highlight>
                          <a:latin typeface="Arial" panose="020B0604020202020204" pitchFamily="34" charset="0"/>
                          <a:ea typeface="+mn-ea"/>
                          <a:cs typeface="Arial" panose="020B0604020202020204" pitchFamily="34" charset="0"/>
                        </a:rPr>
                        <a:t>resources both surplus and deficit.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800" dirty="0">
                          <a:solidFill>
                            <a:schemeClr val="tx1"/>
                          </a:solidFill>
                          <a:latin typeface="Arial" panose="020B0604020202020204" pitchFamily="34" charset="0"/>
                          <a:cs typeface="Arial" panose="020B0604020202020204" pitchFamily="34" charset="0"/>
                        </a:rPr>
                        <a:t>Location</a:t>
                      </a:r>
                    </a:p>
                    <a:p>
                      <a:r>
                        <a:rPr lang="en-US" sz="800" dirty="0">
                          <a:solidFill>
                            <a:schemeClr val="tx1"/>
                          </a:solidFill>
                          <a:latin typeface="Arial" panose="020B0604020202020204" pitchFamily="34" charset="0"/>
                          <a:cs typeface="Arial" panose="020B0604020202020204" pitchFamily="34" charset="0"/>
                        </a:rPr>
                        <a:t>Scale</a:t>
                      </a:r>
                    </a:p>
                    <a:p>
                      <a:r>
                        <a:rPr lang="en-US" sz="800" dirty="0">
                          <a:solidFill>
                            <a:schemeClr val="tx1"/>
                          </a:solidFill>
                          <a:latin typeface="Arial" panose="020B0604020202020204" pitchFamily="34" charset="0"/>
                          <a:cs typeface="Arial" panose="020B0604020202020204" pitchFamily="34" charset="0"/>
                        </a:rPr>
                        <a:t>Environment</a:t>
                      </a:r>
                    </a:p>
                    <a:p>
                      <a:r>
                        <a:rPr lang="en-US" sz="800" dirty="0">
                          <a:solidFill>
                            <a:schemeClr val="tx1"/>
                          </a:solidFill>
                          <a:latin typeface="Arial" panose="020B0604020202020204" pitchFamily="34" charset="0"/>
                          <a:cs typeface="Arial" panose="020B0604020202020204" pitchFamily="34" charset="0"/>
                        </a:rPr>
                        <a:t>Interaction</a:t>
                      </a:r>
                    </a:p>
                    <a:p>
                      <a:r>
                        <a:rPr lang="en-US" sz="800" dirty="0">
                          <a:solidFill>
                            <a:schemeClr val="tx1"/>
                          </a:solidFill>
                          <a:latin typeface="Arial" panose="020B0604020202020204" pitchFamily="34" charset="0"/>
                          <a:cs typeface="Arial" panose="020B0604020202020204" pitchFamily="34" charset="0"/>
                        </a:rPr>
                        <a:t>Change</a:t>
                      </a:r>
                    </a:p>
                    <a:p>
                      <a:r>
                        <a:rPr lang="en-US" sz="800" dirty="0">
                          <a:solidFill>
                            <a:schemeClr val="tx1"/>
                          </a:solidFill>
                          <a:latin typeface="Arial" panose="020B0604020202020204" pitchFamily="34" charset="0"/>
                          <a:cs typeface="Arial" panose="020B0604020202020204" pitchFamily="34" charset="0"/>
                        </a:rPr>
                        <a:t>Sustainability</a:t>
                      </a:r>
                    </a:p>
                    <a:p>
                      <a:r>
                        <a:rPr lang="en-US" sz="800" dirty="0">
                          <a:solidFill>
                            <a:schemeClr val="tx1"/>
                          </a:solidFill>
                          <a:latin typeface="Arial" panose="020B0604020202020204" pitchFamily="34" charset="0"/>
                          <a:cs typeface="Arial" panose="020B0604020202020204" pitchFamily="34" charset="0"/>
                        </a:rPr>
                        <a:t>Processes</a:t>
                      </a:r>
                    </a:p>
                    <a:p>
                      <a:pPr marL="171450" lvl="0" indent="-171450" algn="l" defTabSz="3240085" rtl="0" eaLnBrk="1" latinLnBrk="0" hangingPunct="1">
                        <a:spcAft>
                          <a:spcPts val="0"/>
                        </a:spcAft>
                        <a:buFontTx/>
                        <a:buChar char="-"/>
                      </a:pPr>
                      <a:endParaRPr lang="en-US"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US" sz="800" kern="1200" dirty="0">
                          <a:solidFill>
                            <a:srgbClr val="000000"/>
                          </a:solidFill>
                          <a:latin typeface="Arial" panose="020B0604020202020204" pitchFamily="34" charset="0"/>
                          <a:ea typeface="+mn-ea"/>
                          <a:cs typeface="Arial" panose="020B0604020202020204" pitchFamily="34" charset="0"/>
                        </a:rPr>
                        <a:t>Evaluate and explain the strategies use to solve regional differences within the UK</a:t>
                      </a:r>
                    </a:p>
                    <a:p>
                      <a:pPr marL="171450" lvl="0" indent="-171450" algn="l" defTabSz="3240085" rtl="0" eaLnBrk="1" latinLnBrk="0" hangingPunct="1">
                        <a:spcAft>
                          <a:spcPts val="0"/>
                        </a:spcAft>
                        <a:buFontTx/>
                        <a:buChar char="-"/>
                      </a:pPr>
                      <a:r>
                        <a:rPr lang="en-US" sz="800" kern="1200" dirty="0">
                          <a:solidFill>
                            <a:srgbClr val="000000"/>
                          </a:solidFill>
                          <a:latin typeface="Arial" panose="020B0604020202020204" pitchFamily="34" charset="0"/>
                          <a:ea typeface="+mn-ea"/>
                          <a:cs typeface="Arial" panose="020B0604020202020204" pitchFamily="34" charset="0"/>
                        </a:rPr>
                        <a:t>Analyse the growing interdependence and </a:t>
                      </a:r>
                      <a:r>
                        <a:rPr lang="en-GB" sz="800" kern="1200" noProof="0" dirty="0">
                          <a:solidFill>
                            <a:srgbClr val="000000"/>
                          </a:solidFill>
                          <a:latin typeface="Arial" panose="020B0604020202020204" pitchFamily="34" charset="0"/>
                          <a:ea typeface="+mn-ea"/>
                          <a:cs typeface="Arial" panose="020B0604020202020204" pitchFamily="34" charset="0"/>
                        </a:rPr>
                        <a:t>globalisation</a:t>
                      </a:r>
                      <a:r>
                        <a:rPr lang="en-US" sz="800" kern="1200" dirty="0">
                          <a:solidFill>
                            <a:srgbClr val="000000"/>
                          </a:solidFill>
                          <a:latin typeface="Arial" panose="020B0604020202020204" pitchFamily="34" charset="0"/>
                          <a:ea typeface="+mn-ea"/>
                          <a:cs typeface="Arial" panose="020B0604020202020204" pitchFamily="34" charset="0"/>
                        </a:rPr>
                        <a:t> of the UK in relation to its economy and politics. </a:t>
                      </a:r>
                    </a:p>
                    <a:p>
                      <a:pPr marL="171450" lvl="0" indent="-171450" algn="l" defTabSz="3240085" rtl="0" eaLnBrk="1" latinLnBrk="0" hangingPunct="1">
                        <a:spcAft>
                          <a:spcPts val="0"/>
                        </a:spcAft>
                        <a:buFontTx/>
                        <a:buChar char="-"/>
                      </a:pPr>
                      <a:endParaRPr lang="en-US" sz="800" i="1" kern="1200" dirty="0">
                        <a:solidFill>
                          <a:srgbClr val="00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Tx/>
                        <a:buChar char="-"/>
                      </a:pPr>
                      <a:endParaRPr lang="en-US" sz="800" i="1" kern="1200" dirty="0">
                        <a:solidFill>
                          <a:srgbClr val="00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Tx/>
                        <a:buChar char="-"/>
                      </a:pPr>
                      <a:endParaRPr lang="en-US" sz="800" i="1" kern="1200" dirty="0">
                        <a:solidFill>
                          <a:srgbClr val="00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Tx/>
                        <a:buChar char="-"/>
                      </a:pPr>
                      <a:endParaRPr lang="en-US" sz="800" i="1" kern="1200" dirty="0">
                        <a:solidFill>
                          <a:srgbClr val="00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Tx/>
                        <a:buChar char="-"/>
                      </a:pPr>
                      <a:endParaRPr lang="en-US" sz="800" i="1" kern="1200" dirty="0">
                        <a:solidFill>
                          <a:srgbClr val="00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Tx/>
                        <a:buChar char="-"/>
                      </a:pPr>
                      <a:endParaRPr lang="en-US" sz="800" i="1" kern="1200" dirty="0">
                        <a:solidFill>
                          <a:srgbClr val="00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Tx/>
                        <a:buChar char="-"/>
                      </a:pPr>
                      <a:endParaRPr lang="en-US" sz="800" i="1" kern="1200" dirty="0">
                        <a:solidFill>
                          <a:srgbClr val="000000"/>
                        </a:solidFill>
                        <a:latin typeface="Arial" panose="020B0604020202020204" pitchFamily="34" charset="0"/>
                        <a:ea typeface="+mn-ea"/>
                        <a:cs typeface="Arial" panose="020B0604020202020204" pitchFamily="34" charset="0"/>
                      </a:endParaRPr>
                    </a:p>
                    <a:p>
                      <a:pPr marL="171450" lvl="0" indent="-171450" algn="l" defTabSz="3240085" rtl="0" eaLnBrk="1" latinLnBrk="0" hangingPunct="1">
                        <a:spcAft>
                          <a:spcPts val="0"/>
                        </a:spcAft>
                        <a:buFontTx/>
                        <a:buChar char="-"/>
                      </a:pPr>
                      <a:r>
                        <a:rPr lang="en-US" sz="800" i="0" kern="1200" dirty="0">
                          <a:solidFill>
                            <a:srgbClr val="000000"/>
                          </a:solidFill>
                          <a:latin typeface="Arial" panose="020B0604020202020204" pitchFamily="34" charset="0"/>
                          <a:ea typeface="+mn-ea"/>
                          <a:cs typeface="Arial" panose="020B0604020202020204" pitchFamily="34" charset="0"/>
                        </a:rPr>
                        <a:t>Describing</a:t>
                      </a:r>
                      <a:r>
                        <a:rPr lang="en-US" sz="800" i="0" kern="1200" baseline="0" dirty="0">
                          <a:solidFill>
                            <a:srgbClr val="000000"/>
                          </a:solidFill>
                          <a:latin typeface="Arial" panose="020B0604020202020204" pitchFamily="34" charset="0"/>
                          <a:ea typeface="+mn-ea"/>
                          <a:cs typeface="Arial" panose="020B0604020202020204" pitchFamily="34" charset="0"/>
                        </a:rPr>
                        <a:t> global patterns using GSA</a:t>
                      </a:r>
                    </a:p>
                    <a:p>
                      <a:pPr marL="171450" lvl="0" indent="-171450" algn="l" defTabSz="3240085" rtl="0" eaLnBrk="1" latinLnBrk="0" hangingPunct="1">
                        <a:spcAft>
                          <a:spcPts val="0"/>
                        </a:spcAft>
                        <a:buFontTx/>
                        <a:buChar char="-"/>
                      </a:pPr>
                      <a:r>
                        <a:rPr lang="en-US" sz="800" i="0" kern="1200" baseline="0" dirty="0">
                          <a:solidFill>
                            <a:srgbClr val="000000"/>
                          </a:solidFill>
                          <a:latin typeface="Arial" panose="020B0604020202020204" pitchFamily="34" charset="0"/>
                          <a:ea typeface="+mn-ea"/>
                          <a:cs typeface="Arial" panose="020B0604020202020204" pitchFamily="34" charset="0"/>
                        </a:rPr>
                        <a:t>Geographical skills relating  to graphs and maps</a:t>
                      </a:r>
                      <a:endParaRPr lang="en-GB" sz="800" i="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latin typeface="Arial" panose="020B0604020202020204" pitchFamily="34" charset="0"/>
                          <a:ea typeface="+mn-ea"/>
                          <a:cs typeface="Arial" panose="020B0604020202020204" pitchFamily="34" charset="0"/>
                        </a:rPr>
                        <a:t> </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latin typeface="Arial" panose="020B0604020202020204" pitchFamily="34" charset="0"/>
                          <a:ea typeface="+mn-ea"/>
                          <a:cs typeface="Arial" panose="020B0604020202020204" pitchFamily="34" charset="0"/>
                        </a:rPr>
                        <a:t>We are</a:t>
                      </a:r>
                      <a:r>
                        <a:rPr lang="en-GB" sz="800" kern="1200" baseline="0" dirty="0">
                          <a:solidFill>
                            <a:srgbClr val="000000"/>
                          </a:solidFill>
                          <a:latin typeface="Arial" panose="020B0604020202020204" pitchFamily="34" charset="0"/>
                          <a:ea typeface="+mn-ea"/>
                          <a:cs typeface="Arial" panose="020B0604020202020204" pitchFamily="34" charset="0"/>
                        </a:rPr>
                        <a:t> delivering these units following the AQA GCSE specification. This is the third unit of Paper 2. The rationale and sequence of lessons is based  on looking at an overview of the UK’s energy, food and water. We touch upon each of these in terms of what we have and problems associated with each resource. We then look at one of these in greater detail. We examine surplus and deficit and ways in which we can make the resource more sustainable.</a:t>
                      </a: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a:solidFill>
                          <a:srgbClr val="000000"/>
                        </a:solidFill>
                        <a:latin typeface="Arial" panose="020B0604020202020204" pitchFamily="34" charset="0"/>
                        <a:ea typeface="+mn-ea"/>
                        <a:cs typeface="Arial" panose="020B0604020202020204" pitchFamily="34" charset="0"/>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latin typeface="Arial" panose="020B0604020202020204" pitchFamily="34" charset="0"/>
                          <a:ea typeface="+mn-ea"/>
                          <a:cs typeface="Arial" panose="020B0604020202020204" pitchFamily="34" charset="0"/>
                        </a:rPr>
                        <a:t>Developments in the future could relate to the up-to-date integration of any news items</a:t>
                      </a:r>
                      <a:r>
                        <a:rPr lang="en-GB" sz="800" kern="1200" baseline="0" dirty="0">
                          <a:solidFill>
                            <a:srgbClr val="000000"/>
                          </a:solidFill>
                          <a:latin typeface="Arial" panose="020B0604020202020204" pitchFamily="34" charset="0"/>
                          <a:ea typeface="+mn-ea"/>
                          <a:cs typeface="Arial" panose="020B0604020202020204" pitchFamily="34" charset="0"/>
                        </a:rPr>
                        <a:t> </a:t>
                      </a:r>
                      <a:r>
                        <a:rPr lang="en-GB" sz="800" kern="1200" dirty="0">
                          <a:solidFill>
                            <a:srgbClr val="000000"/>
                          </a:solidFill>
                          <a:latin typeface="Arial" panose="020B0604020202020204" pitchFamily="34" charset="0"/>
                          <a:ea typeface="+mn-ea"/>
                          <a:cs typeface="Arial" panose="020B0604020202020204" pitchFamily="34" charset="0"/>
                        </a:rPr>
                        <a:t>as they occur (e.g. UK</a:t>
                      </a:r>
                      <a:r>
                        <a:rPr lang="en-GB" sz="800" kern="1200" baseline="0" dirty="0">
                          <a:solidFill>
                            <a:srgbClr val="000000"/>
                          </a:solidFill>
                          <a:latin typeface="Arial" panose="020B0604020202020204" pitchFamily="34" charset="0"/>
                          <a:ea typeface="+mn-ea"/>
                          <a:cs typeface="Arial" panose="020B0604020202020204" pitchFamily="34" charset="0"/>
                        </a:rPr>
                        <a:t> and global food, water and energy issues)</a:t>
                      </a:r>
                      <a:r>
                        <a:rPr lang="en-GB" sz="800" kern="1200" dirty="0">
                          <a:solidFill>
                            <a:srgbClr val="000000"/>
                          </a:solidFill>
                          <a:latin typeface="Arial" panose="020B0604020202020204" pitchFamily="34" charset="0"/>
                          <a:ea typeface="+mn-ea"/>
                          <a:cs typeface="Arial" panose="020B0604020202020204" pitchFamily="34" charset="0"/>
                        </a:rPr>
                        <a:t>. This should gain the interest of students and improve in the engagement of the subject</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 panose="020B0604020202020204" pitchFamily="34" charset="0"/>
                          <a:ea typeface="+mn-ea"/>
                          <a:cs typeface="Arial" panose="020B0604020202020204" pitchFamily="34" charset="0"/>
                        </a:rPr>
                        <a:t>Careers – MYPATH – Job – Sustainability Consultant </a:t>
                      </a:r>
                      <a:r>
                        <a:rPr lang="en-GB" sz="800" kern="1200" dirty="0">
                          <a:solidFill>
                            <a:srgbClr val="000000"/>
                          </a:solidFill>
                          <a:latin typeface="Arial" panose="020B0604020202020204" pitchFamily="34" charset="0"/>
                          <a:ea typeface="+mn-ea"/>
                          <a:cs typeface="Arial" panose="020B0604020202020204" pitchFamily="34" charset="0"/>
                          <a:hlinkClick r:id="rId2"/>
                        </a:rPr>
                        <a:t>https://www.youtube.com/watch?v=zN5WK1H4VaU&amp;list=PLVEWa7uIDT769WGUTc_-lOca4dJRlPatZ&amp;index=65</a:t>
                      </a:r>
                      <a:endParaRPr lang="en-GB" sz="800" kern="1200" dirty="0">
                        <a:solidFill>
                          <a:srgbClr val="000000"/>
                        </a:solidFill>
                        <a:latin typeface="Arial" panose="020B0604020202020204" pitchFamily="34" charset="0"/>
                        <a:ea typeface="+mn-ea"/>
                        <a:cs typeface="Arial" panose="020B0604020202020204" pitchFamily="34" charset="0"/>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99062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882736632"/>
              </p:ext>
            </p:extLst>
          </p:nvPr>
        </p:nvGraphicFramePr>
        <p:xfrm>
          <a:off x="304800" y="381001"/>
          <a:ext cx="8534399" cy="5681209"/>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554506">
                  <a:extLst>
                    <a:ext uri="{9D8B030D-6E8A-4147-A177-3AD203B41FA5}">
                      <a16:colId xmlns:a16="http://schemas.microsoft.com/office/drawing/2014/main" val="1375767732"/>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1481332327"/>
                    </a:ext>
                  </a:extLst>
                </a:gridCol>
                <a:gridCol w="1804746">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502423">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Tx/>
                        <a:buChar char="-"/>
                      </a:pPr>
                      <a:r>
                        <a:rPr lang="en-US" sz="800" kern="1200" dirty="0">
                          <a:solidFill>
                            <a:srgbClr val="000000"/>
                          </a:solidFill>
                          <a:latin typeface="Arial" panose="020B0604020202020204" pitchFamily="34" charset="0"/>
                          <a:ea typeface="+mn-ea"/>
                          <a:cs typeface="Arial" panose="020B0604020202020204" pitchFamily="34" charset="0"/>
                        </a:rPr>
                        <a:t>Describe:</a:t>
                      </a:r>
                    </a:p>
                    <a:p>
                      <a:pPr marL="628650" lvl="1" indent="-171450" algn="l" defTabSz="3240085" rtl="0" eaLnBrk="1" latinLnBrk="0" hangingPunct="1">
                        <a:spcAft>
                          <a:spcPts val="0"/>
                        </a:spcAft>
                        <a:buFontTx/>
                        <a:buChar char="-"/>
                      </a:pPr>
                      <a:r>
                        <a:rPr lang="en-US" sz="800" kern="1200" dirty="0">
                          <a:solidFill>
                            <a:srgbClr val="000000"/>
                          </a:solidFill>
                          <a:latin typeface="Arial" panose="020B0604020202020204" pitchFamily="34" charset="0"/>
                          <a:ea typeface="+mn-ea"/>
                          <a:cs typeface="Arial" panose="020B0604020202020204" pitchFamily="34" charset="0"/>
                        </a:rPr>
                        <a:t>Global patterns of calorie intake and food supply</a:t>
                      </a:r>
                    </a:p>
                    <a:p>
                      <a:pPr marL="628650" lvl="1" indent="-171450" algn="l" defTabSz="3240085" rtl="0" eaLnBrk="1" latinLnBrk="0" hangingPunct="1">
                        <a:spcAft>
                          <a:spcPts val="0"/>
                        </a:spcAft>
                        <a:buFontTx/>
                        <a:buChar char="-"/>
                      </a:pPr>
                      <a:r>
                        <a:rPr lang="en-US" sz="800" kern="1200" dirty="0">
                          <a:solidFill>
                            <a:srgbClr val="000000"/>
                          </a:solidFill>
                          <a:highlight>
                            <a:srgbClr val="FFFF00"/>
                          </a:highlight>
                          <a:latin typeface="Arial" panose="020B0604020202020204" pitchFamily="34" charset="0"/>
                          <a:ea typeface="+mn-ea"/>
                          <a:cs typeface="Arial" panose="020B0604020202020204" pitchFamily="34" charset="0"/>
                        </a:rPr>
                        <a:t>reasons for increasing food consumption</a:t>
                      </a:r>
                    </a:p>
                    <a:p>
                      <a:pPr marL="628650" lvl="1" indent="-171450" algn="l" defTabSz="3240085" rtl="0" eaLnBrk="1" latinLnBrk="0" hangingPunct="1">
                        <a:spcAft>
                          <a:spcPts val="0"/>
                        </a:spcAft>
                        <a:buFontTx/>
                        <a:buChar char="-"/>
                      </a:pPr>
                      <a:r>
                        <a:rPr lang="en-US" sz="800" kern="1200" dirty="0">
                          <a:solidFill>
                            <a:srgbClr val="000000"/>
                          </a:solidFill>
                          <a:highlight>
                            <a:srgbClr val="FFFF00"/>
                          </a:highlight>
                          <a:latin typeface="Arial" panose="020B0604020202020204" pitchFamily="34" charset="0"/>
                          <a:ea typeface="+mn-ea"/>
                          <a:cs typeface="Arial" panose="020B0604020202020204" pitchFamily="34" charset="0"/>
                        </a:rPr>
                        <a:t>factors affecting food supply</a:t>
                      </a:r>
                    </a:p>
                    <a:p>
                      <a:pPr marL="171450" lvl="0" indent="-171450" algn="l" defTabSz="3240085" rtl="0" eaLnBrk="1" latinLnBrk="0" hangingPunct="1">
                        <a:spcAft>
                          <a:spcPts val="0"/>
                        </a:spcAft>
                        <a:buFontTx/>
                        <a:buChar char="-"/>
                      </a:pPr>
                      <a:r>
                        <a:rPr lang="en-US" sz="800" kern="1200" dirty="0">
                          <a:solidFill>
                            <a:srgbClr val="000000"/>
                          </a:solidFill>
                          <a:highlight>
                            <a:srgbClr val="FFFF00"/>
                          </a:highlight>
                          <a:latin typeface="Arial" panose="020B0604020202020204" pitchFamily="34" charset="0"/>
                          <a:ea typeface="+mn-ea"/>
                          <a:cs typeface="Arial" panose="020B0604020202020204" pitchFamily="34" charset="0"/>
                        </a:rPr>
                        <a:t>Overview of strategies to increase food supply</a:t>
                      </a:r>
                    </a:p>
                    <a:p>
                      <a:pPr marL="628650" lvl="1" indent="-171450" algn="l" defTabSz="3240085" rtl="0" eaLnBrk="1" latinLnBrk="0" hangingPunct="1">
                        <a:spcAft>
                          <a:spcPts val="0"/>
                        </a:spcAft>
                        <a:buFontTx/>
                        <a:buChar char="-"/>
                      </a:pPr>
                      <a:r>
                        <a:rPr lang="en-US" sz="800" kern="1200" dirty="0">
                          <a:solidFill>
                            <a:srgbClr val="000000"/>
                          </a:solidFill>
                          <a:latin typeface="Arial" panose="020B0604020202020204" pitchFamily="34" charset="0"/>
                          <a:ea typeface="+mn-ea"/>
                          <a:cs typeface="Arial" panose="020B0604020202020204" pitchFamily="34" charset="0"/>
                        </a:rPr>
                        <a:t>Irrigation, </a:t>
                      </a:r>
                      <a:r>
                        <a:rPr lang="en-US" sz="800" kern="1200" dirty="0" err="1">
                          <a:solidFill>
                            <a:srgbClr val="000000"/>
                          </a:solidFill>
                          <a:latin typeface="Arial" panose="020B0604020202020204" pitchFamily="34" charset="0"/>
                          <a:ea typeface="+mn-ea"/>
                          <a:cs typeface="Arial" panose="020B0604020202020204" pitchFamily="34" charset="0"/>
                        </a:rPr>
                        <a:t>aeroponics</a:t>
                      </a:r>
                      <a:r>
                        <a:rPr lang="en-US" sz="800" kern="1200" dirty="0">
                          <a:solidFill>
                            <a:srgbClr val="000000"/>
                          </a:solidFill>
                          <a:latin typeface="Arial" panose="020B0604020202020204" pitchFamily="34" charset="0"/>
                          <a:ea typeface="+mn-ea"/>
                          <a:cs typeface="Arial" panose="020B0604020202020204" pitchFamily="34" charset="0"/>
                        </a:rPr>
                        <a:t> and hydroponics, the new Green Revolution and use of biotechnology, appropriate technology</a:t>
                      </a:r>
                    </a:p>
                    <a:p>
                      <a:pPr marL="628650" lvl="1" indent="-171450" algn="l" defTabSz="3240085" rtl="0" eaLnBrk="1" latinLnBrk="0" hangingPunct="1">
                        <a:spcAft>
                          <a:spcPts val="0"/>
                        </a:spcAft>
                        <a:buFontTx/>
                        <a:buChar char="-"/>
                      </a:pPr>
                      <a:r>
                        <a:rPr lang="en-US" sz="800" kern="1200" dirty="0">
                          <a:solidFill>
                            <a:srgbClr val="000000"/>
                          </a:solidFill>
                          <a:latin typeface="Arial" panose="020B0604020202020204" pitchFamily="34" charset="0"/>
                          <a:ea typeface="+mn-ea"/>
                          <a:cs typeface="Arial" panose="020B0604020202020204" pitchFamily="34" charset="0"/>
                        </a:rPr>
                        <a:t>One example of a large-scale agricultural development (Almeria) to show how it has both advantages and disadvantages.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800" dirty="0">
                          <a:solidFill>
                            <a:schemeClr val="tx1"/>
                          </a:solidFill>
                          <a:latin typeface="Arial" panose="020B0604020202020204" pitchFamily="34" charset="0"/>
                          <a:cs typeface="Arial" panose="020B0604020202020204" pitchFamily="34" charset="0"/>
                        </a:rPr>
                        <a:t>Location</a:t>
                      </a:r>
                    </a:p>
                    <a:p>
                      <a:r>
                        <a:rPr lang="en-US" sz="800" dirty="0">
                          <a:solidFill>
                            <a:schemeClr val="tx1"/>
                          </a:solidFill>
                          <a:latin typeface="Arial" panose="020B0604020202020204" pitchFamily="34" charset="0"/>
                          <a:cs typeface="Arial" panose="020B0604020202020204" pitchFamily="34" charset="0"/>
                        </a:rPr>
                        <a:t>Scale</a:t>
                      </a:r>
                    </a:p>
                    <a:p>
                      <a:r>
                        <a:rPr lang="en-US" sz="800" dirty="0">
                          <a:solidFill>
                            <a:schemeClr val="tx1"/>
                          </a:solidFill>
                          <a:latin typeface="Arial" panose="020B0604020202020204" pitchFamily="34" charset="0"/>
                          <a:cs typeface="Arial" panose="020B0604020202020204" pitchFamily="34" charset="0"/>
                        </a:rPr>
                        <a:t>Environment</a:t>
                      </a:r>
                    </a:p>
                    <a:p>
                      <a:r>
                        <a:rPr lang="en-US" sz="800" dirty="0">
                          <a:solidFill>
                            <a:schemeClr val="tx1"/>
                          </a:solidFill>
                          <a:latin typeface="Arial" panose="020B0604020202020204" pitchFamily="34" charset="0"/>
                          <a:cs typeface="Arial" panose="020B0604020202020204" pitchFamily="34" charset="0"/>
                        </a:rPr>
                        <a:t>Interaction</a:t>
                      </a:r>
                    </a:p>
                    <a:p>
                      <a:r>
                        <a:rPr lang="en-US" sz="800" dirty="0">
                          <a:solidFill>
                            <a:schemeClr val="tx1"/>
                          </a:solidFill>
                          <a:latin typeface="Arial" panose="020B0604020202020204" pitchFamily="34" charset="0"/>
                          <a:cs typeface="Arial" panose="020B0604020202020204" pitchFamily="34" charset="0"/>
                        </a:rPr>
                        <a:t>Change</a:t>
                      </a:r>
                    </a:p>
                    <a:p>
                      <a:r>
                        <a:rPr lang="en-US" sz="800" dirty="0">
                          <a:solidFill>
                            <a:schemeClr val="tx1"/>
                          </a:solidFill>
                          <a:latin typeface="Arial" panose="020B0604020202020204" pitchFamily="34" charset="0"/>
                          <a:cs typeface="Arial" panose="020B0604020202020204" pitchFamily="34" charset="0"/>
                        </a:rPr>
                        <a:t>Sustainability</a:t>
                      </a:r>
                    </a:p>
                    <a:p>
                      <a:r>
                        <a:rPr lang="en-US" sz="800" dirty="0">
                          <a:solidFill>
                            <a:schemeClr val="tx1"/>
                          </a:solidFill>
                          <a:latin typeface="Arial" panose="020B0604020202020204" pitchFamily="34" charset="0"/>
                          <a:cs typeface="Arial" panose="020B0604020202020204" pitchFamily="34" charset="0"/>
                        </a:rPr>
                        <a:t>Processes</a:t>
                      </a: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 panose="020B0604020202020204" pitchFamily="34" charset="0"/>
                          <a:ea typeface="+mn-ea"/>
                          <a:cs typeface="Arial" panose="020B0604020202020204" pitchFamily="34" charset="0"/>
                        </a:rPr>
                        <a:t>As above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 panose="020B0604020202020204" pitchFamily="34" charset="0"/>
                          <a:ea typeface="+mn-ea"/>
                          <a:cs typeface="Arial" panose="020B0604020202020204" pitchFamily="34" charset="0"/>
                        </a:rPr>
                        <a:t>As above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1335487">
                <a:tc gridSpan="6">
                  <a:txBody>
                    <a:bodyPr/>
                    <a:lstStyle/>
                    <a:p>
                      <a:pPr marL="71755" marR="71755" algn="l">
                        <a:spcAft>
                          <a:spcPts val="0"/>
                        </a:spcAft>
                      </a:pPr>
                      <a:endParaRPr lang="en-GB"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71755" marR="71755" algn="l">
                        <a:spcAft>
                          <a:spcPts val="0"/>
                        </a:spcAft>
                      </a:pPr>
                      <a:r>
                        <a:rPr lang="en-GB" sz="1200" u="sng" dirty="0">
                          <a:solidFill>
                            <a:schemeClr val="tx1"/>
                          </a:solidFill>
                          <a:effectLst/>
                          <a:latin typeface="Arial" panose="020B0604020202020204" pitchFamily="34" charset="0"/>
                          <a:ea typeface="Calibri" panose="020F0502020204030204" pitchFamily="34" charset="0"/>
                          <a:cs typeface="Arial" panose="020B0604020202020204" pitchFamily="34" charset="0"/>
                        </a:rPr>
                        <a:t>YEAR 11 ENRICHED LEARNING EXPERIENCES</a:t>
                      </a:r>
                    </a:p>
                    <a:p>
                      <a:pPr marL="71755" marR="71755" algn="l">
                        <a:spcAft>
                          <a:spcPts val="0"/>
                        </a:spcAft>
                      </a:pPr>
                      <a:r>
                        <a:rPr lang="en-GB" sz="1200" b="0" u="none" dirty="0">
                          <a:solidFill>
                            <a:schemeClr val="tx1"/>
                          </a:solidFill>
                          <a:effectLst/>
                          <a:latin typeface="Arial" panose="020B0604020202020204" pitchFamily="34" charset="0"/>
                          <a:ea typeface="Calibri" panose="020F0502020204030204" pitchFamily="34" charset="0"/>
                          <a:cs typeface="Arial" panose="020B0604020202020204" pitchFamily="34" charset="0"/>
                        </a:rPr>
                        <a:t>Students complete a physical and human fieldwork experience outside of the classroom in order to fulfil the requirements of the AQA GCSE Geography course – at the end of Y10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83404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44041081"/>
              </p:ext>
            </p:extLst>
          </p:nvPr>
        </p:nvGraphicFramePr>
        <p:xfrm>
          <a:off x="152400" y="152400"/>
          <a:ext cx="8915400" cy="6144042"/>
        </p:xfrm>
        <a:graphic>
          <a:graphicData uri="http://schemas.openxmlformats.org/drawingml/2006/table">
            <a:tbl>
              <a:tblPr firstRow="1" firstCol="1" bandRow="1">
                <a:tableStyleId>{5C22544A-7EE6-4342-B048-85BDC9FD1C3A}</a:tableStyleId>
              </a:tblPr>
              <a:tblGrid>
                <a:gridCol w="273058">
                  <a:extLst>
                    <a:ext uri="{9D8B030D-6E8A-4147-A177-3AD203B41FA5}">
                      <a16:colId xmlns:a16="http://schemas.microsoft.com/office/drawing/2014/main" val="2118699837"/>
                    </a:ext>
                  </a:extLst>
                </a:gridCol>
                <a:gridCol w="1623904">
                  <a:extLst>
                    <a:ext uri="{9D8B030D-6E8A-4147-A177-3AD203B41FA5}">
                      <a16:colId xmlns:a16="http://schemas.microsoft.com/office/drawing/2014/main" val="1375767732"/>
                    </a:ext>
                  </a:extLst>
                </a:gridCol>
                <a:gridCol w="1623904">
                  <a:extLst>
                    <a:ext uri="{9D8B030D-6E8A-4147-A177-3AD203B41FA5}">
                      <a16:colId xmlns:a16="http://schemas.microsoft.com/office/drawing/2014/main" val="20002"/>
                    </a:ext>
                  </a:extLst>
                </a:gridCol>
                <a:gridCol w="1623904">
                  <a:extLst>
                    <a:ext uri="{9D8B030D-6E8A-4147-A177-3AD203B41FA5}">
                      <a16:colId xmlns:a16="http://schemas.microsoft.com/office/drawing/2014/main" val="20003"/>
                    </a:ext>
                  </a:extLst>
                </a:gridCol>
                <a:gridCol w="1885315">
                  <a:extLst>
                    <a:ext uri="{9D8B030D-6E8A-4147-A177-3AD203B41FA5}">
                      <a16:colId xmlns:a16="http://schemas.microsoft.com/office/drawing/2014/main" val="1481332327"/>
                    </a:ext>
                  </a:extLst>
                </a:gridCol>
                <a:gridCol w="1885315">
                  <a:extLst>
                    <a:ext uri="{9D8B030D-6E8A-4147-A177-3AD203B41FA5}">
                      <a16:colId xmlns:a16="http://schemas.microsoft.com/office/drawing/2014/main" val="20005"/>
                    </a:ext>
                  </a:extLst>
                </a:gridCol>
              </a:tblGrid>
              <a:tr h="352842">
                <a:tc rowSpan="2">
                  <a:txBody>
                    <a:bodyPr/>
                    <a:lstStyle/>
                    <a:p>
                      <a:pPr algn="ct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7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335487">
                <a:tc rowSpan="2">
                  <a:txBody>
                    <a:bodyPr/>
                    <a:lstStyle/>
                    <a:p>
                      <a:pPr marL="71755" marR="71755" algn="ctr">
                        <a:spcAft>
                          <a:spcPts val="0"/>
                        </a:spcAft>
                      </a:pPr>
                      <a:r>
                        <a:rPr lang="en-GB" sz="1100" dirty="0">
                          <a:solidFill>
                            <a:schemeClr val="tx1"/>
                          </a:solidFill>
                          <a:effectLst/>
                        </a:rPr>
                        <a:t>Term 1</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000000"/>
                          </a:solidFill>
                          <a:latin typeface="ArialMT"/>
                          <a:ea typeface="+mn-ea"/>
                          <a:cs typeface="+mn-cs"/>
                        </a:rPr>
                        <a:t>Map</a:t>
                      </a:r>
                      <a:r>
                        <a:rPr lang="en-GB" sz="1000" b="1" u="sng" kern="1200" baseline="0" dirty="0">
                          <a:solidFill>
                            <a:srgbClr val="000000"/>
                          </a:solidFill>
                          <a:latin typeface="ArialMT"/>
                          <a:ea typeface="+mn-ea"/>
                          <a:cs typeface="+mn-cs"/>
                        </a:rPr>
                        <a:t> Skills</a:t>
                      </a:r>
                      <a:endParaRPr lang="en-GB" sz="1000" b="0" u="none" kern="1200" baseline="0" dirty="0">
                        <a:solidFill>
                          <a:srgbClr val="000000"/>
                        </a:solidFill>
                        <a:latin typeface="ArialMT"/>
                        <a:ea typeface="+mn-ea"/>
                        <a:cs typeface="+mn-cs"/>
                      </a:endParaRP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To know the </a:t>
                      </a:r>
                      <a:r>
                        <a:rPr lang="en-GB" sz="1000" kern="1200" dirty="0">
                          <a:solidFill>
                            <a:srgbClr val="000000"/>
                          </a:solidFill>
                          <a:highlight>
                            <a:srgbClr val="FFFF00"/>
                          </a:highlight>
                          <a:latin typeface="ArialMT"/>
                          <a:ea typeface="+mn-ea"/>
                          <a:cs typeface="+mn-cs"/>
                        </a:rPr>
                        <a:t>differences between physical and human geography</a:t>
                      </a:r>
                    </a:p>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To know the </a:t>
                      </a:r>
                      <a:r>
                        <a:rPr lang="en-GB" sz="1000" kern="1200" baseline="0" dirty="0">
                          <a:solidFill>
                            <a:srgbClr val="000000"/>
                          </a:solidFill>
                          <a:highlight>
                            <a:srgbClr val="FFFF00"/>
                          </a:highlight>
                          <a:latin typeface="ArialMT"/>
                          <a:ea typeface="+mn-ea"/>
                          <a:cs typeface="+mn-cs"/>
                        </a:rPr>
                        <a:t>continents and oceans </a:t>
                      </a:r>
                      <a:r>
                        <a:rPr lang="en-GB" sz="1000" kern="1200" baseline="0" dirty="0">
                          <a:solidFill>
                            <a:srgbClr val="000000"/>
                          </a:solidFill>
                          <a:latin typeface="ArialMT"/>
                          <a:ea typeface="+mn-ea"/>
                          <a:cs typeface="+mn-cs"/>
                        </a:rPr>
                        <a:t>of the world. This includes major lines of latitude and longitude</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To know the </a:t>
                      </a:r>
                      <a:r>
                        <a:rPr lang="en-GB" sz="1000" kern="1200" dirty="0">
                          <a:solidFill>
                            <a:srgbClr val="000000"/>
                          </a:solidFill>
                          <a:highlight>
                            <a:srgbClr val="FFFF00"/>
                          </a:highlight>
                          <a:latin typeface="ArialMT"/>
                          <a:ea typeface="+mn-ea"/>
                          <a:cs typeface="+mn-cs"/>
                        </a:rPr>
                        <a:t>physical  and human</a:t>
                      </a:r>
                      <a:r>
                        <a:rPr lang="en-GB" sz="1000" kern="1200" baseline="0" dirty="0">
                          <a:solidFill>
                            <a:srgbClr val="000000"/>
                          </a:solidFill>
                          <a:highlight>
                            <a:srgbClr val="FFFF00"/>
                          </a:highlight>
                          <a:latin typeface="ArialMT"/>
                          <a:ea typeface="+mn-ea"/>
                          <a:cs typeface="+mn-cs"/>
                        </a:rPr>
                        <a:t> features</a:t>
                      </a:r>
                      <a:r>
                        <a:rPr lang="en-GB" sz="1000" kern="1200" dirty="0">
                          <a:solidFill>
                            <a:srgbClr val="000000"/>
                          </a:solidFill>
                          <a:highlight>
                            <a:srgbClr val="FFFF00"/>
                          </a:highlight>
                          <a:latin typeface="ArialMT"/>
                          <a:ea typeface="+mn-ea"/>
                          <a:cs typeface="+mn-cs"/>
                        </a:rPr>
                        <a:t> of the British</a:t>
                      </a:r>
                      <a:r>
                        <a:rPr lang="en-GB" sz="1000" kern="1200" baseline="0" dirty="0">
                          <a:solidFill>
                            <a:srgbClr val="000000"/>
                          </a:solidFill>
                          <a:highlight>
                            <a:srgbClr val="FFFF00"/>
                          </a:highlight>
                          <a:latin typeface="ArialMT"/>
                          <a:ea typeface="+mn-ea"/>
                          <a:cs typeface="+mn-cs"/>
                        </a:rPr>
                        <a:t> Isles, </a:t>
                      </a:r>
                      <a:r>
                        <a:rPr lang="en-GB" sz="1000" kern="1200" baseline="0" dirty="0">
                          <a:solidFill>
                            <a:srgbClr val="000000"/>
                          </a:solidFill>
                          <a:latin typeface="ArialMT"/>
                          <a:ea typeface="+mn-ea"/>
                          <a:cs typeface="+mn-cs"/>
                        </a:rPr>
                        <a:t>including the location of major cities, mountain ranges and rivers.  </a:t>
                      </a: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Location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Scale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Environment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Scale and direction – to measure straight line distances and curved routes on a map</a:t>
                      </a:r>
                    </a:p>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Compass points – all 8 point, some 16.</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Understanding</a:t>
                      </a:r>
                      <a:r>
                        <a:rPr lang="en-GB" sz="1000" kern="1200" baseline="0" dirty="0">
                          <a:solidFill>
                            <a:srgbClr val="000000"/>
                          </a:solidFill>
                          <a:latin typeface="ArialMT"/>
                          <a:ea typeface="+mn-ea"/>
                          <a:cs typeface="+mn-cs"/>
                        </a:rPr>
                        <a:t> of 4 and 6 figure grid references to located features on a map. This will incorporate OS map symbols. </a:t>
                      </a: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This is taught</a:t>
                      </a:r>
                      <a:r>
                        <a:rPr lang="en-GB" sz="1000" kern="1200" baseline="0" dirty="0">
                          <a:solidFill>
                            <a:srgbClr val="000000"/>
                          </a:solidFill>
                          <a:latin typeface="ArialMT"/>
                          <a:ea typeface="+mn-ea"/>
                          <a:cs typeface="+mn-cs"/>
                        </a:rPr>
                        <a:t> as the first unit to provide a basic understanding of the fundamental geographical skills used throughout all topics in KS3 and KS4.These will be revisited when appropriate to support teaching and learning of the unit.</a:t>
                      </a:r>
                    </a:p>
                    <a:p>
                      <a:pPr marL="171450" lvl="0" indent="-171450" algn="l" defTabSz="3240085" rtl="0" eaLnBrk="1" latinLnBrk="0" hangingPunct="1">
                        <a:spcAft>
                          <a:spcPts val="0"/>
                        </a:spcAft>
                        <a:buFontTx/>
                        <a:buChar char="-"/>
                      </a:pPr>
                      <a:endParaRPr lang="en-GB" sz="10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To follow</a:t>
                      </a:r>
                      <a:r>
                        <a:rPr lang="en-GB" sz="1000" kern="1200" baseline="0" dirty="0">
                          <a:solidFill>
                            <a:srgbClr val="000000"/>
                          </a:solidFill>
                          <a:latin typeface="ArialMT"/>
                          <a:ea typeface="+mn-ea"/>
                          <a:cs typeface="+mn-cs"/>
                        </a:rPr>
                        <a:t> the change in GCSE curriculum, the interpretation of relief on OS maps  will be developed. </a:t>
                      </a:r>
                    </a:p>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Development of this topic could include real life interpretation of OS maps in the local area. </a:t>
                      </a:r>
                    </a:p>
                    <a:p>
                      <a:pPr marL="171450" lvl="0" indent="-171450" algn="l" defTabSz="3240085" rtl="0" eaLnBrk="1" latinLnBrk="0" hangingPunct="1">
                        <a:spcAft>
                          <a:spcPts val="0"/>
                        </a:spcAft>
                        <a:buFontTx/>
                        <a:buChar char="-"/>
                      </a:pPr>
                      <a:endParaRPr lang="en-GB" sz="1000" kern="1200" baseline="0" dirty="0">
                        <a:solidFill>
                          <a:srgbClr val="000000"/>
                        </a:solidFill>
                        <a:latin typeface="ArialMT"/>
                        <a:ea typeface="+mn-ea"/>
                        <a:cs typeface="+mn-cs"/>
                      </a:endParaRPr>
                    </a:p>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Careers – MYPATH – job of the week – town planner </a:t>
                      </a:r>
                      <a:r>
                        <a:rPr lang="en-GB" sz="1000" kern="1200" baseline="0" dirty="0">
                          <a:solidFill>
                            <a:srgbClr val="000000"/>
                          </a:solidFill>
                          <a:latin typeface="ArialMT"/>
                          <a:ea typeface="+mn-ea"/>
                          <a:cs typeface="+mn-cs"/>
                          <a:hlinkClick r:id="rId2"/>
                        </a:rPr>
                        <a:t>https://www.youtube.com/watch?v=yivBYbGad0A</a:t>
                      </a:r>
                      <a:endParaRPr lang="en-GB" sz="1000" kern="1200" baseline="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GB" sz="1000" kern="1200" baseline="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GB" sz="1000" kern="1200" baseline="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335487">
                <a:tc vMerge="1">
                  <a:txBody>
                    <a:bodyPr/>
                    <a:lstStyle/>
                    <a:p>
                      <a:pPr marL="71755" marR="71755" algn="ctr">
                        <a:spcAft>
                          <a:spcPts val="0"/>
                        </a:spcAft>
                      </a:pP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000000"/>
                          </a:solidFill>
                          <a:latin typeface="ArialMT"/>
                          <a:ea typeface="+mn-ea"/>
                          <a:cs typeface="+mn-cs"/>
                        </a:rPr>
                        <a:t>Africa</a:t>
                      </a:r>
                    </a:p>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To understand certain countries and </a:t>
                      </a:r>
                      <a:r>
                        <a:rPr lang="en-GB" sz="1000" kern="1200" baseline="0" dirty="0">
                          <a:solidFill>
                            <a:srgbClr val="000000"/>
                          </a:solidFill>
                          <a:highlight>
                            <a:srgbClr val="FFFF00"/>
                          </a:highlight>
                          <a:latin typeface="ArialMT"/>
                          <a:ea typeface="+mn-ea"/>
                          <a:cs typeface="+mn-cs"/>
                        </a:rPr>
                        <a:t>physical features of Africa, </a:t>
                      </a:r>
                      <a:r>
                        <a:rPr lang="en-GB" sz="1000" kern="1200" baseline="0" dirty="0">
                          <a:solidFill>
                            <a:srgbClr val="000000"/>
                          </a:solidFill>
                          <a:latin typeface="ArialMT"/>
                          <a:ea typeface="+mn-ea"/>
                          <a:cs typeface="+mn-cs"/>
                        </a:rPr>
                        <a:t>including the region of the Horn of Africa. </a:t>
                      </a:r>
                    </a:p>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To </a:t>
                      </a:r>
                      <a:r>
                        <a:rPr lang="en-GB" sz="1000" kern="1200" baseline="0" dirty="0">
                          <a:solidFill>
                            <a:srgbClr val="000000"/>
                          </a:solidFill>
                          <a:highlight>
                            <a:srgbClr val="FFFF00"/>
                          </a:highlight>
                          <a:latin typeface="ArialMT"/>
                          <a:ea typeface="+mn-ea"/>
                          <a:cs typeface="+mn-cs"/>
                        </a:rPr>
                        <a:t>locate the biomes of Africa </a:t>
                      </a:r>
                      <a:r>
                        <a:rPr lang="en-GB" sz="1000" kern="1200" baseline="0" dirty="0">
                          <a:solidFill>
                            <a:srgbClr val="000000"/>
                          </a:solidFill>
                          <a:latin typeface="ArialMT"/>
                          <a:ea typeface="+mn-ea"/>
                          <a:cs typeface="+mn-cs"/>
                        </a:rPr>
                        <a:t>and their individual characteristics.</a:t>
                      </a:r>
                    </a:p>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To focus on a specific biome, </a:t>
                      </a:r>
                      <a:r>
                        <a:rPr lang="en-GB" sz="1000" kern="1200" baseline="0" dirty="0">
                          <a:solidFill>
                            <a:srgbClr val="000000"/>
                          </a:solidFill>
                          <a:highlight>
                            <a:srgbClr val="FFFF00"/>
                          </a:highlight>
                          <a:latin typeface="ArialMT"/>
                          <a:ea typeface="+mn-ea"/>
                          <a:cs typeface="+mn-cs"/>
                        </a:rPr>
                        <a:t>hot deserts.  Characteristics include location, climate, plant and animal adaptations</a:t>
                      </a:r>
                      <a:r>
                        <a:rPr lang="en-GB" sz="1000" kern="1200" baseline="0" dirty="0">
                          <a:solidFill>
                            <a:srgbClr val="000000"/>
                          </a:solidFill>
                          <a:latin typeface="ArialMT"/>
                          <a:ea typeface="+mn-ea"/>
                          <a:cs typeface="+mn-cs"/>
                        </a:rPr>
                        <a:t>, and o know the location of human adaptability.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Location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Scale</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Environment</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Interaction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Change</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Sustainability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Field sketch</a:t>
                      </a:r>
                      <a:r>
                        <a:rPr lang="en-GB" sz="1000" kern="1200" baseline="0" dirty="0">
                          <a:solidFill>
                            <a:srgbClr val="000000"/>
                          </a:solidFill>
                          <a:latin typeface="ArialMT"/>
                          <a:ea typeface="+mn-ea"/>
                          <a:cs typeface="+mn-cs"/>
                        </a:rPr>
                        <a:t> drawings and annotations.</a:t>
                      </a:r>
                    </a:p>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Reading and interpreting choropleth maps.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Africa</a:t>
                      </a:r>
                      <a:r>
                        <a:rPr lang="en-GB" sz="1000" kern="1200" baseline="0" dirty="0">
                          <a:solidFill>
                            <a:srgbClr val="000000"/>
                          </a:solidFill>
                          <a:latin typeface="ArialMT"/>
                          <a:ea typeface="+mn-ea"/>
                          <a:cs typeface="+mn-cs"/>
                        </a:rPr>
                        <a:t> is taught to extend students’ location knowledge and deepen their spatial awareness of the world countries using maps of the world to focus on Africa. This focuses on their environmental regions including hot deserts, key physical and human characteristics, countries and major cities (as dictated by the KS3 National Curriculum). Lessons are taught in an order which initially focuses on the continent as a whole, but then hones in on specific human and physical aspects in line with the national curriculum.</a:t>
                      </a: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Information</a:t>
                      </a:r>
                      <a:r>
                        <a:rPr lang="en-GB" sz="1000" kern="1200" baseline="0" dirty="0">
                          <a:solidFill>
                            <a:srgbClr val="000000"/>
                          </a:solidFill>
                          <a:latin typeface="ArialMT"/>
                          <a:ea typeface="+mn-ea"/>
                          <a:cs typeface="+mn-cs"/>
                        </a:rPr>
                        <a:t> and media used throughout lessons should be kept relevant and up to date. </a:t>
                      </a:r>
                    </a:p>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To allow the topic some flexibility to incorporate recent developments and current news e.g. famine, conflicts, droughts in South Africa. </a:t>
                      </a:r>
                      <a:endParaRPr lang="en-GB" sz="1000" kern="1200" dirty="0">
                        <a:solidFill>
                          <a:srgbClr val="000000"/>
                        </a:solidFill>
                        <a:latin typeface="ArialMT"/>
                        <a:ea typeface="+mn-ea"/>
                        <a:cs typeface="+mn-cs"/>
                      </a:endParaRPr>
                    </a:p>
                    <a:p>
                      <a:pPr marL="171450" lvl="0" indent="-171450" algn="l">
                        <a:spcAft>
                          <a:spcPts val="0"/>
                        </a:spcAft>
                        <a:buFontTx/>
                        <a:buChar char="-"/>
                      </a:pPr>
                      <a:r>
                        <a:rPr lang="en-GB" sz="1000" kern="1200" baseline="0" dirty="0">
                          <a:solidFill>
                            <a:srgbClr val="000000"/>
                          </a:solidFill>
                          <a:latin typeface="ArialMT"/>
                          <a:ea typeface="+mn-ea"/>
                          <a:cs typeface="+mn-cs"/>
                        </a:rPr>
                        <a:t>SMSC – Cultural development – to form an appreciation of different cultures including the nomadic way of life.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bl>
          </a:graphicData>
        </a:graphic>
      </p:graphicFrame>
    </p:spTree>
    <p:extLst>
      <p:ext uri="{BB962C8B-B14F-4D97-AF65-F5344CB8AC3E}">
        <p14:creationId xmlns:p14="http://schemas.microsoft.com/office/powerpoint/2010/main" val="3368448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03544268"/>
              </p:ext>
            </p:extLst>
          </p:nvPr>
        </p:nvGraphicFramePr>
        <p:xfrm>
          <a:off x="228600" y="381000"/>
          <a:ext cx="8534399" cy="5335568"/>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0000"/>
                    </a:ext>
                  </a:extLst>
                </a:gridCol>
                <a:gridCol w="1554506">
                  <a:extLst>
                    <a:ext uri="{9D8B030D-6E8A-4147-A177-3AD203B41FA5}">
                      <a16:colId xmlns:a16="http://schemas.microsoft.com/office/drawing/2014/main" val="20001"/>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20004"/>
                    </a:ext>
                  </a:extLst>
                </a:gridCol>
                <a:gridCol w="1804746">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7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1"/>
                  </a:ext>
                </a:extLst>
              </a:tr>
              <a:tr h="2765683">
                <a:tc rowSpan="2">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a:t>
                      </a:r>
                      <a:r>
                        <a:rPr lang="en-GB"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000000"/>
                          </a:solidFill>
                          <a:latin typeface="ArialMT"/>
                          <a:ea typeface="+mn-ea"/>
                          <a:cs typeface="+mn-cs"/>
                        </a:rPr>
                        <a:t>Africa</a:t>
                      </a:r>
                      <a:r>
                        <a:rPr lang="en-GB" sz="1000" b="1" u="sng" kern="1200" baseline="0" dirty="0">
                          <a:solidFill>
                            <a:srgbClr val="000000"/>
                          </a:solidFill>
                          <a:latin typeface="ArialMT"/>
                          <a:ea typeface="+mn-ea"/>
                          <a:cs typeface="+mn-cs"/>
                        </a:rPr>
                        <a:t> Continued</a:t>
                      </a:r>
                    </a:p>
                    <a:p>
                      <a:pPr marL="0" lvl="0" indent="0" algn="l" defTabSz="3240085" rtl="0" eaLnBrk="1" latinLnBrk="0" hangingPunct="1">
                        <a:spcAft>
                          <a:spcPts val="0"/>
                        </a:spcAft>
                        <a:buFont typeface="Arial" panose="020B0604020202020204" pitchFamily="34" charset="0"/>
                        <a:buNone/>
                      </a:pPr>
                      <a:endParaRPr lang="en-GB" sz="1000" b="0" u="none"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r>
                        <a:rPr lang="en-US" sz="1000" kern="1200" dirty="0">
                          <a:solidFill>
                            <a:srgbClr val="000000"/>
                          </a:solidFill>
                          <a:latin typeface="ArialMT"/>
                          <a:ea typeface="+mn-ea"/>
                          <a:cs typeface="+mn-cs"/>
                        </a:rPr>
                        <a:t>Horn of Africa – Introduction</a:t>
                      </a:r>
                    </a:p>
                    <a:p>
                      <a:pPr marL="171450" lvl="0" indent="-171450" algn="l" defTabSz="3240085" rtl="0" eaLnBrk="1" latinLnBrk="0" hangingPunct="1">
                        <a:spcAft>
                          <a:spcPts val="0"/>
                        </a:spcAft>
                        <a:buFontTx/>
                        <a:buChar char="-"/>
                      </a:pPr>
                      <a:r>
                        <a:rPr lang="en-US" sz="1000" kern="1200" dirty="0">
                          <a:solidFill>
                            <a:srgbClr val="000000"/>
                          </a:solidFill>
                          <a:latin typeface="ArialMT"/>
                          <a:ea typeface="+mn-ea"/>
                          <a:cs typeface="+mn-cs"/>
                        </a:rPr>
                        <a:t>Horn of Africa-Physical</a:t>
                      </a:r>
                    </a:p>
                    <a:p>
                      <a:pPr marL="171450" lvl="0" indent="-171450" algn="l" defTabSz="3240085" rtl="0" eaLnBrk="1" latinLnBrk="0" hangingPunct="1">
                        <a:spcAft>
                          <a:spcPts val="0"/>
                        </a:spcAft>
                        <a:buFontTx/>
                        <a:buChar char="-"/>
                      </a:pPr>
                      <a:r>
                        <a:rPr lang="en-US" sz="1000" kern="1200" dirty="0">
                          <a:solidFill>
                            <a:srgbClr val="000000"/>
                          </a:solidFill>
                          <a:latin typeface="ArialMT"/>
                          <a:ea typeface="+mn-ea"/>
                          <a:cs typeface="+mn-cs"/>
                        </a:rPr>
                        <a:t>Horn of Africa-Drought</a:t>
                      </a:r>
                    </a:p>
                    <a:p>
                      <a:pPr marL="171450" lvl="0" indent="-171450" algn="l" defTabSz="3240085" rtl="0" eaLnBrk="1" latinLnBrk="0" hangingPunct="1">
                        <a:spcAft>
                          <a:spcPts val="0"/>
                        </a:spcAft>
                        <a:buFontTx/>
                        <a:buChar char="-"/>
                      </a:pPr>
                      <a:r>
                        <a:rPr lang="en-US" sz="1000" kern="1200" dirty="0">
                          <a:solidFill>
                            <a:srgbClr val="000000"/>
                          </a:solidFill>
                          <a:latin typeface="ArialMT"/>
                          <a:ea typeface="+mn-ea"/>
                          <a:cs typeface="+mn-cs"/>
                        </a:rPr>
                        <a:t>Horn of Africa-Climate</a:t>
                      </a:r>
                    </a:p>
                    <a:p>
                      <a:pPr marL="171450" lvl="0" indent="-171450" algn="l" defTabSz="3240085" rtl="0" eaLnBrk="1" latinLnBrk="0" hangingPunct="1">
                        <a:spcAft>
                          <a:spcPts val="0"/>
                        </a:spcAft>
                        <a:buFontTx/>
                        <a:buChar char="-"/>
                      </a:pPr>
                      <a:r>
                        <a:rPr lang="en-US" sz="1000" kern="1200" dirty="0">
                          <a:solidFill>
                            <a:srgbClr val="000000"/>
                          </a:solidFill>
                          <a:latin typeface="ArialMT"/>
                          <a:ea typeface="+mn-ea"/>
                          <a:cs typeface="+mn-cs"/>
                        </a:rPr>
                        <a:t>Horn of Africa- Coffee</a:t>
                      </a:r>
                    </a:p>
                    <a:p>
                      <a:pPr marL="171450" lvl="0" indent="-171450" algn="l" defTabSz="3240085" rtl="0" eaLnBrk="1" latinLnBrk="0" hangingPunct="1">
                        <a:spcAft>
                          <a:spcPts val="0"/>
                        </a:spcAft>
                        <a:buFontTx/>
                        <a:buChar char="-"/>
                      </a:pPr>
                      <a:r>
                        <a:rPr lang="en-US" sz="1000" kern="1200" dirty="0">
                          <a:solidFill>
                            <a:srgbClr val="000000"/>
                          </a:solidFill>
                          <a:latin typeface="ArialMT"/>
                          <a:ea typeface="+mn-ea"/>
                          <a:cs typeface="+mn-cs"/>
                        </a:rPr>
                        <a:t>Horn of Africa- Nomads</a:t>
                      </a:r>
                    </a:p>
                    <a:p>
                      <a:pPr marL="171450" lvl="0" indent="-171450" algn="l" defTabSz="3240085" rtl="0" eaLnBrk="1" latinLnBrk="0" hangingPunct="1">
                        <a:spcAft>
                          <a:spcPts val="0"/>
                        </a:spcAft>
                        <a:buFontTx/>
                        <a:buChar char="-"/>
                      </a:pPr>
                      <a:r>
                        <a:rPr lang="en-US" sz="1000" kern="1200" dirty="0">
                          <a:solidFill>
                            <a:srgbClr val="000000"/>
                          </a:solidFill>
                          <a:latin typeface="ArialMT"/>
                          <a:ea typeface="+mn-ea"/>
                          <a:cs typeface="+mn-cs"/>
                        </a:rPr>
                        <a:t>Horn</a:t>
                      </a:r>
                      <a:r>
                        <a:rPr lang="en-US" sz="1000" kern="1200" baseline="0" dirty="0">
                          <a:solidFill>
                            <a:srgbClr val="000000"/>
                          </a:solidFill>
                          <a:latin typeface="ArialMT"/>
                          <a:ea typeface="+mn-ea"/>
                          <a:cs typeface="+mn-cs"/>
                        </a:rPr>
                        <a:t> of Africa - </a:t>
                      </a:r>
                      <a:r>
                        <a:rPr lang="en-US" sz="1000" kern="1200" dirty="0">
                          <a:solidFill>
                            <a:srgbClr val="000000"/>
                          </a:solidFill>
                          <a:latin typeface="ArialMT"/>
                          <a:ea typeface="+mn-ea"/>
                          <a:cs typeface="+mn-cs"/>
                        </a:rPr>
                        <a:t>Addis Ababa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Location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Scale</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Environment</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Interaction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Change</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Sustainability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Comparing Data</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Map</a:t>
                      </a:r>
                      <a:r>
                        <a:rPr lang="en-US" sz="1000" kern="1200" baseline="0" dirty="0">
                          <a:solidFill>
                            <a:srgbClr val="000000"/>
                          </a:solidFill>
                          <a:latin typeface="ArialMT"/>
                          <a:ea typeface="+mn-ea"/>
                          <a:cs typeface="+mn-cs"/>
                        </a:rPr>
                        <a:t> Skills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MT"/>
                          <a:ea typeface="+mn-ea"/>
                          <a:cs typeface="+mn-cs"/>
                        </a:rPr>
                        <a:t>Climate Graphs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To understand geographical</a:t>
                      </a:r>
                      <a:r>
                        <a:rPr lang="en-GB" sz="1000" kern="1200" baseline="0" dirty="0">
                          <a:solidFill>
                            <a:srgbClr val="000000"/>
                          </a:solidFill>
                          <a:latin typeface="ArialMT"/>
                          <a:ea typeface="+mn-ea"/>
                          <a:cs typeface="+mn-cs"/>
                        </a:rPr>
                        <a:t> similarities, differences, and links between places through the study of physical and human geography of a region within Africa (as dictated by the KS3 national curriculum)</a:t>
                      </a: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Information</a:t>
                      </a:r>
                      <a:r>
                        <a:rPr lang="en-GB" sz="1000" kern="1200" baseline="0" dirty="0">
                          <a:solidFill>
                            <a:srgbClr val="000000"/>
                          </a:solidFill>
                          <a:latin typeface="ArialMT"/>
                          <a:ea typeface="+mn-ea"/>
                          <a:cs typeface="+mn-cs"/>
                        </a:rPr>
                        <a:t> and media used throughout lessons should be kept relevant and up to date. </a:t>
                      </a:r>
                    </a:p>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To allow the topic some flexibility to incorporate recent developments and current news e.g. famine, conflicts, droughts in South Africa. </a:t>
                      </a: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759843">
                <a:tc vMerge="1">
                  <a:txBody>
                    <a:bodyPr/>
                    <a:lstStyle/>
                    <a:p>
                      <a:endParaRPr lang="en-GB"/>
                    </a:p>
                  </a:txBody>
                  <a:tcPr/>
                </a:tc>
                <a:tc>
                  <a:txBody>
                    <a:bodyPr/>
                    <a:lstStyle/>
                    <a:p>
                      <a:pPr marL="0" lvl="0" indent="0" algn="l" defTabSz="3240085" rtl="0" eaLnBrk="1" latinLnBrk="0" hangingPunct="1">
                        <a:spcAft>
                          <a:spcPts val="0"/>
                        </a:spcAft>
                        <a:buFontTx/>
                        <a:buNone/>
                      </a:pPr>
                      <a:r>
                        <a:rPr lang="en-US" sz="1000" b="1" u="sng" kern="1200" dirty="0">
                          <a:solidFill>
                            <a:srgbClr val="000000"/>
                          </a:solidFill>
                          <a:latin typeface="ArialMT"/>
                          <a:ea typeface="+mn-ea"/>
                          <a:cs typeface="+mn-cs"/>
                        </a:rPr>
                        <a:t>Russia</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Introduction</a:t>
                      </a:r>
                    </a:p>
                    <a:p>
                      <a:pPr marL="171450" lvl="0" indent="-171450" algn="l" defTabSz="3240085" rtl="0" eaLnBrk="1" latinLnBrk="0" hangingPunct="1">
                        <a:spcAft>
                          <a:spcPts val="0"/>
                        </a:spcAft>
                        <a:buFontTx/>
                        <a:buChar char="-"/>
                      </a:pPr>
                      <a:r>
                        <a:rPr lang="en-US" sz="1000" b="0" u="none" kern="1200" dirty="0">
                          <a:solidFill>
                            <a:srgbClr val="000000"/>
                          </a:solidFill>
                          <a:highlight>
                            <a:srgbClr val="FFFF00"/>
                          </a:highlight>
                          <a:latin typeface="ArialMT"/>
                          <a:ea typeface="+mn-ea"/>
                          <a:cs typeface="+mn-cs"/>
                        </a:rPr>
                        <a:t>Physical</a:t>
                      </a:r>
                      <a:r>
                        <a:rPr lang="en-US" sz="1000" b="0" u="none" kern="1200" baseline="0" dirty="0">
                          <a:solidFill>
                            <a:srgbClr val="000000"/>
                          </a:solidFill>
                          <a:highlight>
                            <a:srgbClr val="FFFF00"/>
                          </a:highlight>
                          <a:latin typeface="ArialMT"/>
                          <a:ea typeface="+mn-ea"/>
                          <a:cs typeface="+mn-cs"/>
                        </a:rPr>
                        <a:t> Geography </a:t>
                      </a:r>
                      <a:r>
                        <a:rPr lang="en-US" sz="1000" b="0" u="none" kern="1200" baseline="0" dirty="0">
                          <a:solidFill>
                            <a:srgbClr val="000000"/>
                          </a:solidFill>
                          <a:latin typeface="ArialMT"/>
                          <a:ea typeface="+mn-ea"/>
                          <a:cs typeface="+mn-cs"/>
                        </a:rPr>
                        <a:t>of Russia</a:t>
                      </a:r>
                    </a:p>
                    <a:p>
                      <a:pPr marL="171450" lvl="0" indent="-171450" algn="l" defTabSz="3240085" rtl="0" eaLnBrk="1" latinLnBrk="0" hangingPunct="1">
                        <a:spcAft>
                          <a:spcPts val="0"/>
                        </a:spcAft>
                        <a:buFontTx/>
                        <a:buChar char="-"/>
                      </a:pPr>
                      <a:r>
                        <a:rPr lang="en-US" sz="1000" b="0" u="none" kern="1200" baseline="0" dirty="0">
                          <a:solidFill>
                            <a:srgbClr val="000000"/>
                          </a:solidFill>
                          <a:highlight>
                            <a:srgbClr val="FFFF00"/>
                          </a:highlight>
                          <a:latin typeface="ArialMT"/>
                          <a:ea typeface="+mn-ea"/>
                          <a:cs typeface="+mn-cs"/>
                        </a:rPr>
                        <a:t>Climate </a:t>
                      </a:r>
                      <a:r>
                        <a:rPr lang="en-US" sz="1000" b="0" u="none" kern="1200" baseline="0" dirty="0">
                          <a:solidFill>
                            <a:srgbClr val="000000"/>
                          </a:solidFill>
                          <a:latin typeface="ArialMT"/>
                          <a:ea typeface="+mn-ea"/>
                          <a:cs typeface="+mn-cs"/>
                        </a:rPr>
                        <a:t>of Russia</a:t>
                      </a:r>
                    </a:p>
                    <a:p>
                      <a:pPr marL="171450" lvl="0" indent="-171450" algn="l" defTabSz="3240085" rtl="0" eaLnBrk="1" latinLnBrk="0" hangingPunct="1">
                        <a:spcAft>
                          <a:spcPts val="0"/>
                        </a:spcAft>
                        <a:buFontTx/>
                        <a:buChar char="-"/>
                      </a:pPr>
                      <a:r>
                        <a:rPr lang="en-US" sz="1000" b="0" u="none" kern="1200" baseline="0" dirty="0">
                          <a:solidFill>
                            <a:srgbClr val="000000"/>
                          </a:solidFill>
                          <a:highlight>
                            <a:srgbClr val="FFFF00"/>
                          </a:highlight>
                          <a:latin typeface="ArialMT"/>
                          <a:ea typeface="+mn-ea"/>
                          <a:cs typeface="+mn-cs"/>
                        </a:rPr>
                        <a:t>Vegetatio</a:t>
                      </a:r>
                      <a:r>
                        <a:rPr lang="en-US" sz="1000" b="0" u="none" kern="1200" baseline="0" dirty="0">
                          <a:solidFill>
                            <a:srgbClr val="000000"/>
                          </a:solidFill>
                          <a:latin typeface="ArialMT"/>
                          <a:ea typeface="+mn-ea"/>
                          <a:cs typeface="+mn-cs"/>
                        </a:rPr>
                        <a:t>n of Russia</a:t>
                      </a:r>
                    </a:p>
                    <a:p>
                      <a:pPr marL="171450" lvl="0" indent="-171450" algn="l" defTabSz="3240085" rtl="0" eaLnBrk="1" latinLnBrk="0" hangingPunct="1">
                        <a:spcAft>
                          <a:spcPts val="0"/>
                        </a:spcAft>
                        <a:buFontTx/>
                        <a:buChar char="-"/>
                      </a:pPr>
                      <a:r>
                        <a:rPr lang="en-US" sz="1000" b="0" u="none" kern="1200" baseline="0" dirty="0">
                          <a:solidFill>
                            <a:srgbClr val="000000"/>
                          </a:solidFill>
                          <a:highlight>
                            <a:srgbClr val="FFFF00"/>
                          </a:highlight>
                          <a:latin typeface="ArialMT"/>
                          <a:ea typeface="+mn-ea"/>
                          <a:cs typeface="+mn-cs"/>
                        </a:rPr>
                        <a:t>Population</a:t>
                      </a:r>
                      <a:r>
                        <a:rPr lang="en-US" sz="1000" b="0" u="none" kern="1200" baseline="0" dirty="0">
                          <a:solidFill>
                            <a:srgbClr val="000000"/>
                          </a:solidFill>
                          <a:latin typeface="ArialMT"/>
                          <a:ea typeface="+mn-ea"/>
                          <a:cs typeface="+mn-cs"/>
                        </a:rPr>
                        <a:t> of Russia</a:t>
                      </a:r>
                      <a:endParaRPr lang="en-US" sz="1000" b="0" u="none"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Location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Scale</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Environment</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Interaction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Change</a:t>
                      </a: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Map Skills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Climate</a:t>
                      </a:r>
                      <a:r>
                        <a:rPr lang="en-US" sz="1000" kern="1200" baseline="0" dirty="0">
                          <a:solidFill>
                            <a:srgbClr val="000000"/>
                          </a:solidFill>
                          <a:latin typeface="ArialMT"/>
                          <a:ea typeface="+mn-ea"/>
                          <a:cs typeface="+mn-cs"/>
                        </a:rPr>
                        <a:t> Graphs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MT"/>
                          <a:ea typeface="+mn-ea"/>
                          <a:cs typeface="+mn-cs"/>
                        </a:rPr>
                        <a:t>Choropleth Maps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US"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US" sz="1000" kern="1200" dirty="0">
                          <a:solidFill>
                            <a:srgbClr val="000000"/>
                          </a:solidFill>
                          <a:latin typeface="ArialMT"/>
                          <a:ea typeface="+mn-ea"/>
                          <a:cs typeface="+mn-cs"/>
                        </a:rPr>
                        <a:t>Lessons</a:t>
                      </a:r>
                      <a:r>
                        <a:rPr lang="en-US" sz="1000" kern="1200" baseline="0" dirty="0">
                          <a:solidFill>
                            <a:srgbClr val="000000"/>
                          </a:solidFill>
                          <a:latin typeface="ArialMT"/>
                          <a:ea typeface="+mn-ea"/>
                          <a:cs typeface="+mn-cs"/>
                        </a:rPr>
                        <a:t> are taught in this order to </a:t>
                      </a:r>
                      <a:r>
                        <a:rPr lang="en-US" sz="1000" kern="1200" dirty="0">
                          <a:solidFill>
                            <a:srgbClr val="000000"/>
                          </a:solidFill>
                          <a:latin typeface="ArialMT"/>
                          <a:ea typeface="+mn-ea"/>
                          <a:cs typeface="+mn-cs"/>
                        </a:rPr>
                        <a:t>locational knowledge and deepen their spatial awareness of Russia, focusing on environmental regions,</a:t>
                      </a:r>
                      <a:r>
                        <a:rPr lang="en-US" sz="1000" kern="1200" baseline="0" dirty="0">
                          <a:solidFill>
                            <a:srgbClr val="000000"/>
                          </a:solidFill>
                          <a:latin typeface="ArialMT"/>
                          <a:ea typeface="+mn-ea"/>
                          <a:cs typeface="+mn-cs"/>
                        </a:rPr>
                        <a:t> </a:t>
                      </a:r>
                      <a:r>
                        <a:rPr lang="en-US" sz="1000" kern="1200" dirty="0">
                          <a:solidFill>
                            <a:srgbClr val="000000"/>
                          </a:solidFill>
                          <a:latin typeface="ArialMT"/>
                          <a:ea typeface="+mn-ea"/>
                          <a:cs typeface="+mn-cs"/>
                        </a:rPr>
                        <a:t>key physical and human characteristics, and major cities. As dictated by the KS3</a:t>
                      </a:r>
                      <a:r>
                        <a:rPr lang="en-US" sz="1000" kern="1200" baseline="0" dirty="0">
                          <a:solidFill>
                            <a:srgbClr val="000000"/>
                          </a:solidFill>
                          <a:latin typeface="ArialMT"/>
                          <a:ea typeface="+mn-ea"/>
                          <a:cs typeface="+mn-cs"/>
                        </a:rPr>
                        <a:t> national curriculum.</a:t>
                      </a: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Future developments will include</a:t>
                      </a:r>
                      <a:r>
                        <a:rPr lang="en-GB" sz="1000" kern="1200" baseline="0" dirty="0">
                          <a:solidFill>
                            <a:srgbClr val="000000"/>
                          </a:solidFill>
                          <a:latin typeface="ArialMT"/>
                          <a:ea typeface="+mn-ea"/>
                          <a:cs typeface="+mn-cs"/>
                        </a:rPr>
                        <a:t> glaciation. This includes landforms, processes and human impact. </a:t>
                      </a:r>
                    </a:p>
                    <a:p>
                      <a:pPr marL="171450" lvl="0" indent="-171450" algn="l">
                        <a:spcAft>
                          <a:spcPts val="0"/>
                        </a:spcAft>
                        <a:buFontTx/>
                        <a:buChar char="-"/>
                      </a:pPr>
                      <a:r>
                        <a:rPr lang="en-GB" sz="1000" kern="1200" baseline="0" dirty="0">
                          <a:solidFill>
                            <a:srgbClr val="000000"/>
                          </a:solidFill>
                          <a:latin typeface="ArialMT"/>
                          <a:ea typeface="+mn-ea"/>
                          <a:cs typeface="+mn-cs"/>
                        </a:rPr>
                        <a:t>SMSC – Cultural understanding – to have an appreciation of differences in urban and rural dwellers in Russia</a:t>
                      </a:r>
                    </a:p>
                    <a:p>
                      <a:pPr marL="171450" lvl="0" indent="-171450" algn="l" rtl="0" eaLnBrk="1" latinLnBrk="0" hangingPunct="1">
                        <a:spcAft>
                          <a:spcPts val="0"/>
                        </a:spcAft>
                        <a:buFontTx/>
                        <a:buChar char="-"/>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52822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55683898"/>
              </p:ext>
            </p:extLst>
          </p:nvPr>
        </p:nvGraphicFramePr>
        <p:xfrm>
          <a:off x="228600" y="381000"/>
          <a:ext cx="8534399" cy="6318925"/>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0000"/>
                    </a:ext>
                  </a:extLst>
                </a:gridCol>
                <a:gridCol w="1554506">
                  <a:extLst>
                    <a:ext uri="{9D8B030D-6E8A-4147-A177-3AD203B41FA5}">
                      <a16:colId xmlns:a16="http://schemas.microsoft.com/office/drawing/2014/main" val="20001"/>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20004"/>
                    </a:ext>
                  </a:extLst>
                </a:gridCol>
                <a:gridCol w="1804746">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7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1"/>
                  </a:ext>
                </a:extLst>
              </a:tr>
              <a:tr h="2308483">
                <a:tc rowSpan="2">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a:t>
                      </a:r>
                      <a:r>
                        <a:rPr lang="en-GB"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000000"/>
                          </a:solidFill>
                          <a:latin typeface="ArialMT"/>
                          <a:ea typeface="+mn-ea"/>
                          <a:cs typeface="+mn-cs"/>
                        </a:rPr>
                        <a:t>Russia</a:t>
                      </a:r>
                      <a:r>
                        <a:rPr lang="en-GB" sz="1000" b="1" u="sng" kern="1200" baseline="0" dirty="0">
                          <a:solidFill>
                            <a:srgbClr val="000000"/>
                          </a:solidFill>
                          <a:latin typeface="ArialMT"/>
                          <a:ea typeface="+mn-ea"/>
                          <a:cs typeface="+mn-cs"/>
                        </a:rPr>
                        <a:t> Continued</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Rural Vs Urban</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Natural Resources</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Chernobyl a Nuclear Disaster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Location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Scale</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Environment</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Interaction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Change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Comparing population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Map</a:t>
                      </a:r>
                      <a:r>
                        <a:rPr lang="en-US" sz="1000" kern="1200" baseline="0" dirty="0">
                          <a:solidFill>
                            <a:srgbClr val="000000"/>
                          </a:solidFill>
                          <a:latin typeface="ArialMT"/>
                          <a:ea typeface="+mn-ea"/>
                          <a:cs typeface="+mn-cs"/>
                        </a:rPr>
                        <a:t> Skills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MT"/>
                          <a:ea typeface="+mn-ea"/>
                          <a:cs typeface="+mn-cs"/>
                        </a:rPr>
                        <a:t>Choropleth Maps</a:t>
                      </a:r>
                      <a:endParaRPr lang="en-US"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kern="1200" dirty="0">
                          <a:solidFill>
                            <a:srgbClr val="000000"/>
                          </a:solidFill>
                          <a:latin typeface="ArialMT"/>
                          <a:ea typeface="+mn-ea"/>
                          <a:cs typeface="+mn-cs"/>
                        </a:rPr>
                        <a:t>Lessons</a:t>
                      </a:r>
                      <a:r>
                        <a:rPr lang="en-US" sz="1000" kern="1200" baseline="0" dirty="0">
                          <a:solidFill>
                            <a:srgbClr val="000000"/>
                          </a:solidFill>
                          <a:latin typeface="ArialMT"/>
                          <a:ea typeface="+mn-ea"/>
                          <a:cs typeface="+mn-cs"/>
                        </a:rPr>
                        <a:t> are taught in this order to </a:t>
                      </a:r>
                      <a:r>
                        <a:rPr lang="en-US" sz="1000" kern="1200" dirty="0">
                          <a:solidFill>
                            <a:srgbClr val="000000"/>
                          </a:solidFill>
                          <a:latin typeface="ArialMT"/>
                          <a:ea typeface="+mn-ea"/>
                          <a:cs typeface="+mn-cs"/>
                        </a:rPr>
                        <a:t>locational knowledge and deepen their spatial awareness of Russia, focusing on environmental regions,</a:t>
                      </a:r>
                      <a:r>
                        <a:rPr lang="en-US" sz="1000" kern="1200" baseline="0" dirty="0">
                          <a:solidFill>
                            <a:srgbClr val="000000"/>
                          </a:solidFill>
                          <a:latin typeface="ArialMT"/>
                          <a:ea typeface="+mn-ea"/>
                          <a:cs typeface="+mn-cs"/>
                        </a:rPr>
                        <a:t> </a:t>
                      </a:r>
                      <a:r>
                        <a:rPr lang="en-US" sz="1000" kern="1200" dirty="0">
                          <a:solidFill>
                            <a:srgbClr val="000000"/>
                          </a:solidFill>
                          <a:latin typeface="ArialMT"/>
                          <a:ea typeface="+mn-ea"/>
                          <a:cs typeface="+mn-cs"/>
                        </a:rPr>
                        <a:t>key physical and human characteristics, and major cities. As dictated by the KS3</a:t>
                      </a:r>
                      <a:r>
                        <a:rPr lang="en-US" sz="1000" kern="1200" baseline="0" dirty="0">
                          <a:solidFill>
                            <a:srgbClr val="000000"/>
                          </a:solidFill>
                          <a:latin typeface="ArialMT"/>
                          <a:ea typeface="+mn-ea"/>
                          <a:cs typeface="+mn-cs"/>
                        </a:rPr>
                        <a:t> national curriculum.</a:t>
                      </a: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dirty="0">
                          <a:solidFill>
                            <a:srgbClr val="000000"/>
                          </a:solidFill>
                          <a:latin typeface="ArialMT"/>
                          <a:ea typeface="+mn-ea"/>
                          <a:cs typeface="+mn-cs"/>
                        </a:rPr>
                        <a:t>Future developments will include</a:t>
                      </a:r>
                      <a:r>
                        <a:rPr lang="en-GB" sz="1000" kern="1200" baseline="0" dirty="0">
                          <a:solidFill>
                            <a:srgbClr val="000000"/>
                          </a:solidFill>
                          <a:latin typeface="ArialMT"/>
                          <a:ea typeface="+mn-ea"/>
                          <a:cs typeface="+mn-cs"/>
                        </a:rPr>
                        <a:t> glaciation. This includes landforms, processes and human impact. </a:t>
                      </a: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GB" sz="10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2133600">
                <a:tc vMerge="1">
                  <a:txBody>
                    <a:bodyPr/>
                    <a:lstStyle/>
                    <a:p>
                      <a:pPr marL="71755" marR="71755" algn="ct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000000"/>
                          </a:solidFill>
                          <a:latin typeface="ArialMT"/>
                          <a:ea typeface="+mn-ea"/>
                          <a:cs typeface="+mn-cs"/>
                        </a:rPr>
                        <a:t>Rivers – need to update (Amendment needed – this topic has moved to Y9)</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World Rivers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b="0" u="none" kern="1200" dirty="0">
                          <a:solidFill>
                            <a:srgbClr val="000000"/>
                          </a:solidFill>
                          <a:latin typeface="ArialMT"/>
                          <a:ea typeface="+mn-ea"/>
                          <a:cs typeface="+mn-cs"/>
                        </a:rPr>
                        <a:t>Water Cycle</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b="0" u="none" kern="1200" dirty="0">
                          <a:solidFill>
                            <a:srgbClr val="000000"/>
                          </a:solidFill>
                          <a:latin typeface="ArialMT"/>
                          <a:ea typeface="+mn-ea"/>
                          <a:cs typeface="+mn-cs"/>
                        </a:rPr>
                        <a:t>Drainage Basin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b="0" u="none" kern="1200" dirty="0">
                          <a:solidFill>
                            <a:srgbClr val="000000"/>
                          </a:solidFill>
                          <a:latin typeface="ArialMT"/>
                          <a:ea typeface="+mn-ea"/>
                          <a:cs typeface="+mn-cs"/>
                        </a:rPr>
                        <a:t>Course of a River (processes)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b="0" u="none" kern="1200" dirty="0">
                          <a:solidFill>
                            <a:srgbClr val="000000"/>
                          </a:solidFill>
                          <a:latin typeface="ArialMT"/>
                          <a:ea typeface="+mn-ea"/>
                          <a:cs typeface="+mn-cs"/>
                        </a:rPr>
                        <a:t>Waterfalls and Gorges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b="0" u="none" kern="1200" dirty="0">
                          <a:solidFill>
                            <a:srgbClr val="000000"/>
                          </a:solidFill>
                          <a:latin typeface="ArialMT"/>
                          <a:ea typeface="+mn-ea"/>
                          <a:cs typeface="+mn-cs"/>
                        </a:rPr>
                        <a:t>Meanders and Oxbow lakes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b="0" u="none" kern="1200" dirty="0">
                          <a:solidFill>
                            <a:srgbClr val="000000"/>
                          </a:solidFill>
                          <a:latin typeface="ArialMT"/>
                          <a:ea typeface="+mn-ea"/>
                          <a:cs typeface="+mn-cs"/>
                        </a:rPr>
                        <a:t>How do we use rivers?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b="0" u="none" kern="1200" dirty="0">
                          <a:solidFill>
                            <a:srgbClr val="000000"/>
                          </a:solidFill>
                          <a:latin typeface="ArialMT"/>
                          <a:ea typeface="+mn-ea"/>
                          <a:cs typeface="+mn-cs"/>
                        </a:rPr>
                        <a:t>Why do river flood? </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b="0" u="none" kern="1200" dirty="0">
                          <a:solidFill>
                            <a:srgbClr val="000000"/>
                          </a:solidFill>
                          <a:latin typeface="ArialMT"/>
                          <a:ea typeface="+mn-ea"/>
                          <a:cs typeface="+mn-cs"/>
                        </a:rPr>
                        <a:t>Flooding</a:t>
                      </a:r>
                      <a:r>
                        <a:rPr lang="en-US" sz="1000" b="0" u="none" kern="1200" baseline="0" dirty="0">
                          <a:solidFill>
                            <a:srgbClr val="000000"/>
                          </a:solidFill>
                          <a:latin typeface="ArialMT"/>
                          <a:ea typeface="+mn-ea"/>
                          <a:cs typeface="+mn-cs"/>
                        </a:rPr>
                        <a:t> HIC</a:t>
                      </a:r>
                      <a:endParaRPr lang="en-US" sz="1000" b="0" u="none" kern="1200" dirty="0">
                        <a:solidFill>
                          <a:srgbClr val="00000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b="0" u="none" kern="1200" dirty="0">
                          <a:solidFill>
                            <a:srgbClr val="000000"/>
                          </a:solidFill>
                          <a:latin typeface="ArialMT"/>
                          <a:ea typeface="+mn-ea"/>
                          <a:cs typeface="+mn-cs"/>
                        </a:rPr>
                        <a:t>Flooding LIC</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b="0" u="none" kern="1200" dirty="0">
                          <a:solidFill>
                            <a:srgbClr val="000000"/>
                          </a:solidFill>
                          <a:latin typeface="ArialMT"/>
                          <a:ea typeface="+mn-ea"/>
                          <a:cs typeface="+mn-cs"/>
                        </a:rPr>
                        <a:t>Managing floods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b="0" u="none" kern="1200" dirty="0">
                          <a:solidFill>
                            <a:srgbClr val="000000"/>
                          </a:solidFill>
                          <a:latin typeface="ArialMT"/>
                          <a:ea typeface="+mn-ea"/>
                          <a:cs typeface="+mn-cs"/>
                        </a:rPr>
                        <a:t>Reducing flooding</a:t>
                      </a:r>
                    </a:p>
                    <a:p>
                      <a:pPr marL="0" lvl="0" indent="0" algn="l" defTabSz="3240085" rtl="0" eaLnBrk="1" latinLnBrk="0" hangingPunct="1">
                        <a:spcAft>
                          <a:spcPts val="0"/>
                        </a:spcAft>
                        <a:buFont typeface="Arial" panose="020B0604020202020204" pitchFamily="34" charset="0"/>
                        <a:buNone/>
                      </a:pPr>
                      <a:endParaRPr lang="en-GB" sz="1000" b="1" u="sng"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To understand the physical processes involved in the formation of fluvial landforms. To also highlight human uses for rivers as well as their impacts. Contrast the effects of flooding in a LIC and a HIC. Students will also assess methods of managing and reducing flooding. </a:t>
                      </a:r>
                    </a:p>
                    <a:p>
                      <a:pPr marL="0" lvl="0" indent="0" algn="l" defTabSz="3240085" rtl="0" eaLnBrk="1" latinLnBrk="0" hangingPunct="1">
                        <a:spcAft>
                          <a:spcPts val="0"/>
                        </a:spcAft>
                        <a:buFontTx/>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Map Skills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Analyzing</a:t>
                      </a:r>
                      <a:r>
                        <a:rPr lang="en-US" sz="1000" kern="1200" baseline="0" dirty="0">
                          <a:solidFill>
                            <a:srgbClr val="000000"/>
                          </a:solidFill>
                          <a:latin typeface="ArialMT"/>
                          <a:ea typeface="+mn-ea"/>
                          <a:cs typeface="+mn-cs"/>
                        </a:rPr>
                        <a:t> river processes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Use of drawings/</a:t>
                      </a:r>
                      <a:r>
                        <a:rPr lang="en-US" sz="1000" kern="1200" baseline="0" dirty="0">
                          <a:solidFill>
                            <a:srgbClr val="000000"/>
                          </a:solidFill>
                          <a:latin typeface="ArialMT"/>
                          <a:ea typeface="+mn-ea"/>
                          <a:cs typeface="+mn-cs"/>
                        </a:rPr>
                        <a:t>field sketches of landforms. </a:t>
                      </a:r>
                      <a:endParaRPr lang="en-US"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This is taught towards the end of Year 7 where GCSE subject content will be more accessible after a full year of KS3</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dirty="0">
                          <a:solidFill>
                            <a:srgbClr val="000000"/>
                          </a:solidFill>
                          <a:latin typeface="ArialMT"/>
                          <a:ea typeface="+mn-ea"/>
                          <a:cs typeface="+mn-cs"/>
                        </a:rPr>
                        <a:t>Lessons</a:t>
                      </a:r>
                      <a:r>
                        <a:rPr lang="en-GB" sz="1000" kern="1200" baseline="0" dirty="0">
                          <a:solidFill>
                            <a:srgbClr val="000000"/>
                          </a:solidFill>
                          <a:latin typeface="ArialMT"/>
                          <a:ea typeface="+mn-ea"/>
                          <a:cs typeface="+mn-cs"/>
                        </a:rPr>
                        <a:t> are taught to highlight the impacts of hydrology(As dictated by the KS3 National Curriculum for Geography) on the physical landscape as well as their affects on human activity. Acts as a foundation topic for Unit 1C of the AQA GCSE Geography specification (UK Physical Landscapes)</a:t>
                      </a:r>
                    </a:p>
                    <a:p>
                      <a:pPr marL="0" lvl="0" indent="0" algn="l" defTabSz="3240085" rtl="0" eaLnBrk="1" latinLnBrk="0" hangingPunct="1">
                        <a:spcAft>
                          <a:spcPts val="0"/>
                        </a:spcAft>
                        <a:buFontTx/>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Add</a:t>
                      </a:r>
                      <a:r>
                        <a:rPr lang="en-GB" sz="1000" kern="1200" baseline="0" dirty="0">
                          <a:solidFill>
                            <a:srgbClr val="000000"/>
                          </a:solidFill>
                          <a:latin typeface="ArialMT"/>
                          <a:ea typeface="+mn-ea"/>
                          <a:cs typeface="+mn-cs"/>
                        </a:rPr>
                        <a:t> in coasts to fulfil the further requirements of the GCSE specification.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2821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16220091"/>
              </p:ext>
            </p:extLst>
          </p:nvPr>
        </p:nvGraphicFramePr>
        <p:xfrm>
          <a:off x="304800" y="152401"/>
          <a:ext cx="8534399" cy="6439732"/>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0000"/>
                    </a:ext>
                  </a:extLst>
                </a:gridCol>
                <a:gridCol w="1554506">
                  <a:extLst>
                    <a:ext uri="{9D8B030D-6E8A-4147-A177-3AD203B41FA5}">
                      <a16:colId xmlns:a16="http://schemas.microsoft.com/office/drawing/2014/main" val="20001"/>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20004"/>
                    </a:ext>
                  </a:extLst>
                </a:gridCol>
                <a:gridCol w="1804746">
                  <a:extLst>
                    <a:ext uri="{9D8B030D-6E8A-4147-A177-3AD203B41FA5}">
                      <a16:colId xmlns:a16="http://schemas.microsoft.com/office/drawing/2014/main" val="20005"/>
                    </a:ext>
                  </a:extLst>
                </a:gridCol>
              </a:tblGrid>
              <a:tr h="259720">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7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432867">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1"/>
                  </a:ext>
                </a:extLst>
              </a:tr>
              <a:tr h="4040090">
                <a:tc>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a:t>
                      </a:r>
                      <a:r>
                        <a:rPr lang="en-GB" sz="12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US" sz="1000" b="1" u="sng" kern="1200" dirty="0">
                          <a:solidFill>
                            <a:srgbClr val="000000"/>
                          </a:solidFill>
                          <a:latin typeface="ArialMT"/>
                          <a:ea typeface="+mn-ea"/>
                          <a:cs typeface="+mn-cs"/>
                        </a:rPr>
                        <a:t>Tourism (in place of rivers. - 2022)</a:t>
                      </a:r>
                    </a:p>
                    <a:p>
                      <a:pPr marL="171450" lvl="0" indent="-171450" algn="l" defTabSz="3240085" rtl="0" eaLnBrk="1" latinLnBrk="0" hangingPunct="1">
                        <a:spcAft>
                          <a:spcPts val="0"/>
                        </a:spcAft>
                        <a:buFontTx/>
                        <a:buChar char="-"/>
                      </a:pPr>
                      <a:r>
                        <a:rPr lang="en-US" sz="1000" b="0" u="none" kern="1200" dirty="0">
                          <a:solidFill>
                            <a:srgbClr val="000000"/>
                          </a:solidFill>
                          <a:highlight>
                            <a:srgbClr val="FFFF00"/>
                          </a:highlight>
                          <a:latin typeface="ArialMT"/>
                          <a:ea typeface="+mn-ea"/>
                          <a:cs typeface="+mn-cs"/>
                        </a:rPr>
                        <a:t>What is tourism</a:t>
                      </a:r>
                      <a:r>
                        <a:rPr lang="en-US" sz="1000" b="0" u="none" kern="1200" dirty="0">
                          <a:solidFill>
                            <a:srgbClr val="000000"/>
                          </a:solidFill>
                          <a:latin typeface="ArialMT"/>
                          <a:ea typeface="+mn-ea"/>
                          <a:cs typeface="+mn-cs"/>
                        </a:rPr>
                        <a:t>?</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Why do places become a tourist destination?</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Is there </a:t>
                      </a:r>
                      <a:r>
                        <a:rPr lang="en-US" sz="1000" b="0" u="none" kern="1200" dirty="0">
                          <a:solidFill>
                            <a:srgbClr val="000000"/>
                          </a:solidFill>
                          <a:highlight>
                            <a:srgbClr val="FFFF00"/>
                          </a:highlight>
                          <a:latin typeface="ArialMT"/>
                          <a:ea typeface="+mn-ea"/>
                          <a:cs typeface="+mn-cs"/>
                        </a:rPr>
                        <a:t>tourism in the UK?</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Are National Parks tourist sites?</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Why do people want to visit Antarctica?</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Does Kenya need tourism?</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What is ecotourism?</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Can religion create tourism?</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The Maldives – paradise forever?</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What is space tourism?</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How does the media influence tourism?</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Australia project</a:t>
                      </a:r>
                    </a:p>
                    <a:p>
                      <a:pPr marL="0" lvl="0" indent="0" algn="l" defTabSz="3240085" rtl="0" eaLnBrk="1" latinLnBrk="0" hangingPunct="1">
                        <a:spcAft>
                          <a:spcPts val="0"/>
                        </a:spcAft>
                        <a:buFont typeface="Arial" panose="020B0604020202020204" pitchFamily="34" charset="0"/>
                        <a:buNone/>
                      </a:pPr>
                      <a:endParaRPr lang="en-US" sz="1000" b="0" u="none"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US" sz="1000" b="0" u="none"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Location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Scale</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Environment</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Change</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Sustainability</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Economic</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Social</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Physical</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Human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Cultural awareness and diversity</a:t>
                      </a: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GB" sz="1000" kern="1200" baseline="0" dirty="0">
                        <a:solidFill>
                          <a:srgbClr val="00000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GB" sz="10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Map skills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Atlas skills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Analysing photos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US"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00" kern="1200" dirty="0">
                          <a:solidFill>
                            <a:srgbClr val="000000"/>
                          </a:solidFill>
                          <a:latin typeface="ArialMT"/>
                          <a:ea typeface="+mn-ea"/>
                          <a:cs typeface="+mn-cs"/>
                        </a:rPr>
                        <a:t>Tourism is taught as it is the world’s largest employment sector and is present in almost every country. We will be looking at how the physical and human geography of an area influences the type of tourism that takes place. We will see how the growth of tourism has had social, economic and environmental effects on the UK and other countries. It is important to see how an economic activity influences and is influenced by external factors. We teach it now as it is getting closer to the summer holidays and will help focus and contextualise the unit of work.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dirty="0">
                          <a:solidFill>
                            <a:srgbClr val="000000"/>
                          </a:solidFill>
                          <a:latin typeface="ArialMT"/>
                          <a:ea typeface="+mn-ea"/>
                          <a:cs typeface="+mn-cs"/>
                        </a:rPr>
                        <a:t>Careers – MYPATH – job – Hotel porter - </a:t>
                      </a:r>
                      <a:r>
                        <a:rPr lang="en-GB" sz="1000" kern="1200" dirty="0">
                          <a:solidFill>
                            <a:srgbClr val="000000"/>
                          </a:solidFill>
                          <a:latin typeface="ArialMT"/>
                          <a:ea typeface="+mn-ea"/>
                          <a:cs typeface="+mn-cs"/>
                          <a:hlinkClick r:id="rId2"/>
                        </a:rPr>
                        <a:t>https://www.youtube.com/watch?v=rp5ox2mDxjc&amp;list=PLVEWa7uIDT769WGUTc_-lOca4dJRlPatZ&amp;index=8</a:t>
                      </a:r>
                      <a:endParaRPr lang="en-GB" sz="1000" kern="1200" dirty="0">
                        <a:solidFill>
                          <a:srgbClr val="00000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GB" sz="1000" kern="1200" dirty="0">
                        <a:solidFill>
                          <a:srgbClr val="00000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dirty="0">
                          <a:solidFill>
                            <a:srgbClr val="000000"/>
                          </a:solidFill>
                          <a:latin typeface="ArialMT"/>
                          <a:ea typeface="+mn-ea"/>
                          <a:cs typeface="+mn-cs"/>
                        </a:rPr>
                        <a:t>British values – tolerance can be discussed when looking at the lesson of religion creating tourism (Catholic and Buddhist faiths)</a:t>
                      </a:r>
                    </a:p>
                    <a:p>
                      <a:pPr marL="171450" marR="0" lvl="0" indent="-171450" algn="l" defTabSz="3240085">
                        <a:lnSpc>
                          <a:spcPct val="100000"/>
                        </a:lnSpc>
                        <a:spcBef>
                          <a:spcPts val="0"/>
                        </a:spcBef>
                        <a:spcAft>
                          <a:spcPts val="0"/>
                        </a:spcAft>
                        <a:buClrTx/>
                        <a:buSzTx/>
                        <a:buFontTx/>
                        <a:buChar char="-"/>
                        <a:tabLst/>
                        <a:defRPr/>
                      </a:pPr>
                      <a:endParaRPr lang="en-GB" sz="1000" kern="1200" dirty="0">
                        <a:solidFill>
                          <a:srgbClr val="000000"/>
                        </a:solidFill>
                        <a:latin typeface="ArialMT"/>
                        <a:ea typeface="+mn-ea"/>
                        <a:cs typeface="+mn-cs"/>
                      </a:endParaRPr>
                    </a:p>
                    <a:p>
                      <a:pPr marL="171450" marR="0" lvl="0" indent="-171450" algn="l">
                        <a:lnSpc>
                          <a:spcPct val="100000"/>
                        </a:lnSpc>
                        <a:spcBef>
                          <a:spcPts val="0"/>
                        </a:spcBef>
                        <a:spcAft>
                          <a:spcPts val="0"/>
                        </a:spcAft>
                        <a:buClrTx/>
                        <a:buSzTx/>
                        <a:buFontTx/>
                        <a:buChar char="-"/>
                      </a:pPr>
                      <a:r>
                        <a:rPr lang="en-GB" sz="1000" kern="1200" dirty="0">
                          <a:solidFill>
                            <a:srgbClr val="000000"/>
                          </a:solidFill>
                          <a:latin typeface="ArialMT"/>
                          <a:ea typeface="+mn-ea"/>
                          <a:cs typeface="+mn-cs"/>
                        </a:rPr>
                        <a:t>SMSC – Cultural and moral development – to understand how our actions influence the lives of others through using resources unsustainably </a:t>
                      </a:r>
                      <a:r>
                        <a:rPr lang="en-GB" sz="1000" kern="1200">
                          <a:solidFill>
                            <a:srgbClr val="000000"/>
                          </a:solidFill>
                          <a:latin typeface="ArialMT"/>
                          <a:ea typeface="+mn-ea"/>
                          <a:cs typeface="+mn-cs"/>
                        </a:rPr>
                        <a:t>e.g. climate change</a:t>
                      </a: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668122">
                <a:tc>
                  <a:txBody>
                    <a:bodyPr/>
                    <a:lstStyle/>
                    <a:p>
                      <a:pPr marL="71755" marR="71755" algn="ct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US" sz="900" b="1" u="sng" kern="1200" dirty="0">
                          <a:solidFill>
                            <a:srgbClr val="000000"/>
                          </a:solidFill>
                          <a:latin typeface="ArialMT"/>
                          <a:ea typeface="+mn-ea"/>
                          <a:cs typeface="+mn-cs"/>
                        </a:rPr>
                        <a:t>Year 7 Fieldwork</a:t>
                      </a:r>
                    </a:p>
                    <a:p>
                      <a:pPr marL="0" lvl="0" indent="0" algn="l" defTabSz="3240085" rtl="0" eaLnBrk="1" latinLnBrk="0" hangingPunct="1">
                        <a:spcAft>
                          <a:spcPts val="0"/>
                        </a:spcAft>
                        <a:buFont typeface="Arial" panose="020B0604020202020204" pitchFamily="34" charset="0"/>
                        <a:buNone/>
                      </a:pPr>
                      <a:r>
                        <a:rPr lang="en-US" sz="900" b="0" u="none" kern="1200" dirty="0">
                          <a:solidFill>
                            <a:srgbClr val="000000"/>
                          </a:solidFill>
                          <a:latin typeface="ArialMT"/>
                          <a:ea typeface="+mn-ea"/>
                          <a:cs typeface="+mn-cs"/>
                        </a:rPr>
                        <a:t>Microclimate and </a:t>
                      </a:r>
                      <a:r>
                        <a:rPr lang="en-US" sz="900" b="0" u="none" kern="1200" dirty="0">
                          <a:solidFill>
                            <a:schemeClr val="tx1"/>
                          </a:solidFill>
                          <a:latin typeface="ArialMT"/>
                          <a:ea typeface="+mn-ea"/>
                          <a:cs typeface="+mn-cs"/>
                        </a:rPr>
                        <a:t>environmental</a:t>
                      </a:r>
                      <a:r>
                        <a:rPr lang="en-US" sz="900" b="0" u="none" kern="1200" dirty="0">
                          <a:solidFill>
                            <a:srgbClr val="000000"/>
                          </a:solidFill>
                          <a:latin typeface="ArialMT"/>
                          <a:ea typeface="+mn-ea"/>
                          <a:cs typeface="+mn-cs"/>
                        </a:rPr>
                        <a:t> quality survey. To be planned for the end of term 3 – needs to be adapted and brought in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900" kern="1200" baseline="0" dirty="0">
                          <a:solidFill>
                            <a:srgbClr val="000000"/>
                          </a:solidFill>
                          <a:latin typeface="ArialMT"/>
                          <a:ea typeface="+mn-ea"/>
                          <a:cs typeface="+mn-cs"/>
                        </a:rPr>
                        <a:t>Location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900" kern="1200" baseline="0" dirty="0">
                          <a:solidFill>
                            <a:srgbClr val="000000"/>
                          </a:solidFill>
                          <a:latin typeface="ArialMT"/>
                          <a:ea typeface="+mn-ea"/>
                          <a:cs typeface="+mn-cs"/>
                        </a:rPr>
                        <a:t>Scale</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900" kern="1200" baseline="0" dirty="0">
                          <a:solidFill>
                            <a:srgbClr val="000000"/>
                          </a:solidFill>
                          <a:latin typeface="ArialMT"/>
                          <a:ea typeface="+mn-ea"/>
                          <a:cs typeface="+mn-cs"/>
                        </a:rPr>
                        <a:t>Environment</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900" kern="1200" baseline="0" dirty="0">
                          <a:solidFill>
                            <a:srgbClr val="000000"/>
                          </a:solidFill>
                          <a:latin typeface="ArialMT"/>
                          <a:ea typeface="+mn-ea"/>
                          <a:cs typeface="+mn-cs"/>
                        </a:rPr>
                        <a:t>Physical</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900" kern="1200" baseline="0" dirty="0">
                          <a:solidFill>
                            <a:srgbClr val="000000"/>
                          </a:solidFill>
                          <a:latin typeface="ArialMT"/>
                          <a:ea typeface="+mn-ea"/>
                          <a:cs typeface="+mn-cs"/>
                        </a:rPr>
                        <a:t>Human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900" kern="1200" dirty="0">
                          <a:solidFill>
                            <a:srgbClr val="000000"/>
                          </a:solidFill>
                          <a:latin typeface="ArialMT"/>
                          <a:ea typeface="+mn-ea"/>
                          <a:cs typeface="+mn-cs"/>
                        </a:rPr>
                        <a:t>Fieldwork skills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900" kern="1200" dirty="0">
                          <a:solidFill>
                            <a:srgbClr val="000000"/>
                          </a:solidFill>
                          <a:latin typeface="ArialMT"/>
                          <a:ea typeface="+mn-ea"/>
                          <a:cs typeface="+mn-cs"/>
                        </a:rPr>
                        <a:t>Primary data collection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900" kern="1200" dirty="0">
                          <a:solidFill>
                            <a:srgbClr val="000000"/>
                          </a:solidFill>
                          <a:latin typeface="ArialMT"/>
                          <a:ea typeface="+mn-ea"/>
                          <a:cs typeface="+mn-cs"/>
                        </a:rPr>
                        <a:t>Data presentation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900" kern="1200" dirty="0">
                          <a:solidFill>
                            <a:srgbClr val="000000"/>
                          </a:solidFill>
                          <a:latin typeface="ArialMT"/>
                          <a:ea typeface="+mn-ea"/>
                          <a:cs typeface="+mn-cs"/>
                        </a:rPr>
                        <a:t>Analysis and evaluation skills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Students will be given the opportunity to collect primary data outside of the classroom. This data will be manipulated and presented in a form of different graphs. Results will be analysed and conclusions drawn. Evaluation of the fieldwork methods will also be employed.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endParaRPr lang="en-GB" sz="10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15001454"/>
                  </a:ext>
                </a:extLst>
              </a:tr>
            </a:tbl>
          </a:graphicData>
        </a:graphic>
      </p:graphicFrame>
    </p:spTree>
    <p:extLst>
      <p:ext uri="{BB962C8B-B14F-4D97-AF65-F5344CB8AC3E}">
        <p14:creationId xmlns:p14="http://schemas.microsoft.com/office/powerpoint/2010/main" val="1171484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536280050"/>
              </p:ext>
            </p:extLst>
          </p:nvPr>
        </p:nvGraphicFramePr>
        <p:xfrm>
          <a:off x="304800" y="381001"/>
          <a:ext cx="8534399" cy="2021286"/>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118699837"/>
                    </a:ext>
                  </a:extLst>
                </a:gridCol>
                <a:gridCol w="1554506">
                  <a:extLst>
                    <a:ext uri="{9D8B030D-6E8A-4147-A177-3AD203B41FA5}">
                      <a16:colId xmlns:a16="http://schemas.microsoft.com/office/drawing/2014/main" val="1375767732"/>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1481332327"/>
                    </a:ext>
                  </a:extLst>
                </a:gridCol>
                <a:gridCol w="1804746">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7</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32957">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335487">
                <a:tc gridSpan="6">
                  <a:txBody>
                    <a:bodyPr/>
                    <a:lstStyle/>
                    <a:p>
                      <a:pPr marL="71755" marR="71755" algn="l">
                        <a:spcAft>
                          <a:spcPts val="0"/>
                        </a:spcAft>
                      </a:pPr>
                      <a:endParaRPr lang="en-GB" sz="1200" dirty="0">
                        <a:solidFill>
                          <a:schemeClr val="tx1"/>
                        </a:solidFill>
                        <a:effectLst/>
                        <a:latin typeface="ArialMT"/>
                        <a:ea typeface="Calibri" panose="020F0502020204030204" pitchFamily="34" charset="0"/>
                        <a:cs typeface="Times New Roman" panose="02020603050405020304" pitchFamily="18" charset="0"/>
                      </a:endParaRPr>
                    </a:p>
                    <a:p>
                      <a:pPr marL="71755" marR="71755" algn="l">
                        <a:spcAft>
                          <a:spcPts val="0"/>
                        </a:spcAft>
                      </a:pPr>
                      <a:r>
                        <a:rPr lang="en-GB" sz="1200" u="sng" dirty="0">
                          <a:solidFill>
                            <a:schemeClr val="tx1"/>
                          </a:solidFill>
                          <a:effectLst/>
                          <a:latin typeface="ArialMT"/>
                          <a:ea typeface="Calibri" panose="020F0502020204030204" pitchFamily="34" charset="0"/>
                          <a:cs typeface="Arial" panose="020B0604020202020204" pitchFamily="34" charset="0"/>
                        </a:rPr>
                        <a:t>YEAR 7 ENRICHED LEARNING EXPERIENCES</a:t>
                      </a:r>
                    </a:p>
                    <a:p>
                      <a:pPr marL="71755" marR="71755" algn="l">
                        <a:spcAft>
                          <a:spcPts val="0"/>
                        </a:spcAft>
                      </a:pPr>
                      <a:endParaRPr lang="en-GB" sz="1200" b="0" u="none" dirty="0">
                        <a:solidFill>
                          <a:schemeClr val="tx1"/>
                        </a:solidFill>
                        <a:effectLst/>
                        <a:latin typeface="ArialMT"/>
                        <a:ea typeface="Calibri" panose="020F0502020204030204" pitchFamily="34" charset="0"/>
                        <a:cs typeface="Arial" panose="020B0604020202020204" pitchFamily="34" charset="0"/>
                      </a:endParaRPr>
                    </a:p>
                    <a:p>
                      <a:pPr marL="243205" marR="71755" indent="-171450" algn="l">
                        <a:spcAft>
                          <a:spcPts val="0"/>
                        </a:spcAft>
                        <a:buFontTx/>
                        <a:buChar char="-"/>
                      </a:pPr>
                      <a:r>
                        <a:rPr lang="en-GB" sz="1200" b="0" u="none" baseline="0" dirty="0">
                          <a:solidFill>
                            <a:schemeClr val="tx1"/>
                          </a:solidFill>
                          <a:effectLst/>
                          <a:latin typeface="ArialMT"/>
                          <a:ea typeface="Calibri" panose="020F0502020204030204" pitchFamily="34" charset="0"/>
                          <a:cs typeface="Arial" panose="020B0604020202020204" pitchFamily="34" charset="0"/>
                        </a:rPr>
                        <a:t>To plan and implement an element of primary data collection outside of the classroom environment. This data will be used to formulate different presentation techniques which will be analysed as in the GCSE curriculum. This will be brought into term 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15437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753265562"/>
              </p:ext>
            </p:extLst>
          </p:nvPr>
        </p:nvGraphicFramePr>
        <p:xfrm>
          <a:off x="152400" y="152400"/>
          <a:ext cx="8915400" cy="6296442"/>
        </p:xfrm>
        <a:graphic>
          <a:graphicData uri="http://schemas.openxmlformats.org/drawingml/2006/table">
            <a:tbl>
              <a:tblPr firstRow="1" firstCol="1" bandRow="1">
                <a:tableStyleId>{5C22544A-7EE6-4342-B048-85BDC9FD1C3A}</a:tableStyleId>
              </a:tblPr>
              <a:tblGrid>
                <a:gridCol w="273058">
                  <a:extLst>
                    <a:ext uri="{9D8B030D-6E8A-4147-A177-3AD203B41FA5}">
                      <a16:colId xmlns:a16="http://schemas.microsoft.com/office/drawing/2014/main" val="2118699837"/>
                    </a:ext>
                  </a:extLst>
                </a:gridCol>
                <a:gridCol w="1623904">
                  <a:extLst>
                    <a:ext uri="{9D8B030D-6E8A-4147-A177-3AD203B41FA5}">
                      <a16:colId xmlns:a16="http://schemas.microsoft.com/office/drawing/2014/main" val="1375767732"/>
                    </a:ext>
                  </a:extLst>
                </a:gridCol>
                <a:gridCol w="1623904">
                  <a:extLst>
                    <a:ext uri="{9D8B030D-6E8A-4147-A177-3AD203B41FA5}">
                      <a16:colId xmlns:a16="http://schemas.microsoft.com/office/drawing/2014/main" val="20002"/>
                    </a:ext>
                  </a:extLst>
                </a:gridCol>
                <a:gridCol w="1623904">
                  <a:extLst>
                    <a:ext uri="{9D8B030D-6E8A-4147-A177-3AD203B41FA5}">
                      <a16:colId xmlns:a16="http://schemas.microsoft.com/office/drawing/2014/main" val="20003"/>
                    </a:ext>
                  </a:extLst>
                </a:gridCol>
                <a:gridCol w="1885315">
                  <a:extLst>
                    <a:ext uri="{9D8B030D-6E8A-4147-A177-3AD203B41FA5}">
                      <a16:colId xmlns:a16="http://schemas.microsoft.com/office/drawing/2014/main" val="1481332327"/>
                    </a:ext>
                  </a:extLst>
                </a:gridCol>
                <a:gridCol w="1885315">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8</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2670974">
                <a:tc>
                  <a:txBody>
                    <a:bodyPr/>
                    <a:lstStyle/>
                    <a:p>
                      <a:pPr marL="71755" marR="71755" algn="ctr">
                        <a:spcAft>
                          <a:spcPts val="0"/>
                        </a:spcAft>
                      </a:pPr>
                      <a:r>
                        <a:rPr lang="en-GB" sz="1100" dirty="0">
                          <a:solidFill>
                            <a:schemeClr val="tx1"/>
                          </a:solidFill>
                          <a:effectLst/>
                        </a:rPr>
                        <a:t>Term 1</a:t>
                      </a:r>
                      <a:endPar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1000" b="1" u="sng" kern="1200" dirty="0">
                          <a:solidFill>
                            <a:srgbClr val="000000"/>
                          </a:solidFill>
                          <a:latin typeface="ArialMT"/>
                          <a:ea typeface="+mn-ea"/>
                          <a:cs typeface="+mn-cs"/>
                        </a:rPr>
                        <a:t>Asia </a:t>
                      </a:r>
                    </a:p>
                    <a:p>
                      <a:pPr marL="171450" lvl="0" indent="-171450" algn="l" defTabSz="3240085" rtl="0" eaLnBrk="1" latinLnBrk="0" hangingPunct="1">
                        <a:spcAft>
                          <a:spcPts val="0"/>
                        </a:spcAft>
                        <a:buFont typeface="Arial" panose="020B0604020202020204" pitchFamily="34" charset="0"/>
                        <a:buChar char="•"/>
                      </a:pPr>
                      <a:r>
                        <a:rPr lang="en-GB" sz="1000" b="0" u="none" kern="1200" dirty="0">
                          <a:solidFill>
                            <a:srgbClr val="000000"/>
                          </a:solidFill>
                          <a:highlight>
                            <a:srgbClr val="FFFF00"/>
                          </a:highlight>
                          <a:latin typeface="ArialMT"/>
                          <a:ea typeface="+mn-ea"/>
                          <a:cs typeface="+mn-cs"/>
                        </a:rPr>
                        <a:t>Where is Asia</a:t>
                      </a:r>
                      <a:r>
                        <a:rPr lang="en-GB" sz="1000" b="0" u="none" kern="1200" dirty="0">
                          <a:solidFill>
                            <a:srgbClr val="000000"/>
                          </a:solidFill>
                          <a:latin typeface="ArialMT"/>
                          <a:ea typeface="+mn-ea"/>
                          <a:cs typeface="+mn-cs"/>
                        </a:rPr>
                        <a:t>? </a:t>
                      </a:r>
                    </a:p>
                    <a:p>
                      <a:pPr marL="171450" lvl="0" indent="-171450" algn="l" defTabSz="3240085" rtl="0" eaLnBrk="1" latinLnBrk="0" hangingPunct="1">
                        <a:spcAft>
                          <a:spcPts val="0"/>
                        </a:spcAft>
                        <a:buFontTx/>
                        <a:buChar char="-"/>
                      </a:pPr>
                      <a:r>
                        <a:rPr lang="en-GB" sz="1000" b="0" u="none" kern="1200" dirty="0">
                          <a:solidFill>
                            <a:srgbClr val="000000"/>
                          </a:solidFill>
                          <a:latin typeface="ArialMT"/>
                          <a:ea typeface="+mn-ea"/>
                          <a:cs typeface="+mn-cs"/>
                        </a:rPr>
                        <a:t>What </a:t>
                      </a:r>
                      <a:r>
                        <a:rPr lang="en-GB" sz="1000" b="0" u="none" kern="1200" dirty="0">
                          <a:solidFill>
                            <a:srgbClr val="000000"/>
                          </a:solidFill>
                          <a:highlight>
                            <a:srgbClr val="FFFF00"/>
                          </a:highlight>
                          <a:latin typeface="ArialMT"/>
                          <a:ea typeface="+mn-ea"/>
                          <a:cs typeface="+mn-cs"/>
                        </a:rPr>
                        <a:t>countries and regions </a:t>
                      </a:r>
                      <a:r>
                        <a:rPr lang="en-GB" sz="1000" b="0" u="none" kern="1200" dirty="0">
                          <a:solidFill>
                            <a:srgbClr val="000000"/>
                          </a:solidFill>
                          <a:latin typeface="ArialMT"/>
                          <a:ea typeface="+mn-ea"/>
                          <a:cs typeface="+mn-cs"/>
                        </a:rPr>
                        <a:t>are in Asia?</a:t>
                      </a:r>
                    </a:p>
                    <a:p>
                      <a:pPr marL="171450" lvl="0" indent="-171450" algn="l" defTabSz="3240085" rtl="0" eaLnBrk="1" latinLnBrk="0" hangingPunct="1">
                        <a:spcAft>
                          <a:spcPts val="0"/>
                        </a:spcAft>
                        <a:buFontTx/>
                        <a:buChar char="-"/>
                      </a:pPr>
                      <a:r>
                        <a:rPr lang="en-GB" sz="1000" b="0" u="none" kern="1200" dirty="0">
                          <a:solidFill>
                            <a:srgbClr val="000000"/>
                          </a:solidFill>
                          <a:latin typeface="ArialMT"/>
                          <a:ea typeface="+mn-ea"/>
                          <a:cs typeface="+mn-cs"/>
                        </a:rPr>
                        <a:t>What are Asia’s </a:t>
                      </a:r>
                      <a:r>
                        <a:rPr lang="en-GB" sz="1000" b="0" u="none" kern="1200" dirty="0">
                          <a:solidFill>
                            <a:srgbClr val="000000"/>
                          </a:solidFill>
                          <a:highlight>
                            <a:srgbClr val="FFFF00"/>
                          </a:highlight>
                          <a:latin typeface="ArialMT"/>
                          <a:ea typeface="+mn-ea"/>
                          <a:cs typeface="+mn-cs"/>
                        </a:rPr>
                        <a:t>physical features</a:t>
                      </a:r>
                      <a:r>
                        <a:rPr lang="en-GB" sz="1000" b="0" u="none" kern="1200" dirty="0">
                          <a:solidFill>
                            <a:srgbClr val="000000"/>
                          </a:solidFill>
                          <a:latin typeface="ArialMT"/>
                          <a:ea typeface="+mn-ea"/>
                          <a:cs typeface="+mn-cs"/>
                        </a:rPr>
                        <a:t>?</a:t>
                      </a:r>
                    </a:p>
                    <a:p>
                      <a:pPr marL="171450" lvl="0" indent="-171450" algn="l" defTabSz="3240085" rtl="0" eaLnBrk="1" latinLnBrk="0" hangingPunct="1">
                        <a:spcAft>
                          <a:spcPts val="0"/>
                        </a:spcAft>
                        <a:buFontTx/>
                        <a:buChar char="-"/>
                      </a:pPr>
                      <a:r>
                        <a:rPr lang="en-GB" sz="1000" b="0" u="none" kern="1200" dirty="0">
                          <a:solidFill>
                            <a:srgbClr val="000000"/>
                          </a:solidFill>
                          <a:latin typeface="ArialMT"/>
                          <a:ea typeface="+mn-ea"/>
                          <a:cs typeface="+mn-cs"/>
                        </a:rPr>
                        <a:t>How is Asia a diverse continent? </a:t>
                      </a:r>
                    </a:p>
                    <a:p>
                      <a:pPr marL="171450" lvl="0" indent="-171450" algn="l" defTabSz="3240085" rtl="0" eaLnBrk="1" latinLnBrk="0" hangingPunct="1">
                        <a:spcAft>
                          <a:spcPts val="0"/>
                        </a:spcAft>
                        <a:buFontTx/>
                        <a:buChar char="-"/>
                      </a:pPr>
                      <a:r>
                        <a:rPr lang="en-GB" sz="1000" b="0" u="none" kern="1200" dirty="0">
                          <a:solidFill>
                            <a:srgbClr val="000000"/>
                          </a:solidFill>
                          <a:highlight>
                            <a:srgbClr val="FFFF00"/>
                          </a:highlight>
                          <a:latin typeface="ArialMT"/>
                          <a:ea typeface="+mn-ea"/>
                          <a:cs typeface="+mn-cs"/>
                        </a:rPr>
                        <a:t>Where is India? </a:t>
                      </a:r>
                    </a:p>
                    <a:p>
                      <a:pPr marL="171450" lvl="0" indent="-171450" algn="l" defTabSz="3240085" rtl="0" eaLnBrk="1" latinLnBrk="0" hangingPunct="1">
                        <a:spcAft>
                          <a:spcPts val="0"/>
                        </a:spcAft>
                        <a:buFontTx/>
                        <a:buChar char="-"/>
                      </a:pPr>
                      <a:r>
                        <a:rPr lang="en-GB" sz="1000" b="0" u="none" kern="1200" dirty="0">
                          <a:solidFill>
                            <a:srgbClr val="000000"/>
                          </a:solidFill>
                          <a:latin typeface="ArialMT"/>
                          <a:ea typeface="+mn-ea"/>
                          <a:cs typeface="+mn-cs"/>
                        </a:rPr>
                        <a:t>What is the </a:t>
                      </a:r>
                      <a:r>
                        <a:rPr lang="en-GB" sz="1000" b="0" u="none" kern="1200" dirty="0">
                          <a:solidFill>
                            <a:srgbClr val="000000"/>
                          </a:solidFill>
                          <a:highlight>
                            <a:srgbClr val="FFFF00"/>
                          </a:highlight>
                          <a:latin typeface="ArialMT"/>
                          <a:ea typeface="+mn-ea"/>
                          <a:cs typeface="+mn-cs"/>
                        </a:rPr>
                        <a:t>weather</a:t>
                      </a:r>
                      <a:r>
                        <a:rPr lang="en-GB" sz="1000" b="0" u="none" kern="1200" dirty="0">
                          <a:solidFill>
                            <a:srgbClr val="000000"/>
                          </a:solidFill>
                          <a:latin typeface="ArialMT"/>
                          <a:ea typeface="+mn-ea"/>
                          <a:cs typeface="+mn-cs"/>
                        </a:rPr>
                        <a:t> like in India?</a:t>
                      </a:r>
                    </a:p>
                    <a:p>
                      <a:pPr marL="171450" lvl="0" indent="-171450" algn="l" defTabSz="3240085" rtl="0" eaLnBrk="1" latinLnBrk="0" hangingPunct="1">
                        <a:spcAft>
                          <a:spcPts val="0"/>
                        </a:spcAft>
                        <a:buFontTx/>
                        <a:buChar char="-"/>
                      </a:pPr>
                      <a:r>
                        <a:rPr lang="en-GB" sz="1000" b="0" u="none" kern="1200" dirty="0">
                          <a:solidFill>
                            <a:srgbClr val="000000"/>
                          </a:solidFill>
                          <a:latin typeface="ArialMT"/>
                          <a:ea typeface="+mn-ea"/>
                          <a:cs typeface="+mn-cs"/>
                        </a:rPr>
                        <a:t>All of India is poor, right?</a:t>
                      </a:r>
                    </a:p>
                    <a:p>
                      <a:pPr marL="171450" lvl="0" indent="-171450" algn="l" defTabSz="3240085" rtl="0" eaLnBrk="1" latinLnBrk="0" hangingPunct="1">
                        <a:spcAft>
                          <a:spcPts val="0"/>
                        </a:spcAft>
                        <a:buFontTx/>
                        <a:buChar char="-"/>
                      </a:pPr>
                      <a:r>
                        <a:rPr lang="en-GB" sz="1000" b="0" u="none" kern="1200" dirty="0">
                          <a:solidFill>
                            <a:srgbClr val="000000"/>
                          </a:solidFill>
                          <a:latin typeface="ArialMT"/>
                          <a:ea typeface="+mn-ea"/>
                          <a:cs typeface="+mn-cs"/>
                        </a:rPr>
                        <a:t>What is it like to live in a Mumbai slum? </a:t>
                      </a:r>
                    </a:p>
                    <a:p>
                      <a:pPr marL="171450" lvl="0" indent="-171450" algn="l" defTabSz="3240085" rtl="0" eaLnBrk="1" latinLnBrk="0" hangingPunct="1">
                        <a:spcAft>
                          <a:spcPts val="0"/>
                        </a:spcAft>
                        <a:buFontTx/>
                        <a:buChar char="-"/>
                      </a:pPr>
                      <a:r>
                        <a:rPr lang="en-GB" sz="1000" b="0" u="none" kern="1200" dirty="0">
                          <a:solidFill>
                            <a:srgbClr val="000000"/>
                          </a:solidFill>
                          <a:latin typeface="ArialMT"/>
                          <a:ea typeface="+mn-ea"/>
                          <a:cs typeface="+mn-cs"/>
                        </a:rPr>
                        <a:t>What j</a:t>
                      </a:r>
                      <a:r>
                        <a:rPr lang="en-GB" sz="1000" b="0" u="none" kern="1200" dirty="0">
                          <a:solidFill>
                            <a:srgbClr val="000000"/>
                          </a:solidFill>
                          <a:highlight>
                            <a:srgbClr val="FFFF00"/>
                          </a:highlight>
                          <a:latin typeface="ArialMT"/>
                          <a:ea typeface="+mn-ea"/>
                          <a:cs typeface="+mn-cs"/>
                        </a:rPr>
                        <a:t>obs</a:t>
                      </a:r>
                      <a:r>
                        <a:rPr lang="en-GB" sz="1000" b="0" u="none" kern="1200" dirty="0">
                          <a:solidFill>
                            <a:srgbClr val="000000"/>
                          </a:solidFill>
                          <a:latin typeface="ArialMT"/>
                          <a:ea typeface="+mn-ea"/>
                          <a:cs typeface="+mn-cs"/>
                        </a:rPr>
                        <a:t> are available in India? (Primary and Secondary Industries)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b="0" u="none" kern="1200" dirty="0">
                          <a:solidFill>
                            <a:srgbClr val="000000"/>
                          </a:solidFill>
                          <a:latin typeface="ArialMT"/>
                          <a:ea typeface="+mn-ea"/>
                          <a:cs typeface="+mn-cs"/>
                        </a:rPr>
                        <a:t>What jobs are available in India? (Tertiary and Quaternary Industries)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b="0" u="none" kern="1200" dirty="0">
                          <a:solidFill>
                            <a:srgbClr val="000000"/>
                          </a:solidFill>
                          <a:highlight>
                            <a:srgbClr val="FFFF00"/>
                          </a:highlight>
                          <a:latin typeface="ArialMT"/>
                          <a:ea typeface="+mn-ea"/>
                          <a:cs typeface="+mn-cs"/>
                        </a:rPr>
                        <a:t>Where is the Middle East</a:t>
                      </a:r>
                      <a:r>
                        <a:rPr lang="en-GB" sz="1000" b="0" u="none" kern="1200" dirty="0">
                          <a:solidFill>
                            <a:srgbClr val="000000"/>
                          </a:solidFill>
                          <a:latin typeface="ArialMT"/>
                          <a:ea typeface="+mn-ea"/>
                          <a:cs typeface="+mn-cs"/>
                        </a:rPr>
                        <a:t>?</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b="0" u="none" kern="1200" dirty="0">
                          <a:solidFill>
                            <a:srgbClr val="000000"/>
                          </a:solidFill>
                          <a:latin typeface="ArialMT"/>
                          <a:ea typeface="+mn-ea"/>
                          <a:cs typeface="+mn-cs"/>
                        </a:rPr>
                        <a:t>How does Dubai survive in the desert?</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b="0" u="none" kern="1200" dirty="0">
                          <a:solidFill>
                            <a:srgbClr val="000000"/>
                          </a:solidFill>
                          <a:latin typeface="ArialMT"/>
                          <a:ea typeface="+mn-ea"/>
                          <a:cs typeface="+mn-cs"/>
                        </a:rPr>
                        <a:t>Why is everything high in Dubai?</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b="0" u="none" kern="1200" dirty="0">
                          <a:solidFill>
                            <a:srgbClr val="000000"/>
                          </a:solidFill>
                          <a:highlight>
                            <a:srgbClr val="FFFF00"/>
                          </a:highlight>
                          <a:latin typeface="ArialMT"/>
                          <a:ea typeface="+mn-ea"/>
                          <a:cs typeface="+mn-cs"/>
                        </a:rPr>
                        <a:t>What tectonic hazards are in Asia</a:t>
                      </a:r>
                      <a:r>
                        <a:rPr lang="en-GB" sz="1000" b="0" u="none" kern="1200" dirty="0">
                          <a:solidFill>
                            <a:srgbClr val="000000"/>
                          </a:solidFill>
                          <a:latin typeface="ArialMT"/>
                          <a:ea typeface="+mn-ea"/>
                          <a:cs typeface="+mn-cs"/>
                        </a:rPr>
                        <a:t>? </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b="0" u="none" kern="1200" dirty="0">
                          <a:solidFill>
                            <a:srgbClr val="000000"/>
                          </a:solidFill>
                          <a:latin typeface="ArialMT"/>
                          <a:ea typeface="+mn-ea"/>
                          <a:cs typeface="+mn-cs"/>
                        </a:rPr>
                        <a:t>Will I find volcanoes in Asia? </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b="0" u="none" kern="1200" dirty="0">
                          <a:solidFill>
                            <a:srgbClr val="000000"/>
                          </a:solidFill>
                          <a:latin typeface="ArialMT"/>
                          <a:ea typeface="+mn-ea"/>
                          <a:cs typeface="+mn-cs"/>
                        </a:rPr>
                        <a:t>Will I find earthquakes in Asia? </a:t>
                      </a:r>
                    </a:p>
                    <a:p>
                      <a:pPr marL="171450" lvl="0" indent="-171450" algn="l" defTabSz="3240085" rtl="0" eaLnBrk="1" latinLnBrk="0" hangingPunct="1">
                        <a:spcAft>
                          <a:spcPts val="0"/>
                        </a:spcAft>
                        <a:buFontTx/>
                        <a:buChar char="-"/>
                      </a:pPr>
                      <a:r>
                        <a:rPr lang="en-GB" sz="1000" b="0" u="none" kern="1200" dirty="0">
                          <a:solidFill>
                            <a:srgbClr val="000000"/>
                          </a:solidFill>
                          <a:latin typeface="ArialMT"/>
                          <a:ea typeface="+mn-ea"/>
                          <a:cs typeface="+mn-cs"/>
                        </a:rPr>
                        <a:t>How can people prepare for an earthquake?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Location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Scale</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Environment</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Interaction</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Change</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Sustainability</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Processes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Map Skills</a:t>
                      </a:r>
                    </a:p>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Choropleth maps</a:t>
                      </a:r>
                    </a:p>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Data Analysis</a:t>
                      </a:r>
                    </a:p>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Climate Graphs</a:t>
                      </a:r>
                    </a:p>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Atlas Skills</a:t>
                      </a:r>
                    </a:p>
                    <a:p>
                      <a:pPr marL="171450" lvl="0" indent="-171450" algn="l" defTabSz="3240085" rtl="0" eaLnBrk="1" latinLnBrk="0" hangingPunct="1">
                        <a:spcAft>
                          <a:spcPts val="0"/>
                        </a:spcAft>
                        <a:buFontTx/>
                        <a:buChar char="-"/>
                      </a:pPr>
                      <a:r>
                        <a:rPr lang="en-GB" sz="1000" kern="1200" baseline="0" dirty="0">
                          <a:solidFill>
                            <a:srgbClr val="000000"/>
                          </a:solidFill>
                          <a:latin typeface="ArialMT"/>
                          <a:ea typeface="+mn-ea"/>
                          <a:cs typeface="+mn-cs"/>
                        </a:rPr>
                        <a:t>GDP Comparisons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noProof="0" dirty="0">
                          <a:solidFill>
                            <a:srgbClr val="000000"/>
                          </a:solidFill>
                          <a:latin typeface="ArialMT"/>
                          <a:ea typeface="+mn-ea"/>
                          <a:cs typeface="+mn-cs"/>
                        </a:rPr>
                        <a:t>Analysing</a:t>
                      </a:r>
                      <a:r>
                        <a:rPr lang="en-US" sz="1000" kern="1200" baseline="0" dirty="0">
                          <a:solidFill>
                            <a:srgbClr val="000000"/>
                          </a:solidFill>
                          <a:latin typeface="ArialMT"/>
                          <a:ea typeface="+mn-ea"/>
                          <a:cs typeface="+mn-cs"/>
                        </a:rPr>
                        <a:t> photos</a:t>
                      </a:r>
                    </a:p>
                    <a:p>
                      <a:pPr marL="171450" lvl="0" indent="-171450" algn="l" defTabSz="3240085" rtl="0" eaLnBrk="1" latinLnBrk="0" hangingPunct="1">
                        <a:spcAft>
                          <a:spcPts val="0"/>
                        </a:spcAft>
                        <a:buFontTx/>
                        <a:buChar char="-"/>
                      </a:pPr>
                      <a:endParaRPr lang="en-GB" sz="1000" kern="1200" baseline="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Lessons</a:t>
                      </a:r>
                      <a:r>
                        <a:rPr lang="en-US" sz="1000" kern="1200" baseline="0" dirty="0">
                          <a:solidFill>
                            <a:srgbClr val="000000"/>
                          </a:solidFill>
                          <a:latin typeface="ArialMT"/>
                          <a:ea typeface="+mn-ea"/>
                          <a:cs typeface="+mn-cs"/>
                        </a:rPr>
                        <a:t> are taught in this order to </a:t>
                      </a:r>
                      <a:r>
                        <a:rPr lang="en-US" sz="1000" kern="1200" dirty="0">
                          <a:solidFill>
                            <a:srgbClr val="000000"/>
                          </a:solidFill>
                          <a:latin typeface="ArialMT"/>
                          <a:ea typeface="+mn-ea"/>
                          <a:cs typeface="+mn-cs"/>
                        </a:rPr>
                        <a:t>locational knowledge and deepen their spatial awareness of Asia (and the Middle East), focusing on environmental regions,</a:t>
                      </a:r>
                      <a:r>
                        <a:rPr lang="en-US" sz="1000" kern="1200" baseline="0" dirty="0">
                          <a:solidFill>
                            <a:srgbClr val="000000"/>
                          </a:solidFill>
                          <a:latin typeface="ArialMT"/>
                          <a:ea typeface="+mn-ea"/>
                          <a:cs typeface="+mn-cs"/>
                        </a:rPr>
                        <a:t> </a:t>
                      </a:r>
                      <a:r>
                        <a:rPr lang="en-US" sz="1000" kern="1200" dirty="0">
                          <a:solidFill>
                            <a:srgbClr val="000000"/>
                          </a:solidFill>
                          <a:latin typeface="ArialMT"/>
                          <a:ea typeface="+mn-ea"/>
                          <a:cs typeface="+mn-cs"/>
                        </a:rPr>
                        <a:t>key physical and human characteristics, and major cities. As dictated by the KS3</a:t>
                      </a:r>
                      <a:r>
                        <a:rPr lang="en-US" sz="1000" kern="1200" baseline="0" dirty="0">
                          <a:solidFill>
                            <a:srgbClr val="000000"/>
                          </a:solidFill>
                          <a:latin typeface="ArialMT"/>
                          <a:ea typeface="+mn-ea"/>
                          <a:cs typeface="+mn-cs"/>
                        </a:rPr>
                        <a:t> national curriculum.</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MT"/>
                          <a:ea typeface="+mn-ea"/>
                          <a:cs typeface="+mn-cs"/>
                        </a:rPr>
                        <a:t>Asia is the overarching topic in Year 8. A variety of themes are taught e.g. tectonics under the umbrella of Asia. This allows numerous GCSE elements to be taught but with the central focus of the continent of Asia.</a:t>
                      </a:r>
                      <a:endParaRPr lang="en-GB" sz="10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Developments will include the addition of more lessons focusing on the middle east and its importance in the global community. </a:t>
                      </a:r>
                    </a:p>
                    <a:p>
                      <a:pPr marL="171450" lvl="0" indent="-171450" algn="l" defTabSz="3240085" rtl="0" eaLnBrk="1" latinLnBrk="0" hangingPunct="1">
                        <a:spcAft>
                          <a:spcPts val="0"/>
                        </a:spcAft>
                        <a:buFontTx/>
                        <a:buChar char="-"/>
                      </a:pP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Careers – MYPATH – job – Disaster manager </a:t>
                      </a:r>
                      <a:r>
                        <a:rPr lang="en-GB" sz="1000" kern="1200" dirty="0">
                          <a:solidFill>
                            <a:srgbClr val="000000"/>
                          </a:solidFill>
                          <a:latin typeface="ArialMT"/>
                          <a:ea typeface="+mn-ea"/>
                          <a:cs typeface="+mn-cs"/>
                          <a:hlinkClick r:id="rId2"/>
                        </a:rPr>
                        <a:t>https://www.youtube.com/watch?v=jFCifuGxgbQ</a:t>
                      </a:r>
                      <a:endParaRPr lang="en-GB" sz="1000" kern="1200" dirty="0">
                        <a:solidFill>
                          <a:srgbClr val="000000"/>
                        </a:solidFill>
                        <a:latin typeface="ArialMT"/>
                        <a:ea typeface="+mn-ea"/>
                        <a:cs typeface="+mn-cs"/>
                      </a:endParaRPr>
                    </a:p>
                    <a:p>
                      <a:pPr marL="171450" lvl="0" indent="-171450" algn="l" defTabSz="3240085" rtl="0" eaLnBrk="1" latinLnBrk="0" hangingPunct="1">
                        <a:spcAft>
                          <a:spcPts val="0"/>
                        </a:spcAft>
                        <a:buFontTx/>
                        <a:buChar char="-"/>
                      </a:pPr>
                      <a:endParaRPr lang="en-GB" sz="1000" kern="1200" dirty="0">
                        <a:solidFill>
                          <a:srgbClr val="000000"/>
                        </a:solidFill>
                        <a:latin typeface="ArialM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dirty="0">
                          <a:solidFill>
                            <a:srgbClr val="000000"/>
                          </a:solidFill>
                          <a:latin typeface="ArialMT"/>
                          <a:ea typeface="+mn-ea"/>
                          <a:cs typeface="+mn-cs"/>
                        </a:rPr>
                        <a:t>Careers – MYPATH – Geoscientist </a:t>
                      </a:r>
                      <a:r>
                        <a:rPr lang="en-GB" sz="1000" kern="1200" dirty="0">
                          <a:solidFill>
                            <a:srgbClr val="000000"/>
                          </a:solidFill>
                          <a:latin typeface="ArialMT"/>
                          <a:ea typeface="+mn-ea"/>
                          <a:cs typeface="+mn-cs"/>
                          <a:hlinkClick r:id="rId3"/>
                        </a:rPr>
                        <a:t>https://www.youtube.com/watch?v=TL6EvSZV0vY&amp;list=PLVEWa7uIDT769WGUTc_-lOca4dJRlPatZ&amp;index=32</a:t>
                      </a:r>
                      <a:endParaRPr lang="en-GB" sz="1000" kern="1200" dirty="0">
                        <a:solidFill>
                          <a:srgbClr val="000000"/>
                        </a:solidFill>
                        <a:latin typeface="ArialMT"/>
                        <a:ea typeface="+mn-ea"/>
                        <a:cs typeface="+mn-cs"/>
                      </a:endParaRPr>
                    </a:p>
                    <a:p>
                      <a:pPr marL="171450" marR="0" lvl="0" indent="-171450" algn="l" defTabSz="3240085">
                        <a:lnSpc>
                          <a:spcPct val="100000"/>
                        </a:lnSpc>
                        <a:spcBef>
                          <a:spcPts val="0"/>
                        </a:spcBef>
                        <a:spcAft>
                          <a:spcPts val="0"/>
                        </a:spcAft>
                        <a:buClrTx/>
                        <a:buSzTx/>
                        <a:buFontTx/>
                        <a:buChar char="-"/>
                      </a:pPr>
                      <a:endParaRPr lang="en-GB" sz="1000" kern="1200" dirty="0">
                        <a:solidFill>
                          <a:srgbClr val="000000"/>
                        </a:solidFill>
                        <a:latin typeface="ArialMT"/>
                        <a:ea typeface="+mn-ea"/>
                        <a:cs typeface="+mn-cs"/>
                      </a:endParaRPr>
                    </a:p>
                    <a:p>
                      <a:pPr marL="171450" marR="0" lvl="0" indent="-171450" algn="l">
                        <a:lnSpc>
                          <a:spcPct val="100000"/>
                        </a:lnSpc>
                        <a:spcBef>
                          <a:spcPts val="0"/>
                        </a:spcBef>
                        <a:spcAft>
                          <a:spcPts val="0"/>
                        </a:spcAft>
                        <a:buClrTx/>
                        <a:buSzTx/>
                        <a:buFontTx/>
                        <a:buChar char="-"/>
                      </a:pPr>
                      <a:r>
                        <a:rPr lang="en-GB" sz="1000" kern="1200" dirty="0">
                          <a:solidFill>
                            <a:srgbClr val="000000"/>
                          </a:solidFill>
                          <a:latin typeface="ArialMT"/>
                          <a:ea typeface="+mn-ea"/>
                          <a:cs typeface="+mn-cs"/>
                        </a:rPr>
                        <a:t>SMSC – Cultural development – to form an appreciation of the life of people living in Asia e.g. differences in development and diversity</a:t>
                      </a:r>
                    </a:p>
                    <a:p>
                      <a:pPr marL="171450" lvl="0" indent="-171450" algn="l" rtl="0" eaLnBrk="1" latinLnBrk="0" hangingPunct="1">
                        <a:spcAft>
                          <a:spcPts val="0"/>
                        </a:spcAft>
                        <a:buFontTx/>
                        <a:buChar char="-"/>
                      </a:pPr>
                      <a:endParaRPr lang="en-GB" sz="1000" kern="1200" dirty="0">
                        <a:solidFill>
                          <a:srgbClr val="000000"/>
                        </a:solidFill>
                        <a:latin typeface="ArialMT"/>
                        <a:ea typeface="+mn-ea"/>
                        <a:cs typeface="+mn-cs"/>
                      </a:endParaRPr>
                    </a:p>
                    <a:p>
                      <a:pPr marL="171450" lvl="0" indent="-171450" algn="l" rtl="0" eaLnBrk="1" latinLnBrk="0" hangingPunct="1">
                        <a:spcAft>
                          <a:spcPts val="0"/>
                        </a:spcAft>
                        <a:buFontTx/>
                        <a:buChar char="-"/>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bl>
          </a:graphicData>
        </a:graphic>
      </p:graphicFrame>
    </p:spTree>
    <p:extLst>
      <p:ext uri="{BB962C8B-B14F-4D97-AF65-F5344CB8AC3E}">
        <p14:creationId xmlns:p14="http://schemas.microsoft.com/office/powerpoint/2010/main" val="1120811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74010856"/>
              </p:ext>
            </p:extLst>
          </p:nvPr>
        </p:nvGraphicFramePr>
        <p:xfrm>
          <a:off x="228600" y="381000"/>
          <a:ext cx="8534399" cy="3072805"/>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val="20000"/>
                    </a:ext>
                  </a:extLst>
                </a:gridCol>
                <a:gridCol w="1554506">
                  <a:extLst>
                    <a:ext uri="{9D8B030D-6E8A-4147-A177-3AD203B41FA5}">
                      <a16:colId xmlns:a16="http://schemas.microsoft.com/office/drawing/2014/main" val="20001"/>
                    </a:ext>
                  </a:extLst>
                </a:gridCol>
                <a:gridCol w="1554506">
                  <a:extLst>
                    <a:ext uri="{9D8B030D-6E8A-4147-A177-3AD203B41FA5}">
                      <a16:colId xmlns:a16="http://schemas.microsoft.com/office/drawing/2014/main" val="20002"/>
                    </a:ext>
                  </a:extLst>
                </a:gridCol>
                <a:gridCol w="1554506">
                  <a:extLst>
                    <a:ext uri="{9D8B030D-6E8A-4147-A177-3AD203B41FA5}">
                      <a16:colId xmlns:a16="http://schemas.microsoft.com/office/drawing/2014/main" val="20003"/>
                    </a:ext>
                  </a:extLst>
                </a:gridCol>
                <a:gridCol w="1804746">
                  <a:extLst>
                    <a:ext uri="{9D8B030D-6E8A-4147-A177-3AD203B41FA5}">
                      <a16:colId xmlns:a16="http://schemas.microsoft.com/office/drawing/2014/main" val="20004"/>
                    </a:ext>
                  </a:extLst>
                </a:gridCol>
                <a:gridCol w="1804746">
                  <a:extLst>
                    <a:ext uri="{9D8B030D-6E8A-4147-A177-3AD203B41FA5}">
                      <a16:colId xmlns:a16="http://schemas.microsoft.com/office/drawing/2014/main" val="20005"/>
                    </a:ext>
                  </a:extLst>
                </a:gridCol>
              </a:tblGrid>
              <a:tr h="352842">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8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000"/>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FUTURE DEVELOPMENT + PERSONAL DEVELOPMENT SMCMP, PSHE, CAREERS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1"/>
                  </a:ext>
                </a:extLst>
              </a:tr>
              <a:tr h="22627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Term</a:t>
                      </a:r>
                      <a:r>
                        <a:rPr lang="en-GB" sz="18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Tx/>
                        <a:buNone/>
                      </a:pPr>
                      <a:r>
                        <a:rPr lang="en-US" sz="1000" b="1" u="sng" kern="1200" dirty="0">
                          <a:solidFill>
                            <a:srgbClr val="000000"/>
                          </a:solidFill>
                          <a:latin typeface="ArialMT"/>
                          <a:ea typeface="+mn-ea"/>
                          <a:cs typeface="+mn-cs"/>
                        </a:rPr>
                        <a:t>Rainforests</a:t>
                      </a:r>
                    </a:p>
                    <a:p>
                      <a:pPr marL="171450" lvl="0" indent="-171450" algn="l" defTabSz="3240085" rtl="0" eaLnBrk="1" latinLnBrk="0" hangingPunct="1">
                        <a:spcAft>
                          <a:spcPts val="0"/>
                        </a:spcAft>
                        <a:buFontTx/>
                        <a:buChar char="-"/>
                      </a:pPr>
                      <a:r>
                        <a:rPr lang="en-US" sz="1000" b="0" u="none" kern="1200" dirty="0">
                          <a:solidFill>
                            <a:srgbClr val="000000"/>
                          </a:solidFill>
                          <a:highlight>
                            <a:srgbClr val="FFFF00"/>
                          </a:highlight>
                          <a:latin typeface="ArialMT"/>
                          <a:ea typeface="+mn-ea"/>
                          <a:cs typeface="+mn-cs"/>
                        </a:rPr>
                        <a:t>Location &amp; Climate</a:t>
                      </a:r>
                    </a:p>
                    <a:p>
                      <a:pPr marL="171450" lvl="0" indent="-171450" algn="l" defTabSz="3240085" rtl="0" eaLnBrk="1" latinLnBrk="0" hangingPunct="1">
                        <a:spcAft>
                          <a:spcPts val="0"/>
                        </a:spcAft>
                        <a:buFontTx/>
                        <a:buChar char="-"/>
                      </a:pPr>
                      <a:r>
                        <a:rPr lang="en-US" sz="1000" b="0" u="none" kern="1200" dirty="0">
                          <a:solidFill>
                            <a:srgbClr val="000000"/>
                          </a:solidFill>
                          <a:latin typeface="ArialMT"/>
                          <a:ea typeface="+mn-ea"/>
                          <a:cs typeface="+mn-cs"/>
                        </a:rPr>
                        <a:t>Amazon Tribes</a:t>
                      </a:r>
                    </a:p>
                    <a:p>
                      <a:pPr marL="171450" lvl="0" indent="-171450" algn="l" defTabSz="3240085" rtl="0" eaLnBrk="1" latinLnBrk="0" hangingPunct="1">
                        <a:spcAft>
                          <a:spcPts val="0"/>
                        </a:spcAft>
                        <a:buFontTx/>
                        <a:buChar char="-"/>
                      </a:pPr>
                      <a:r>
                        <a:rPr lang="en-US" sz="1000" b="0" u="none" kern="1200" dirty="0">
                          <a:solidFill>
                            <a:srgbClr val="000000"/>
                          </a:solidFill>
                          <a:highlight>
                            <a:srgbClr val="FFFF00"/>
                          </a:highlight>
                          <a:latin typeface="ArialMT"/>
                          <a:ea typeface="+mn-ea"/>
                          <a:cs typeface="+mn-cs"/>
                        </a:rPr>
                        <a:t>Deforestation</a:t>
                      </a:r>
                    </a:p>
                    <a:p>
                      <a:pPr marL="171450" lvl="0" indent="-171450" algn="l" defTabSz="3240085" rtl="0" eaLnBrk="1" latinLnBrk="0" hangingPunct="1">
                        <a:spcAft>
                          <a:spcPts val="0"/>
                        </a:spcAft>
                        <a:buFontTx/>
                        <a:buChar char="-"/>
                      </a:pPr>
                      <a:r>
                        <a:rPr lang="en-US" sz="1000" b="0" u="none" kern="1200" dirty="0">
                          <a:solidFill>
                            <a:srgbClr val="000000"/>
                          </a:solidFill>
                          <a:highlight>
                            <a:srgbClr val="FFFF00"/>
                          </a:highlight>
                          <a:latin typeface="ArialMT"/>
                          <a:ea typeface="+mn-ea"/>
                          <a:cs typeface="+mn-cs"/>
                        </a:rPr>
                        <a:t>Vegetation &amp; Wildlife</a:t>
                      </a:r>
                    </a:p>
                    <a:p>
                      <a:pPr marL="171450" lvl="0" indent="-171450" algn="l" defTabSz="3240085" rtl="0" eaLnBrk="1" latinLnBrk="0" hangingPunct="1">
                        <a:spcAft>
                          <a:spcPts val="0"/>
                        </a:spcAft>
                        <a:buFontTx/>
                        <a:buChar char="-"/>
                      </a:pPr>
                      <a:r>
                        <a:rPr lang="en-US" sz="1000" b="0" u="none" kern="1200" dirty="0">
                          <a:solidFill>
                            <a:srgbClr val="000000"/>
                          </a:solidFill>
                          <a:highlight>
                            <a:srgbClr val="FFFF00"/>
                          </a:highlight>
                          <a:latin typeface="ArialMT"/>
                          <a:ea typeface="+mn-ea"/>
                          <a:cs typeface="+mn-cs"/>
                        </a:rPr>
                        <a:t>Adaptations </a:t>
                      </a:r>
                      <a:r>
                        <a:rPr lang="en-US" sz="1000" b="0" u="none" kern="1200" dirty="0">
                          <a:solidFill>
                            <a:srgbClr val="000000"/>
                          </a:solidFill>
                          <a:latin typeface="ArialMT"/>
                          <a:ea typeface="+mn-ea"/>
                          <a:cs typeface="+mn-cs"/>
                        </a:rPr>
                        <a:t>(design own animal x 3 Lessons)</a:t>
                      </a:r>
                    </a:p>
                    <a:p>
                      <a:pPr marL="171450" lvl="0" indent="-171450" algn="l" defTabSz="3240085" rtl="0" eaLnBrk="1" latinLnBrk="0" hangingPunct="1">
                        <a:spcAft>
                          <a:spcPts val="0"/>
                        </a:spcAft>
                        <a:buFontTx/>
                        <a:buChar char="-"/>
                      </a:pPr>
                      <a:r>
                        <a:rPr lang="en-US" sz="1000" b="0" u="none" kern="1200" dirty="0">
                          <a:solidFill>
                            <a:srgbClr val="000000"/>
                          </a:solidFill>
                          <a:highlight>
                            <a:srgbClr val="FFFF00"/>
                          </a:highlight>
                          <a:latin typeface="ArialMT"/>
                          <a:ea typeface="+mn-ea"/>
                          <a:cs typeface="+mn-cs"/>
                        </a:rPr>
                        <a:t>How can topical rainforest be managed sustainability</a:t>
                      </a:r>
                      <a:r>
                        <a:rPr lang="en-US" sz="1000" b="0" u="none" kern="1200" dirty="0">
                          <a:solidFill>
                            <a:srgbClr val="000000"/>
                          </a:solidFill>
                          <a:latin typeface="ArialMT"/>
                          <a:ea typeface="+mn-ea"/>
                          <a:cs typeface="+mn-cs"/>
                        </a:rPr>
                        <a:t>?</a:t>
                      </a:r>
                    </a:p>
                    <a:p>
                      <a:pPr marL="0" lvl="0" indent="0" algn="l" defTabSz="3240085" rtl="0" eaLnBrk="1" latinLnBrk="0" hangingPunct="1">
                        <a:spcAft>
                          <a:spcPts val="0"/>
                        </a:spcAft>
                        <a:buFont typeface="Arial" panose="020B0604020202020204" pitchFamily="34" charset="0"/>
                        <a:buNone/>
                      </a:pPr>
                      <a:endParaRPr lang="en-US" sz="1000" b="0" u="none"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Location</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Scale</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Environment</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Interaction</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Change</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Sustainability</a:t>
                      </a:r>
                    </a:p>
                    <a:p>
                      <a:pPr marL="171450" lvl="0" indent="-171450" algn="l" defTabSz="3240085" rtl="0" eaLnBrk="1" latinLnBrk="0" hangingPunct="1">
                        <a:spcAft>
                          <a:spcPts val="0"/>
                        </a:spcAft>
                        <a:buFontTx/>
                        <a:buChar char="-"/>
                      </a:pPr>
                      <a:r>
                        <a:rPr lang="en-GB" sz="1000" kern="1200" dirty="0">
                          <a:solidFill>
                            <a:srgbClr val="000000"/>
                          </a:solidFill>
                          <a:latin typeface="ArialMT"/>
                          <a:ea typeface="+mn-ea"/>
                          <a:cs typeface="+mn-cs"/>
                        </a:rPr>
                        <a:t>Processes</a:t>
                      </a:r>
                    </a:p>
                    <a:p>
                      <a:pPr marL="171450" lvl="0" indent="-171450" algn="l" defTabSz="3240085" rtl="0" eaLnBrk="1" latinLnBrk="0" hangingPunct="1">
                        <a:spcAft>
                          <a:spcPts val="0"/>
                        </a:spcAft>
                        <a:buFontTx/>
                        <a:buChar char="-"/>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Map Skills</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dirty="0">
                          <a:solidFill>
                            <a:srgbClr val="000000"/>
                          </a:solidFill>
                          <a:latin typeface="ArialMT"/>
                          <a:ea typeface="+mn-ea"/>
                          <a:cs typeface="+mn-cs"/>
                        </a:rPr>
                        <a:t>Location</a:t>
                      </a:r>
                      <a:r>
                        <a:rPr lang="en-US" sz="1000" kern="1200" baseline="0" dirty="0">
                          <a:solidFill>
                            <a:srgbClr val="000000"/>
                          </a:solidFill>
                          <a:latin typeface="ArialMT"/>
                          <a:ea typeface="+mn-ea"/>
                          <a:cs typeface="+mn-cs"/>
                        </a:rPr>
                        <a:t> Data</a:t>
                      </a:r>
                    </a:p>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US" sz="1000" kern="1200" baseline="0" dirty="0">
                          <a:solidFill>
                            <a:srgbClr val="000000"/>
                          </a:solidFill>
                          <a:latin typeface="ArialMT"/>
                          <a:ea typeface="+mn-ea"/>
                          <a:cs typeface="+mn-cs"/>
                        </a:rPr>
                        <a:t>Climate Graphs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Tx/>
                        <a:buChar char="-"/>
                      </a:pPr>
                      <a:r>
                        <a:rPr lang="en-US" sz="1000" kern="1200" dirty="0">
                          <a:solidFill>
                            <a:srgbClr val="000000"/>
                          </a:solidFill>
                          <a:latin typeface="ArialMT"/>
                          <a:ea typeface="+mn-ea"/>
                          <a:cs typeface="+mn-cs"/>
                        </a:rPr>
                        <a:t>Lessons are taught in this order to understand how human and physical processes interact to influence environments and the climate; and how human activity relies on the effective functioning of natural systems</a:t>
                      </a:r>
                      <a:r>
                        <a:rPr lang="en-US" sz="1000" kern="1200" baseline="0" dirty="0">
                          <a:solidFill>
                            <a:srgbClr val="000000"/>
                          </a:solidFill>
                          <a:latin typeface="ArialMT"/>
                          <a:ea typeface="+mn-ea"/>
                          <a:cs typeface="+mn-cs"/>
                        </a:rPr>
                        <a:t> in a Tropical Rainforest environment (as dictated by the KS3 national curriculum for Geography</a:t>
                      </a:r>
                      <a:r>
                        <a:rPr lang="en-US" sz="1000" kern="1200" dirty="0">
                          <a:solidFill>
                            <a:srgbClr val="000000"/>
                          </a:solidFill>
                          <a:latin typeface="ArialMT"/>
                          <a:ea typeface="+mn-ea"/>
                          <a:cs typeface="+mn-cs"/>
                        </a:rPr>
                        <a:t>.</a:t>
                      </a:r>
                    </a:p>
                    <a:p>
                      <a:pPr marL="171450" lvl="0" indent="-171450" algn="l" defTabSz="3240085" rtl="0" eaLnBrk="1" latinLnBrk="0" hangingPunct="1">
                        <a:spcAft>
                          <a:spcPts val="0"/>
                        </a:spcAft>
                        <a:buFontTx/>
                        <a:buChar char="-"/>
                      </a:pPr>
                      <a:endParaRPr lang="en-GB" sz="10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Tx/>
                        <a:buChar char="-"/>
                        <a:tabLst/>
                        <a:defRPr/>
                      </a:pPr>
                      <a:r>
                        <a:rPr lang="en-GB" sz="1000" kern="1200" baseline="0" dirty="0">
                          <a:solidFill>
                            <a:srgbClr val="000000"/>
                          </a:solidFill>
                          <a:latin typeface="ArialMT"/>
                          <a:ea typeface="+mn-ea"/>
                          <a:cs typeface="+mn-cs"/>
                        </a:rPr>
                        <a:t>To allow the topic some flexibility to incorporate recent developments and current news e.g. fires in the Amazon, recent protests on climate change.</a:t>
                      </a:r>
                    </a:p>
                    <a:p>
                      <a:pPr marL="171450" marR="0" lvl="0" indent="-171450" algn="l">
                        <a:lnSpc>
                          <a:spcPct val="100000"/>
                        </a:lnSpc>
                        <a:spcBef>
                          <a:spcPts val="0"/>
                        </a:spcBef>
                        <a:spcAft>
                          <a:spcPts val="0"/>
                        </a:spcAft>
                        <a:buClrTx/>
                        <a:buSzTx/>
                        <a:buFontTx/>
                        <a:buChar char="-"/>
                      </a:pPr>
                      <a:endParaRPr lang="en-GB" sz="1000" kern="1200" baseline="0" dirty="0">
                        <a:solidFill>
                          <a:srgbClr val="000000"/>
                        </a:solidFill>
                        <a:latin typeface="ArialMT"/>
                        <a:ea typeface="+mn-ea"/>
                        <a:cs typeface="+mn-cs"/>
                      </a:endParaRPr>
                    </a:p>
                    <a:p>
                      <a:pPr marL="171450" marR="0" lvl="0" indent="-171450" algn="l">
                        <a:lnSpc>
                          <a:spcPct val="100000"/>
                        </a:lnSpc>
                        <a:spcBef>
                          <a:spcPts val="0"/>
                        </a:spcBef>
                        <a:spcAft>
                          <a:spcPts val="0"/>
                        </a:spcAft>
                        <a:buClrTx/>
                        <a:buSzTx/>
                        <a:buFontTx/>
                        <a:buChar char="-"/>
                      </a:pPr>
                      <a:r>
                        <a:rPr lang="en-GB" sz="1000" kern="1200" baseline="0" dirty="0">
                          <a:solidFill>
                            <a:srgbClr val="000000"/>
                          </a:solidFill>
                          <a:latin typeface="ArialMT"/>
                          <a:ea typeface="+mn-ea"/>
                          <a:cs typeface="+mn-cs"/>
                        </a:rPr>
                        <a:t>SMSC – Cultural development – to form an awareness of indigenous tribes in the rainforest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61401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1235</TotalTime>
  <Words>7185</Words>
  <Application>Microsoft Office PowerPoint</Application>
  <PresentationFormat>On-screen Show (4:3)</PresentationFormat>
  <Paragraphs>964</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ArialMT</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Shelton</dc:creator>
  <cp:lastModifiedBy>Mr D Monaghan</cp:lastModifiedBy>
  <cp:revision>164</cp:revision>
  <dcterms:created xsi:type="dcterms:W3CDTF">2006-08-16T00:00:00Z</dcterms:created>
  <dcterms:modified xsi:type="dcterms:W3CDTF">2022-10-12T06:53:55Z</dcterms:modified>
</cp:coreProperties>
</file>