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6858000" cy="9906000" type="A4"/>
  <p:notesSz cx="6858000" cy="9144000"/>
  <p:embeddedFontLst>
    <p:embeddedFont>
      <p:font typeface="Calibri" panose="020F0502020204030204" pitchFamily="34" charset="0"/>
      <p:regular r:id="rId19"/>
      <p:bold r:id="rId20"/>
      <p:italic r:id="rId21"/>
      <p:boldItalic r:id="rId22"/>
    </p:embeddedFont>
    <p:embeddedFont>
      <p:font typeface="Georgia" panose="02040502050405020303" pitchFamily="18" charset="0"/>
      <p:regular r:id="rId23"/>
      <p:bold r:id="rId24"/>
      <p:italic r:id="rId25"/>
      <p:boldItalic r:id="rId26"/>
    </p:embeddedFont>
    <p:embeddedFont>
      <p:font typeface="Robo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5E7462-0421-4344-B85C-1AFE53A2EFAE}">
  <a:tblStyle styleId="{4B5E7462-0421-4344-B85C-1AFE53A2EFA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634" y="-128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9c7910c7c6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9c7910c7c6_0_70: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9c7910c7c6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9c7910c7c6_0_74: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c7910c7c6_0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9c7910c7c6_0_78: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c7910c7c6_0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2" name="Google Shape;152;g9c7910c7c6_0_8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9c7910c7c6_0_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9c7910c7c6_0_86: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c7910c7c6_0_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9c7910c7c6_0_90: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c7910c7c6_0_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9c7910c7c6_0_94: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c7910c7c6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9c7910c7c6_0_6: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c7910c7c6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9c7910c7c6_0_10: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c7910c7c6_0_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9c7910c7c6_0_54: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9c7910c7c6_0_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9c7910c7c6_0_58: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c7910c7c6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9c7910c7c6_0_6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c7910c7c6_0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9c7910c7c6_0_66: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342900" y="9181395"/>
            <a:ext cx="160020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2343150" y="9181395"/>
            <a:ext cx="2171700"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4914900" y="9181395"/>
            <a:ext cx="160020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342900" y="396699"/>
            <a:ext cx="6172200" cy="165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60249" y="2494050"/>
            <a:ext cx="6537502" cy="6172200"/>
          </a:xfrm>
          <a:prstGeom prst="rect">
            <a:avLst/>
          </a:prstGeom>
          <a:noFill/>
          <a:ln>
            <a:noFill/>
          </a:ln>
        </p:spPr>
        <p:txBody>
          <a:bodyPr spcFirstLastPara="1" wrap="square" lIns="91425" tIns="45700" rIns="91425" bIns="45700" anchor="t" anchorCtr="0">
            <a:no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342900" y="9181395"/>
            <a:ext cx="160020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343150" y="9181395"/>
            <a:ext cx="2171700"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4914900" y="9181395"/>
            <a:ext cx="160020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517474" y="3851275"/>
            <a:ext cx="8452203" cy="15430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25776" y="2365376"/>
            <a:ext cx="8452203" cy="4514850"/>
          </a:xfrm>
          <a:prstGeom prst="rect">
            <a:avLst/>
          </a:prstGeom>
          <a:noFill/>
          <a:ln>
            <a:noFill/>
          </a:ln>
        </p:spPr>
        <p:txBody>
          <a:bodyPr spcFirstLastPara="1" wrap="square" lIns="91425" tIns="45700" rIns="91425" bIns="45700" anchor="t" anchorCtr="0">
            <a:no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342900" y="9181395"/>
            <a:ext cx="160020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343150" y="9181395"/>
            <a:ext cx="2171700"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4914900" y="9181395"/>
            <a:ext cx="160020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514350" y="3077282"/>
            <a:ext cx="5829300" cy="212336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028700" y="5613400"/>
            <a:ext cx="4800600" cy="2531533"/>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rgbClr val="888888"/>
              </a:buClr>
              <a:buSzPts val="3200"/>
              <a:buNone/>
              <a:defRPr>
                <a:solidFill>
                  <a:srgbClr val="888888"/>
                </a:solidFill>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342900" y="9181395"/>
            <a:ext cx="160020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2343150" y="9181395"/>
            <a:ext cx="2171700"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4914900" y="9181395"/>
            <a:ext cx="160020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342900" y="396699"/>
            <a:ext cx="6172200" cy="165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342900" y="2311401"/>
            <a:ext cx="6172200" cy="6537502"/>
          </a:xfrm>
          <a:prstGeom prst="rect">
            <a:avLst/>
          </a:prstGeom>
          <a:noFill/>
          <a:ln>
            <a:noFill/>
          </a:ln>
        </p:spPr>
        <p:txBody>
          <a:bodyPr spcFirstLastPara="1" wrap="square" lIns="91425" tIns="45700" rIns="91425" bIns="45700" anchor="t" anchorCtr="0">
            <a:no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342900" y="9181395"/>
            <a:ext cx="160020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2343150" y="9181395"/>
            <a:ext cx="2171700"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4914900" y="9181395"/>
            <a:ext cx="160020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541735" y="6365523"/>
            <a:ext cx="5829300" cy="196744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3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541735" y="4198586"/>
            <a:ext cx="5829300" cy="2166937"/>
          </a:xfrm>
          <a:prstGeom prst="rect">
            <a:avLst/>
          </a:prstGeom>
          <a:noFill/>
          <a:ln>
            <a:noFill/>
          </a:ln>
        </p:spPr>
        <p:txBody>
          <a:bodyPr spcFirstLastPara="1" wrap="square" lIns="91425" tIns="45700" rIns="91425" bIns="45700" anchor="b" anchorCtr="0">
            <a:noAutofit/>
          </a:bodyPr>
          <a:lstStyle>
            <a:lvl1pPr marL="342900" lvl="0" indent="-171450" algn="l">
              <a:spcBef>
                <a:spcPts val="300"/>
              </a:spcBef>
              <a:spcAft>
                <a:spcPts val="0"/>
              </a:spcAft>
              <a:buClr>
                <a:srgbClr val="888888"/>
              </a:buClr>
              <a:buSzPts val="2000"/>
              <a:buNone/>
              <a:defRPr sz="1500">
                <a:solidFill>
                  <a:srgbClr val="888888"/>
                </a:solidFill>
              </a:defRPr>
            </a:lvl1pPr>
            <a:lvl2pPr marL="685800" lvl="1" indent="-171450" algn="l">
              <a:spcBef>
                <a:spcPts val="270"/>
              </a:spcBef>
              <a:spcAft>
                <a:spcPts val="0"/>
              </a:spcAft>
              <a:buClr>
                <a:srgbClr val="888888"/>
              </a:buClr>
              <a:buSzPts val="1800"/>
              <a:buNone/>
              <a:defRPr sz="1350">
                <a:solidFill>
                  <a:srgbClr val="888888"/>
                </a:solidFill>
              </a:defRPr>
            </a:lvl2pPr>
            <a:lvl3pPr marL="1028700" lvl="2" indent="-171450" algn="l">
              <a:spcBef>
                <a:spcPts val="240"/>
              </a:spcBef>
              <a:spcAft>
                <a:spcPts val="0"/>
              </a:spcAft>
              <a:buClr>
                <a:srgbClr val="888888"/>
              </a:buClr>
              <a:buSzPts val="1600"/>
              <a:buNone/>
              <a:defRPr sz="1200">
                <a:solidFill>
                  <a:srgbClr val="888888"/>
                </a:solidFill>
              </a:defRPr>
            </a:lvl3pPr>
            <a:lvl4pPr marL="1371600" lvl="3" indent="-171450" algn="l">
              <a:spcBef>
                <a:spcPts val="210"/>
              </a:spcBef>
              <a:spcAft>
                <a:spcPts val="0"/>
              </a:spcAft>
              <a:buClr>
                <a:srgbClr val="888888"/>
              </a:buClr>
              <a:buSzPts val="1400"/>
              <a:buNone/>
              <a:defRPr sz="1050">
                <a:solidFill>
                  <a:srgbClr val="888888"/>
                </a:solidFill>
              </a:defRPr>
            </a:lvl4pPr>
            <a:lvl5pPr marL="1714500" lvl="4" indent="-171450" algn="l">
              <a:spcBef>
                <a:spcPts val="210"/>
              </a:spcBef>
              <a:spcAft>
                <a:spcPts val="0"/>
              </a:spcAft>
              <a:buClr>
                <a:srgbClr val="888888"/>
              </a:buClr>
              <a:buSzPts val="1400"/>
              <a:buNone/>
              <a:defRPr sz="1050">
                <a:solidFill>
                  <a:srgbClr val="888888"/>
                </a:solidFill>
              </a:defRPr>
            </a:lvl5pPr>
            <a:lvl6pPr marL="2057400" lvl="5" indent="-171450" algn="l">
              <a:spcBef>
                <a:spcPts val="210"/>
              </a:spcBef>
              <a:spcAft>
                <a:spcPts val="0"/>
              </a:spcAft>
              <a:buClr>
                <a:srgbClr val="888888"/>
              </a:buClr>
              <a:buSzPts val="1400"/>
              <a:buNone/>
              <a:defRPr sz="1050">
                <a:solidFill>
                  <a:srgbClr val="888888"/>
                </a:solidFill>
              </a:defRPr>
            </a:lvl6pPr>
            <a:lvl7pPr marL="2400300" lvl="6" indent="-171450" algn="l">
              <a:spcBef>
                <a:spcPts val="210"/>
              </a:spcBef>
              <a:spcAft>
                <a:spcPts val="0"/>
              </a:spcAft>
              <a:buClr>
                <a:srgbClr val="888888"/>
              </a:buClr>
              <a:buSzPts val="1400"/>
              <a:buNone/>
              <a:defRPr sz="1050">
                <a:solidFill>
                  <a:srgbClr val="888888"/>
                </a:solidFill>
              </a:defRPr>
            </a:lvl7pPr>
            <a:lvl8pPr marL="2743200" lvl="7" indent="-171450" algn="l">
              <a:spcBef>
                <a:spcPts val="210"/>
              </a:spcBef>
              <a:spcAft>
                <a:spcPts val="0"/>
              </a:spcAft>
              <a:buClr>
                <a:srgbClr val="888888"/>
              </a:buClr>
              <a:buSzPts val="1400"/>
              <a:buNone/>
              <a:defRPr sz="1050">
                <a:solidFill>
                  <a:srgbClr val="888888"/>
                </a:solidFill>
              </a:defRPr>
            </a:lvl8pPr>
            <a:lvl9pPr marL="3086100" lvl="8" indent="-171450" algn="l">
              <a:spcBef>
                <a:spcPts val="210"/>
              </a:spcBef>
              <a:spcAft>
                <a:spcPts val="0"/>
              </a:spcAft>
              <a:buClr>
                <a:srgbClr val="888888"/>
              </a:buClr>
              <a:buSzPts val="1400"/>
              <a:buNone/>
              <a:defRPr sz="1050">
                <a:solidFill>
                  <a:srgbClr val="888888"/>
                </a:solidFill>
              </a:defRPr>
            </a:lvl9pPr>
          </a:lstStyle>
          <a:p>
            <a:endParaRPr/>
          </a:p>
        </p:txBody>
      </p:sp>
      <p:sp>
        <p:nvSpPr>
          <p:cNvPr id="34" name="Google Shape;34;p5"/>
          <p:cNvSpPr txBox="1">
            <a:spLocks noGrp="1"/>
          </p:cNvSpPr>
          <p:nvPr>
            <p:ph type="dt" idx="10"/>
          </p:nvPr>
        </p:nvSpPr>
        <p:spPr>
          <a:xfrm>
            <a:off x="342900" y="9181395"/>
            <a:ext cx="160020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2343150" y="9181395"/>
            <a:ext cx="2171700"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4914900" y="9181395"/>
            <a:ext cx="160020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342900" y="396699"/>
            <a:ext cx="6172200" cy="165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342900" y="2311401"/>
            <a:ext cx="3028950" cy="6537502"/>
          </a:xfrm>
          <a:prstGeom prst="rect">
            <a:avLst/>
          </a:prstGeom>
          <a:noFill/>
          <a:ln>
            <a:noFill/>
          </a:ln>
        </p:spPr>
        <p:txBody>
          <a:bodyPr spcFirstLastPara="1" wrap="square" lIns="91425" tIns="45700" rIns="91425" bIns="45700" anchor="t" anchorCtr="0">
            <a:noAutofit/>
          </a:bodyPr>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40" name="Google Shape;40;p6"/>
          <p:cNvSpPr txBox="1">
            <a:spLocks noGrp="1"/>
          </p:cNvSpPr>
          <p:nvPr>
            <p:ph type="body" idx="2"/>
          </p:nvPr>
        </p:nvSpPr>
        <p:spPr>
          <a:xfrm>
            <a:off x="3486150" y="2311401"/>
            <a:ext cx="3028950" cy="6537502"/>
          </a:xfrm>
          <a:prstGeom prst="rect">
            <a:avLst/>
          </a:prstGeom>
          <a:noFill/>
          <a:ln>
            <a:noFill/>
          </a:ln>
        </p:spPr>
        <p:txBody>
          <a:bodyPr spcFirstLastPara="1" wrap="square" lIns="91425" tIns="45700" rIns="91425" bIns="45700" anchor="t" anchorCtr="0">
            <a:noAutofit/>
          </a:bodyPr>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41" name="Google Shape;41;p6"/>
          <p:cNvSpPr txBox="1">
            <a:spLocks noGrp="1"/>
          </p:cNvSpPr>
          <p:nvPr>
            <p:ph type="dt" idx="10"/>
          </p:nvPr>
        </p:nvSpPr>
        <p:spPr>
          <a:xfrm>
            <a:off x="342900" y="9181395"/>
            <a:ext cx="160020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2343150" y="9181395"/>
            <a:ext cx="2171700"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4914900" y="9181395"/>
            <a:ext cx="160020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342900" y="396699"/>
            <a:ext cx="6172200" cy="165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342900" y="2217385"/>
            <a:ext cx="3030141" cy="924101"/>
          </a:xfrm>
          <a:prstGeom prst="rect">
            <a:avLst/>
          </a:prstGeom>
          <a:noFill/>
          <a:ln>
            <a:noFill/>
          </a:ln>
        </p:spPr>
        <p:txBody>
          <a:bodyPr spcFirstLastPara="1" wrap="square" lIns="91425" tIns="45700" rIns="91425" bIns="45700" anchor="b" anchorCtr="0">
            <a:no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47" name="Google Shape;47;p7"/>
          <p:cNvSpPr txBox="1">
            <a:spLocks noGrp="1"/>
          </p:cNvSpPr>
          <p:nvPr>
            <p:ph type="body" idx="2"/>
          </p:nvPr>
        </p:nvSpPr>
        <p:spPr>
          <a:xfrm>
            <a:off x="342900" y="3141486"/>
            <a:ext cx="3030141" cy="5707416"/>
          </a:xfrm>
          <a:prstGeom prst="rect">
            <a:avLst/>
          </a:prstGeom>
          <a:noFill/>
          <a:ln>
            <a:noFill/>
          </a:ln>
        </p:spPr>
        <p:txBody>
          <a:bodyPr spcFirstLastPara="1" wrap="square" lIns="91425" tIns="45700" rIns="91425" bIns="45700" anchor="t" anchorCtr="0">
            <a:noAutofit/>
          </a:bodyPr>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35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endParaRPr/>
          </a:p>
        </p:txBody>
      </p:sp>
      <p:sp>
        <p:nvSpPr>
          <p:cNvPr id="48" name="Google Shape;48;p7"/>
          <p:cNvSpPr txBox="1">
            <a:spLocks noGrp="1"/>
          </p:cNvSpPr>
          <p:nvPr>
            <p:ph type="body" idx="3"/>
          </p:nvPr>
        </p:nvSpPr>
        <p:spPr>
          <a:xfrm>
            <a:off x="3483769" y="2217385"/>
            <a:ext cx="3031331" cy="924101"/>
          </a:xfrm>
          <a:prstGeom prst="rect">
            <a:avLst/>
          </a:prstGeom>
          <a:noFill/>
          <a:ln>
            <a:noFill/>
          </a:ln>
        </p:spPr>
        <p:txBody>
          <a:bodyPr spcFirstLastPara="1" wrap="square" lIns="91425" tIns="45700" rIns="91425" bIns="45700" anchor="b" anchorCtr="0">
            <a:no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49" name="Google Shape;49;p7"/>
          <p:cNvSpPr txBox="1">
            <a:spLocks noGrp="1"/>
          </p:cNvSpPr>
          <p:nvPr>
            <p:ph type="body" idx="4"/>
          </p:nvPr>
        </p:nvSpPr>
        <p:spPr>
          <a:xfrm>
            <a:off x="3483769" y="3141486"/>
            <a:ext cx="3031331" cy="5707416"/>
          </a:xfrm>
          <a:prstGeom prst="rect">
            <a:avLst/>
          </a:prstGeom>
          <a:noFill/>
          <a:ln>
            <a:noFill/>
          </a:ln>
        </p:spPr>
        <p:txBody>
          <a:bodyPr spcFirstLastPara="1" wrap="square" lIns="91425" tIns="45700" rIns="91425" bIns="45700" anchor="t" anchorCtr="0">
            <a:noAutofit/>
          </a:bodyPr>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35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endParaRPr/>
          </a:p>
        </p:txBody>
      </p:sp>
      <p:sp>
        <p:nvSpPr>
          <p:cNvPr id="50" name="Google Shape;50;p7"/>
          <p:cNvSpPr txBox="1">
            <a:spLocks noGrp="1"/>
          </p:cNvSpPr>
          <p:nvPr>
            <p:ph type="dt" idx="10"/>
          </p:nvPr>
        </p:nvSpPr>
        <p:spPr>
          <a:xfrm>
            <a:off x="342900" y="9181395"/>
            <a:ext cx="160020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2343150" y="9181395"/>
            <a:ext cx="2171700"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4914900" y="9181395"/>
            <a:ext cx="160020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342900" y="396699"/>
            <a:ext cx="6172200" cy="165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342900" y="9181395"/>
            <a:ext cx="160020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343150" y="9181395"/>
            <a:ext cx="2171700"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4914900" y="9181395"/>
            <a:ext cx="160020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42900" y="394405"/>
            <a:ext cx="2256235" cy="167851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2681287" y="394406"/>
            <a:ext cx="3833813" cy="8454497"/>
          </a:xfrm>
          <a:prstGeom prst="rect">
            <a:avLst/>
          </a:prstGeom>
          <a:noFill/>
          <a:ln>
            <a:noFill/>
          </a:ln>
        </p:spPr>
        <p:txBody>
          <a:bodyPr spcFirstLastPara="1" wrap="square" lIns="91425" tIns="45700" rIns="91425" bIns="45700" anchor="t" anchorCtr="0">
            <a:noAutofit/>
          </a:bodyPr>
          <a:lstStyle>
            <a:lvl1pPr marL="342900" lvl="0" indent="-323850" algn="l">
              <a:spcBef>
                <a:spcPts val="480"/>
              </a:spcBef>
              <a:spcAft>
                <a:spcPts val="0"/>
              </a:spcAft>
              <a:buClr>
                <a:schemeClr val="dk1"/>
              </a:buClr>
              <a:buSzPts val="3200"/>
              <a:buChar char="•"/>
              <a:defRPr sz="2400"/>
            </a:lvl1pPr>
            <a:lvl2pPr marL="685800" lvl="1" indent="-304800" algn="l">
              <a:spcBef>
                <a:spcPts val="420"/>
              </a:spcBef>
              <a:spcAft>
                <a:spcPts val="0"/>
              </a:spcAft>
              <a:buClr>
                <a:schemeClr val="dk1"/>
              </a:buClr>
              <a:buSzPts val="2800"/>
              <a:buChar char="–"/>
              <a:defRPr sz="2100"/>
            </a:lvl2pPr>
            <a:lvl3pPr marL="1028700" lvl="2" indent="-285750" algn="l">
              <a:spcBef>
                <a:spcPts val="360"/>
              </a:spcBef>
              <a:spcAft>
                <a:spcPts val="0"/>
              </a:spcAft>
              <a:buClr>
                <a:schemeClr val="dk1"/>
              </a:buClr>
              <a:buSzPts val="2400"/>
              <a:buChar char="•"/>
              <a:defRPr sz="1800"/>
            </a:lvl3pPr>
            <a:lvl4pPr marL="1371600" lvl="3" indent="-266700" algn="l">
              <a:spcBef>
                <a:spcPts val="300"/>
              </a:spcBef>
              <a:spcAft>
                <a:spcPts val="0"/>
              </a:spcAft>
              <a:buClr>
                <a:schemeClr val="dk1"/>
              </a:buClr>
              <a:buSzPts val="2000"/>
              <a:buChar char="–"/>
              <a:defRPr sz="1500"/>
            </a:lvl4pPr>
            <a:lvl5pPr marL="1714500" lvl="4" indent="-266700" algn="l">
              <a:spcBef>
                <a:spcPts val="300"/>
              </a:spcBef>
              <a:spcAft>
                <a:spcPts val="0"/>
              </a:spcAft>
              <a:buClr>
                <a:schemeClr val="dk1"/>
              </a:buClr>
              <a:buSzPts val="2000"/>
              <a:buChar char="»"/>
              <a:defRPr sz="1500"/>
            </a:lvl5pPr>
            <a:lvl6pPr marL="2057400" lvl="5" indent="-266700" algn="l">
              <a:spcBef>
                <a:spcPts val="300"/>
              </a:spcBef>
              <a:spcAft>
                <a:spcPts val="0"/>
              </a:spcAft>
              <a:buClr>
                <a:schemeClr val="dk1"/>
              </a:buClr>
              <a:buSzPts val="2000"/>
              <a:buChar char="•"/>
              <a:defRPr sz="1500"/>
            </a:lvl6pPr>
            <a:lvl7pPr marL="2400300" lvl="6" indent="-266700" algn="l">
              <a:spcBef>
                <a:spcPts val="300"/>
              </a:spcBef>
              <a:spcAft>
                <a:spcPts val="0"/>
              </a:spcAft>
              <a:buClr>
                <a:schemeClr val="dk1"/>
              </a:buClr>
              <a:buSzPts val="2000"/>
              <a:buChar char="•"/>
              <a:defRPr sz="1500"/>
            </a:lvl7pPr>
            <a:lvl8pPr marL="2743200" lvl="7" indent="-266700" algn="l">
              <a:spcBef>
                <a:spcPts val="300"/>
              </a:spcBef>
              <a:spcAft>
                <a:spcPts val="0"/>
              </a:spcAft>
              <a:buClr>
                <a:schemeClr val="dk1"/>
              </a:buClr>
              <a:buSzPts val="2000"/>
              <a:buChar char="•"/>
              <a:defRPr sz="1500"/>
            </a:lvl8pPr>
            <a:lvl9pPr marL="3086100" lvl="8" indent="-266700" algn="l">
              <a:spcBef>
                <a:spcPts val="300"/>
              </a:spcBef>
              <a:spcAft>
                <a:spcPts val="0"/>
              </a:spcAft>
              <a:buClr>
                <a:schemeClr val="dk1"/>
              </a:buClr>
              <a:buSzPts val="2000"/>
              <a:buChar char="•"/>
              <a:defRPr sz="1500"/>
            </a:lvl9pPr>
          </a:lstStyle>
          <a:p>
            <a:endParaRPr/>
          </a:p>
        </p:txBody>
      </p:sp>
      <p:sp>
        <p:nvSpPr>
          <p:cNvPr id="61" name="Google Shape;61;p9"/>
          <p:cNvSpPr txBox="1">
            <a:spLocks noGrp="1"/>
          </p:cNvSpPr>
          <p:nvPr>
            <p:ph type="body" idx="2"/>
          </p:nvPr>
        </p:nvSpPr>
        <p:spPr>
          <a:xfrm>
            <a:off x="342900" y="2072923"/>
            <a:ext cx="2256235" cy="6775980"/>
          </a:xfrm>
          <a:prstGeom prst="rect">
            <a:avLst/>
          </a:prstGeom>
          <a:noFill/>
          <a:ln>
            <a:noFill/>
          </a:ln>
        </p:spPr>
        <p:txBody>
          <a:bodyPr spcFirstLastPara="1" wrap="square" lIns="91425" tIns="45700" rIns="91425" bIns="45700" anchor="t" anchorCtr="0">
            <a:noAutofit/>
          </a:bodyPr>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
        <p:nvSpPr>
          <p:cNvPr id="62" name="Google Shape;62;p9"/>
          <p:cNvSpPr txBox="1">
            <a:spLocks noGrp="1"/>
          </p:cNvSpPr>
          <p:nvPr>
            <p:ph type="dt" idx="10"/>
          </p:nvPr>
        </p:nvSpPr>
        <p:spPr>
          <a:xfrm>
            <a:off x="342900" y="9181395"/>
            <a:ext cx="160020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343150" y="9181395"/>
            <a:ext cx="2171700"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4914900" y="9181395"/>
            <a:ext cx="160020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344216" y="6934200"/>
            <a:ext cx="4114800" cy="81862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344216" y="885119"/>
            <a:ext cx="4114800" cy="59436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344216" y="7752822"/>
            <a:ext cx="4114800" cy="1162578"/>
          </a:xfrm>
          <a:prstGeom prst="rect">
            <a:avLst/>
          </a:prstGeom>
          <a:noFill/>
          <a:ln>
            <a:noFill/>
          </a:ln>
        </p:spPr>
        <p:txBody>
          <a:bodyPr spcFirstLastPara="1" wrap="square" lIns="91425" tIns="45700" rIns="91425" bIns="45700" anchor="t" anchorCtr="0">
            <a:noAutofit/>
          </a:bodyPr>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
        <p:nvSpPr>
          <p:cNvPr id="69" name="Google Shape;69;p10"/>
          <p:cNvSpPr txBox="1">
            <a:spLocks noGrp="1"/>
          </p:cNvSpPr>
          <p:nvPr>
            <p:ph type="dt" idx="10"/>
          </p:nvPr>
        </p:nvSpPr>
        <p:spPr>
          <a:xfrm>
            <a:off x="342900" y="9181395"/>
            <a:ext cx="160020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343150" y="9181395"/>
            <a:ext cx="2171700"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4914900" y="9181395"/>
            <a:ext cx="160020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42900" y="396699"/>
            <a:ext cx="6172200" cy="165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42900" y="2311401"/>
            <a:ext cx="6172200" cy="653750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342900" y="9181395"/>
            <a:ext cx="160020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343150" y="9181395"/>
            <a:ext cx="2171700"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4914900" y="9181395"/>
            <a:ext cx="160020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p:nvPr/>
        </p:nvSpPr>
        <p:spPr>
          <a:xfrm>
            <a:off x="155072" y="163807"/>
            <a:ext cx="6400800" cy="530915"/>
          </a:xfrm>
          <a:prstGeom prst="rect">
            <a:avLst/>
          </a:prstGeom>
          <a:solidFill>
            <a:srgbClr val="76923C"/>
          </a:solidFill>
          <a:ln w="9525" cap="flat" cmpd="sng">
            <a:solidFill>
              <a:srgbClr val="974806"/>
            </a:solidFill>
            <a:prstDash val="solid"/>
            <a:round/>
            <a:headEnd type="none" w="sm" len="sm"/>
            <a:tailEnd type="none" w="sm" len="sm"/>
          </a:ln>
        </p:spPr>
        <p:txBody>
          <a:bodyPr spcFirstLastPara="1" wrap="square" lIns="68569" tIns="34275" rIns="68569" bIns="34275" anchor="t" anchorCtr="0">
            <a:noAutofit/>
          </a:bodyPr>
          <a:lstStyle/>
          <a:p>
            <a:pPr algn="ctr"/>
            <a:r>
              <a:rPr lang="en-GB" sz="1500" b="1" dirty="0">
                <a:solidFill>
                  <a:schemeClr val="lt1"/>
                </a:solidFill>
                <a:latin typeface="Calibri"/>
                <a:ea typeface="Calibri"/>
                <a:cs typeface="Calibri"/>
                <a:sym typeface="Calibri"/>
              </a:rPr>
              <a:t>Curriculum Intent</a:t>
            </a:r>
            <a:endParaRPr sz="1050" dirty="0"/>
          </a:p>
          <a:p>
            <a:pPr algn="ctr"/>
            <a:r>
              <a:rPr lang="en-GB" sz="1500" b="1" dirty="0">
                <a:solidFill>
                  <a:schemeClr val="lt1"/>
                </a:solidFill>
                <a:latin typeface="Calibri"/>
                <a:ea typeface="Calibri"/>
                <a:cs typeface="Calibri"/>
                <a:sym typeface="Calibri"/>
              </a:rPr>
              <a:t>Subject History</a:t>
            </a:r>
            <a:endParaRPr sz="1500" b="1" dirty="0">
              <a:solidFill>
                <a:schemeClr val="lt1"/>
              </a:solidFill>
              <a:latin typeface="Calibri"/>
              <a:ea typeface="Calibri"/>
              <a:cs typeface="Calibri"/>
              <a:sym typeface="Calibri"/>
            </a:endParaRPr>
          </a:p>
        </p:txBody>
      </p:sp>
      <p:sp>
        <p:nvSpPr>
          <p:cNvPr id="89" name="Google Shape;89;p13"/>
          <p:cNvSpPr/>
          <p:nvPr/>
        </p:nvSpPr>
        <p:spPr>
          <a:xfrm>
            <a:off x="155071" y="824899"/>
            <a:ext cx="6400801" cy="628650"/>
          </a:xfrm>
          <a:prstGeom prst="rect">
            <a:avLst/>
          </a:prstGeom>
          <a:solidFill>
            <a:schemeClr val="lt1"/>
          </a:solidFill>
          <a:ln w="38100" cap="flat" cmpd="sng">
            <a:solidFill>
              <a:srgbClr val="002060"/>
            </a:solidFill>
            <a:prstDash val="solid"/>
            <a:round/>
            <a:headEnd type="none" w="sm" len="sm"/>
            <a:tailEnd type="none" w="sm" len="sm"/>
          </a:ln>
        </p:spPr>
        <p:txBody>
          <a:bodyPr spcFirstLastPara="1" wrap="square" lIns="68569" tIns="34275" rIns="68569" bIns="34275" anchor="t" anchorCtr="0">
            <a:noAutofit/>
          </a:bodyPr>
          <a:lstStyle/>
          <a:p>
            <a:r>
              <a:rPr lang="en-GB" sz="900" b="1" u="sng" dirty="0">
                <a:solidFill>
                  <a:schemeClr val="dk1"/>
                </a:solidFill>
                <a:latin typeface="Calibri"/>
                <a:ea typeface="Calibri"/>
                <a:cs typeface="Calibri"/>
                <a:sym typeface="Calibri"/>
              </a:rPr>
              <a:t>PRIORITIES IN WHOLE SCHOOL CURRICULUM INTENT</a:t>
            </a:r>
            <a:endParaRPr sz="1050" dirty="0"/>
          </a:p>
          <a:p>
            <a:pPr marL="128588" indent="-128588">
              <a:buClr>
                <a:schemeClr val="dk1"/>
              </a:buClr>
              <a:buSzPts val="1200"/>
              <a:buFont typeface="Arial"/>
              <a:buChar char="•"/>
            </a:pPr>
            <a:r>
              <a:rPr lang="en-GB" sz="900" b="1" dirty="0">
                <a:solidFill>
                  <a:schemeClr val="dk1"/>
                </a:solidFill>
                <a:latin typeface="Calibri"/>
                <a:ea typeface="Calibri"/>
                <a:cs typeface="Calibri"/>
                <a:sym typeface="Calibri"/>
              </a:rPr>
              <a:t>Love of Learning: </a:t>
            </a:r>
            <a:r>
              <a:rPr lang="en-GB" sz="900" dirty="0">
                <a:solidFill>
                  <a:schemeClr val="dk1"/>
                </a:solidFill>
                <a:latin typeface="Calibri"/>
                <a:ea typeface="Calibri"/>
                <a:cs typeface="Calibri"/>
                <a:sym typeface="Calibri"/>
              </a:rPr>
              <a:t>relevance, purpose, interest, study habits</a:t>
            </a:r>
            <a:endParaRPr sz="1050" dirty="0"/>
          </a:p>
          <a:p>
            <a:pPr marL="128588" indent="-128588">
              <a:buClr>
                <a:schemeClr val="dk1"/>
              </a:buClr>
              <a:buSzPts val="1200"/>
              <a:buFont typeface="Arial"/>
              <a:buChar char="•"/>
            </a:pPr>
            <a:r>
              <a:rPr lang="en-GB" sz="900" b="1" dirty="0">
                <a:solidFill>
                  <a:schemeClr val="dk1"/>
                </a:solidFill>
                <a:latin typeface="Calibri"/>
                <a:ea typeface="Calibri"/>
                <a:cs typeface="Calibri"/>
                <a:sym typeface="Calibri"/>
              </a:rPr>
              <a:t>Knowledge: </a:t>
            </a:r>
            <a:r>
              <a:rPr lang="en-GB" sz="900" dirty="0">
                <a:solidFill>
                  <a:schemeClr val="dk1"/>
                </a:solidFill>
                <a:latin typeface="Calibri"/>
                <a:ea typeface="Calibri"/>
                <a:cs typeface="Calibri"/>
                <a:sym typeface="Calibri"/>
              </a:rPr>
              <a:t>acquisition of knowledge, understanding of key concepts, development of cultural capital</a:t>
            </a:r>
            <a:endParaRPr sz="1050" dirty="0"/>
          </a:p>
          <a:p>
            <a:pPr marL="128588" indent="-128588">
              <a:buClr>
                <a:schemeClr val="dk1"/>
              </a:buClr>
              <a:buSzPts val="1200"/>
              <a:buFont typeface="Arial"/>
              <a:buChar char="•"/>
            </a:pPr>
            <a:r>
              <a:rPr lang="en-GB" sz="900" b="1" dirty="0">
                <a:solidFill>
                  <a:schemeClr val="dk1"/>
                </a:solidFill>
                <a:latin typeface="Calibri"/>
                <a:ea typeface="Calibri"/>
                <a:cs typeface="Calibri"/>
                <a:sym typeface="Calibri"/>
              </a:rPr>
              <a:t>Effective communication: </a:t>
            </a:r>
            <a:r>
              <a:rPr lang="en-GB" sz="900" dirty="0">
                <a:solidFill>
                  <a:schemeClr val="dk1"/>
                </a:solidFill>
                <a:latin typeface="Calibri"/>
                <a:ea typeface="Calibri"/>
                <a:cs typeface="Calibri"/>
                <a:sym typeface="Calibri"/>
              </a:rPr>
              <a:t>vocabulary, reading, writing, speaking &amp; listening</a:t>
            </a:r>
            <a:endParaRPr sz="1050" dirty="0"/>
          </a:p>
        </p:txBody>
      </p:sp>
      <p:sp>
        <p:nvSpPr>
          <p:cNvPr id="90" name="Google Shape;90;p13"/>
          <p:cNvSpPr/>
          <p:nvPr/>
        </p:nvSpPr>
        <p:spPr>
          <a:xfrm>
            <a:off x="155071" y="1583726"/>
            <a:ext cx="3141520" cy="3172691"/>
          </a:xfrm>
          <a:prstGeom prst="rect">
            <a:avLst/>
          </a:prstGeom>
          <a:solidFill>
            <a:schemeClr val="lt1"/>
          </a:solidFill>
          <a:ln w="38100" cap="flat" cmpd="sng">
            <a:solidFill>
              <a:srgbClr val="002060"/>
            </a:solidFill>
            <a:prstDash val="solid"/>
            <a:round/>
            <a:headEnd type="none" w="sm" len="sm"/>
            <a:tailEnd type="none" w="sm" len="sm"/>
          </a:ln>
        </p:spPr>
        <p:txBody>
          <a:bodyPr spcFirstLastPara="1" wrap="square" lIns="68569" tIns="34275" rIns="68569" bIns="34275" anchor="t" anchorCtr="0">
            <a:noAutofit/>
          </a:bodyPr>
          <a:lstStyle/>
          <a:p>
            <a:r>
              <a:rPr lang="en-GB" sz="900" b="1" u="sng">
                <a:solidFill>
                  <a:schemeClr val="dk1"/>
                </a:solidFill>
                <a:latin typeface="Calibri"/>
                <a:ea typeface="Calibri"/>
                <a:cs typeface="Calibri"/>
                <a:sym typeface="Calibri"/>
              </a:rPr>
              <a:t>KEY QUESTIONS TO CONSIDER</a:t>
            </a:r>
            <a:endParaRPr sz="1050"/>
          </a:p>
          <a:p>
            <a:pPr marL="128588" indent="-128588">
              <a:buClr>
                <a:schemeClr val="dk1"/>
              </a:buClr>
              <a:buSzPts val="1200"/>
              <a:buFont typeface="Arial"/>
              <a:buChar char="•"/>
            </a:pPr>
            <a:r>
              <a:rPr lang="en-GB" sz="900" b="1">
                <a:solidFill>
                  <a:schemeClr val="dk1"/>
                </a:solidFill>
                <a:latin typeface="Calibri"/>
                <a:ea typeface="Calibri"/>
                <a:cs typeface="Calibri"/>
                <a:sym typeface="Calibri"/>
              </a:rPr>
              <a:t>What do you want students to know, understand and be able to do? By the end of each Key Stage? By the end of each year? </a:t>
            </a:r>
            <a:endParaRPr sz="1050"/>
          </a:p>
          <a:p>
            <a:pPr marL="128588" indent="-128588">
              <a:buClr>
                <a:schemeClr val="dk1"/>
              </a:buClr>
              <a:buSzPts val="1200"/>
              <a:buFont typeface="Arial"/>
              <a:buChar char="•"/>
            </a:pPr>
            <a:r>
              <a:rPr lang="en-GB" sz="900" b="1">
                <a:solidFill>
                  <a:schemeClr val="dk1"/>
                </a:solidFill>
                <a:latin typeface="Calibri"/>
                <a:ea typeface="Calibri"/>
                <a:cs typeface="Calibri"/>
                <a:sym typeface="Calibri"/>
              </a:rPr>
              <a:t>Are all aspects of the National Curriculum studied in sufficient depth?</a:t>
            </a:r>
            <a:endParaRPr sz="1050"/>
          </a:p>
          <a:p>
            <a:pPr marL="128588" indent="-128588">
              <a:buClr>
                <a:schemeClr val="dk1"/>
              </a:buClr>
              <a:buSzPts val="1200"/>
              <a:buFont typeface="Arial"/>
              <a:buChar char="•"/>
            </a:pPr>
            <a:r>
              <a:rPr lang="en-GB" sz="900" b="1">
                <a:solidFill>
                  <a:schemeClr val="dk1"/>
                </a:solidFill>
                <a:latin typeface="Calibri"/>
                <a:ea typeface="Calibri"/>
                <a:cs typeface="Calibri"/>
                <a:sym typeface="Calibri"/>
              </a:rPr>
              <a:t>Why has content been selected?</a:t>
            </a:r>
            <a:endParaRPr sz="1050"/>
          </a:p>
          <a:p>
            <a:pPr marL="128588" indent="-128588">
              <a:buClr>
                <a:schemeClr val="dk1"/>
              </a:buClr>
              <a:buSzPts val="1200"/>
              <a:buFont typeface="Arial"/>
              <a:buChar char="•"/>
            </a:pPr>
            <a:r>
              <a:rPr lang="en-GB" sz="900" b="1">
                <a:solidFill>
                  <a:schemeClr val="dk1"/>
                </a:solidFill>
                <a:latin typeface="Calibri"/>
                <a:ea typeface="Calibri"/>
                <a:cs typeface="Calibri"/>
                <a:sym typeface="Calibri"/>
              </a:rPr>
              <a:t>Why has the learning been sequenced in this way?</a:t>
            </a:r>
            <a:endParaRPr sz="1050"/>
          </a:p>
          <a:p>
            <a:pPr marL="128588" indent="-128588">
              <a:buClr>
                <a:schemeClr val="dk1"/>
              </a:buClr>
              <a:buSzPts val="1200"/>
              <a:buFont typeface="Arial"/>
              <a:buChar char="•"/>
            </a:pPr>
            <a:r>
              <a:rPr lang="en-GB" sz="900" b="1">
                <a:solidFill>
                  <a:schemeClr val="dk1"/>
                </a:solidFill>
                <a:latin typeface="Calibri"/>
                <a:ea typeface="Calibri"/>
                <a:cs typeface="Calibri"/>
                <a:sym typeface="Calibri"/>
              </a:rPr>
              <a:t>How does learning in KS3 build on KS2 and prepare students for KS4? </a:t>
            </a:r>
            <a:endParaRPr sz="900" b="1">
              <a:solidFill>
                <a:schemeClr val="dk1"/>
              </a:solidFill>
              <a:latin typeface="Calibri"/>
              <a:ea typeface="Calibri"/>
              <a:cs typeface="Calibri"/>
              <a:sym typeface="Calibri"/>
            </a:endParaRPr>
          </a:p>
          <a:p>
            <a:pPr marL="128588" indent="-128588">
              <a:buClr>
                <a:schemeClr val="dk1"/>
              </a:buClr>
              <a:buSzPts val="1200"/>
              <a:buFont typeface="Arial"/>
              <a:buChar char="•"/>
            </a:pPr>
            <a:r>
              <a:rPr lang="en-GB" sz="900" b="1">
                <a:solidFill>
                  <a:schemeClr val="dk1"/>
                </a:solidFill>
                <a:latin typeface="Calibri"/>
                <a:ea typeface="Calibri"/>
                <a:cs typeface="Calibri"/>
                <a:sym typeface="Calibri"/>
              </a:rPr>
              <a:t>How does learning in KS4 prepare students for their next stages in education?  </a:t>
            </a:r>
            <a:endParaRPr sz="1050"/>
          </a:p>
          <a:p>
            <a:pPr marL="128588" indent="-128588">
              <a:buClr>
                <a:schemeClr val="dk1"/>
              </a:buClr>
              <a:buSzPts val="1200"/>
              <a:buFont typeface="Arial"/>
              <a:buChar char="•"/>
            </a:pPr>
            <a:r>
              <a:rPr lang="en-GB" sz="900" b="1">
                <a:solidFill>
                  <a:schemeClr val="dk1"/>
                </a:solidFill>
                <a:latin typeface="Calibri"/>
                <a:ea typeface="Calibri"/>
                <a:cs typeface="Calibri"/>
                <a:sym typeface="Calibri"/>
              </a:rPr>
              <a:t>How do you ensure that students understand the relevance and purpose of your subject?</a:t>
            </a:r>
            <a:endParaRPr sz="1050"/>
          </a:p>
          <a:p>
            <a:pPr marL="128588" indent="-128588">
              <a:buClr>
                <a:schemeClr val="dk1"/>
              </a:buClr>
              <a:buSzPts val="1200"/>
              <a:buFont typeface="Arial"/>
              <a:buChar char="•"/>
            </a:pPr>
            <a:r>
              <a:rPr lang="en-GB" sz="900" b="1">
                <a:solidFill>
                  <a:schemeClr val="dk1"/>
                </a:solidFill>
                <a:latin typeface="Calibri"/>
                <a:ea typeface="Calibri"/>
                <a:cs typeface="Calibri"/>
                <a:sym typeface="Calibri"/>
              </a:rPr>
              <a:t>How do you plan for progression?  </a:t>
            </a:r>
            <a:endParaRPr sz="900" b="1">
              <a:solidFill>
                <a:schemeClr val="dk1"/>
              </a:solidFill>
              <a:latin typeface="Calibri"/>
              <a:ea typeface="Calibri"/>
              <a:cs typeface="Calibri"/>
              <a:sym typeface="Calibri"/>
            </a:endParaRPr>
          </a:p>
          <a:p>
            <a:pPr marL="128588" indent="-128588">
              <a:buClr>
                <a:schemeClr val="dk1"/>
              </a:buClr>
              <a:buSzPts val="1200"/>
              <a:buFont typeface="Arial"/>
              <a:buChar char="•"/>
            </a:pPr>
            <a:r>
              <a:rPr lang="en-GB" sz="900" b="1">
                <a:solidFill>
                  <a:schemeClr val="dk1"/>
                </a:solidFill>
                <a:latin typeface="Calibri"/>
                <a:ea typeface="Calibri"/>
                <a:cs typeface="Calibri"/>
                <a:sym typeface="Calibri"/>
              </a:rPr>
              <a:t>How do you provide sufficient ambition/challenge for all, including Disadvantaged &amp; SEND?</a:t>
            </a:r>
            <a:endParaRPr sz="900">
              <a:solidFill>
                <a:schemeClr val="dk1"/>
              </a:solidFill>
              <a:latin typeface="Calibri"/>
              <a:ea typeface="Calibri"/>
              <a:cs typeface="Calibri"/>
              <a:sym typeface="Calibri"/>
            </a:endParaRPr>
          </a:p>
          <a:p>
            <a:pPr marL="128588" indent="-128588">
              <a:buClr>
                <a:schemeClr val="dk1"/>
              </a:buClr>
              <a:buSzPts val="1200"/>
              <a:buFont typeface="Arial"/>
              <a:buChar char="•"/>
            </a:pPr>
            <a:r>
              <a:rPr lang="en-GB" sz="900" b="1">
                <a:solidFill>
                  <a:schemeClr val="dk1"/>
                </a:solidFill>
                <a:latin typeface="Calibri"/>
                <a:ea typeface="Calibri"/>
                <a:cs typeface="Calibri"/>
                <a:sym typeface="Calibri"/>
              </a:rPr>
              <a:t>How is learning sequenced or spaced to promote long-term memory?</a:t>
            </a:r>
            <a:endParaRPr sz="1050"/>
          </a:p>
          <a:p>
            <a:pPr marL="128588" indent="-128588">
              <a:buClr>
                <a:schemeClr val="dk1"/>
              </a:buClr>
              <a:buSzPts val="1200"/>
              <a:buFont typeface="Arial"/>
              <a:buChar char="•"/>
            </a:pPr>
            <a:r>
              <a:rPr lang="en-GB" sz="900" b="1">
                <a:solidFill>
                  <a:schemeClr val="dk1"/>
                </a:solidFill>
                <a:latin typeface="Calibri"/>
                <a:ea typeface="Calibri"/>
                <a:cs typeface="Calibri"/>
                <a:sym typeface="Calibri"/>
              </a:rPr>
              <a:t>How are gaps in learning addressed in your subject?</a:t>
            </a:r>
            <a:endParaRPr sz="1050"/>
          </a:p>
          <a:p>
            <a:pPr marL="128588" indent="-128588">
              <a:buClr>
                <a:schemeClr val="dk1"/>
              </a:buClr>
              <a:buSzPts val="1200"/>
              <a:buFont typeface="Arial"/>
              <a:buChar char="•"/>
            </a:pPr>
            <a:r>
              <a:rPr lang="en-GB" sz="900" b="1">
                <a:solidFill>
                  <a:schemeClr val="dk1"/>
                </a:solidFill>
                <a:latin typeface="Calibri"/>
                <a:ea typeface="Calibri"/>
                <a:cs typeface="Calibri"/>
                <a:sym typeface="Calibri"/>
              </a:rPr>
              <a:t>How does your subject build cultural capital, character and personal skills?  </a:t>
            </a:r>
            <a:endParaRPr sz="1050"/>
          </a:p>
          <a:p>
            <a:endParaRPr sz="900">
              <a:solidFill>
                <a:schemeClr val="dk1"/>
              </a:solidFill>
              <a:latin typeface="Calibri"/>
              <a:ea typeface="Calibri"/>
              <a:cs typeface="Calibri"/>
              <a:sym typeface="Calibri"/>
            </a:endParaRPr>
          </a:p>
          <a:p>
            <a:endParaRPr sz="900" b="1" u="sng">
              <a:solidFill>
                <a:schemeClr val="dk1"/>
              </a:solidFill>
              <a:latin typeface="Calibri"/>
              <a:ea typeface="Calibri"/>
              <a:cs typeface="Calibri"/>
              <a:sym typeface="Calibri"/>
            </a:endParaRPr>
          </a:p>
        </p:txBody>
      </p:sp>
      <p:sp>
        <p:nvSpPr>
          <p:cNvPr id="91" name="Google Shape;91;p13"/>
          <p:cNvSpPr/>
          <p:nvPr/>
        </p:nvSpPr>
        <p:spPr>
          <a:xfrm>
            <a:off x="3364999" y="1569872"/>
            <a:ext cx="3200400" cy="3186545"/>
          </a:xfrm>
          <a:prstGeom prst="rect">
            <a:avLst/>
          </a:prstGeom>
          <a:solidFill>
            <a:schemeClr val="lt1"/>
          </a:solidFill>
          <a:ln w="38100" cap="flat" cmpd="sng">
            <a:solidFill>
              <a:srgbClr val="002060"/>
            </a:solidFill>
            <a:prstDash val="solid"/>
            <a:round/>
            <a:headEnd type="none" w="sm" len="sm"/>
            <a:tailEnd type="none" w="sm" len="sm"/>
          </a:ln>
        </p:spPr>
        <p:txBody>
          <a:bodyPr spcFirstLastPara="1" wrap="square" lIns="68569" tIns="34275" rIns="68569" bIns="34275" anchor="t" anchorCtr="0">
            <a:noAutofit/>
          </a:bodyPr>
          <a:lstStyle/>
          <a:p>
            <a:r>
              <a:rPr lang="en-GB" sz="900" b="1" u="sng" dirty="0">
                <a:solidFill>
                  <a:schemeClr val="dk1"/>
                </a:solidFill>
                <a:latin typeface="Calibri"/>
                <a:ea typeface="Calibri"/>
                <a:cs typeface="Calibri"/>
                <a:sym typeface="Calibri"/>
              </a:rPr>
              <a:t>VISION FOR YOUR SUBJECT </a:t>
            </a:r>
            <a:endParaRPr sz="900" b="1" u="sng" dirty="0">
              <a:solidFill>
                <a:schemeClr val="dk1"/>
              </a:solidFill>
              <a:latin typeface="Calibri"/>
              <a:ea typeface="Calibri"/>
              <a:cs typeface="Calibri"/>
              <a:sym typeface="Calibri"/>
            </a:endParaRPr>
          </a:p>
          <a:p>
            <a:pPr>
              <a:lnSpc>
                <a:spcPct val="120000"/>
              </a:lnSpc>
              <a:buClr>
                <a:schemeClr val="dk1"/>
              </a:buClr>
              <a:buSzPts val="1100"/>
            </a:pPr>
            <a:r>
              <a:rPr lang="en-GB" sz="900" b="1" dirty="0">
                <a:solidFill>
                  <a:schemeClr val="dk1"/>
                </a:solidFill>
                <a:highlight>
                  <a:srgbClr val="FFFFFF"/>
                </a:highlight>
              </a:rPr>
              <a:t>To enable students to gain a deeper understanding of the world in which they live. To enable them to gain a deeper understanding of the developments over the course of history that have created the world in which they find themselves. Pupils will have a broad understanding of the big picture of history with a deeper understanding of key events in national and international history.  We aim to encourage pupils to think critically about the information they are presented with on a daily basis, considering the importance of understanding the provenance of the sources they are presented with. Above all we aim to foster within our students a love of the subject that prompts a desire to explore the topics we study and to allow pupils to further explore history independently.</a:t>
            </a:r>
            <a:endParaRPr sz="900" b="1" dirty="0">
              <a:solidFill>
                <a:schemeClr val="dk1"/>
              </a:solidFill>
              <a:highlight>
                <a:srgbClr val="FFFFFF"/>
              </a:highlight>
            </a:endParaRPr>
          </a:p>
          <a:p>
            <a:endParaRPr sz="900" b="1" u="sng" dirty="0">
              <a:solidFill>
                <a:schemeClr val="dk1"/>
              </a:solidFill>
              <a:latin typeface="Calibri"/>
              <a:ea typeface="Calibri"/>
              <a:cs typeface="Calibri"/>
              <a:sym typeface="Calibri"/>
            </a:endParaRPr>
          </a:p>
        </p:txBody>
      </p:sp>
      <p:pic>
        <p:nvPicPr>
          <p:cNvPr id="92" name="Google Shape;92;p13"/>
          <p:cNvPicPr preferRelativeResize="0"/>
          <p:nvPr/>
        </p:nvPicPr>
        <p:blipFill rotWithShape="1">
          <a:blip r:embed="rId3">
            <a:alphaModFix/>
          </a:blip>
          <a:srcRect/>
          <a:stretch/>
        </p:blipFill>
        <p:spPr>
          <a:xfrm>
            <a:off x="342553" y="185267"/>
            <a:ext cx="400597" cy="509455"/>
          </a:xfrm>
          <a:prstGeom prst="rect">
            <a:avLst/>
          </a:prstGeom>
          <a:noFill/>
          <a:ln>
            <a:noFill/>
          </a:ln>
        </p:spPr>
      </p:pic>
      <p:pic>
        <p:nvPicPr>
          <p:cNvPr id="93" name="Google Shape;93;p13"/>
          <p:cNvPicPr preferRelativeResize="0"/>
          <p:nvPr/>
        </p:nvPicPr>
        <p:blipFill rotWithShape="1">
          <a:blip r:embed="rId3">
            <a:alphaModFix/>
          </a:blip>
          <a:srcRect/>
          <a:stretch/>
        </p:blipFill>
        <p:spPr>
          <a:xfrm>
            <a:off x="6000750" y="185267"/>
            <a:ext cx="400597" cy="509455"/>
          </a:xfrm>
          <a:prstGeom prst="rect">
            <a:avLst/>
          </a:prstGeom>
          <a:noFill/>
          <a:ln>
            <a:noFill/>
          </a:ln>
        </p:spPr>
      </p:pic>
      <p:sp>
        <p:nvSpPr>
          <p:cNvPr id="8" name="Google Shape;89;p13">
            <a:extLst>
              <a:ext uri="{FF2B5EF4-FFF2-40B4-BE49-F238E27FC236}">
                <a16:creationId xmlns:a16="http://schemas.microsoft.com/office/drawing/2014/main" id="{2E450D52-ED3D-40D3-B961-B44D0A4918B0}"/>
              </a:ext>
            </a:extLst>
          </p:cNvPr>
          <p:cNvSpPr/>
          <p:nvPr/>
        </p:nvSpPr>
        <p:spPr>
          <a:xfrm>
            <a:off x="164598" y="4835259"/>
            <a:ext cx="6400801" cy="4885474"/>
          </a:xfrm>
          <a:prstGeom prst="rect">
            <a:avLst/>
          </a:prstGeom>
          <a:solidFill>
            <a:schemeClr val="lt1"/>
          </a:solidFill>
          <a:ln w="38100" cap="flat" cmpd="sng">
            <a:solidFill>
              <a:srgbClr val="002060"/>
            </a:solidFill>
            <a:prstDash val="solid"/>
            <a:round/>
            <a:headEnd type="none" w="sm" len="sm"/>
            <a:tailEnd type="none" w="sm" len="sm"/>
          </a:ln>
        </p:spPr>
        <p:txBody>
          <a:bodyPr spcFirstLastPara="1" wrap="square" lIns="68569" tIns="34275" rIns="68569" bIns="34275" anchor="t" anchorCtr="0">
            <a:noAutofit/>
          </a:bodyPr>
          <a:lstStyle/>
          <a:p>
            <a:r>
              <a:rPr lang="en-US" sz="900" b="1" u="sng" dirty="0">
                <a:solidFill>
                  <a:schemeClr val="dk1"/>
                </a:solidFill>
                <a:latin typeface="Calibri"/>
                <a:ea typeface="Calibri"/>
                <a:cs typeface="Calibri"/>
                <a:sym typeface="Calibri"/>
              </a:rPr>
              <a:t>Key Knowledge</a:t>
            </a:r>
            <a:endParaRPr sz="1050" dirty="0"/>
          </a:p>
          <a:p>
            <a:pPr marL="128588" indent="-128588">
              <a:buClr>
                <a:schemeClr val="dk1"/>
              </a:buClr>
              <a:buSzPts val="1200"/>
              <a:buFont typeface="Arial"/>
              <a:buChar char="•"/>
            </a:pPr>
            <a:r>
              <a:rPr lang="en-US" sz="900" b="1" dirty="0">
                <a:solidFill>
                  <a:schemeClr val="dk1"/>
                </a:solidFill>
                <a:latin typeface="Calibri"/>
                <a:ea typeface="Calibri"/>
                <a:cs typeface="Calibri"/>
                <a:sym typeface="Calibri"/>
              </a:rPr>
              <a:t>All </a:t>
            </a:r>
            <a:r>
              <a:rPr lang="en-US" sz="900" b="1">
                <a:solidFill>
                  <a:schemeClr val="dk1"/>
                </a:solidFill>
                <a:latin typeface="Calibri"/>
                <a:ea typeface="Calibri"/>
                <a:cs typeface="Calibri"/>
                <a:sym typeface="Calibri"/>
              </a:rPr>
              <a:t>concepts listed below </a:t>
            </a:r>
            <a:r>
              <a:rPr lang="en-US" sz="900" b="1" dirty="0">
                <a:solidFill>
                  <a:schemeClr val="dk1"/>
                </a:solidFill>
                <a:latin typeface="Calibri"/>
                <a:ea typeface="Calibri"/>
                <a:cs typeface="Calibri"/>
                <a:sym typeface="Calibri"/>
              </a:rPr>
              <a:t>form the basis of key knowledge that pupils will need to know in order to progress through the curriculum.</a:t>
            </a:r>
          </a:p>
          <a:p>
            <a:pPr marL="128588" indent="-128588">
              <a:buClr>
                <a:schemeClr val="dk1"/>
              </a:buClr>
              <a:buSzPts val="1200"/>
              <a:buFont typeface="Arial"/>
              <a:buChar char="•"/>
            </a:pPr>
            <a:r>
              <a:rPr lang="en-US" sz="900" b="1" dirty="0">
                <a:solidFill>
                  <a:schemeClr val="dk1"/>
                </a:solidFill>
                <a:latin typeface="Calibri"/>
                <a:cs typeface="Calibri"/>
                <a:sym typeface="Calibri"/>
              </a:rPr>
              <a:t>Other key knowledge is highlighted in yellow throughout the document.</a:t>
            </a:r>
          </a:p>
          <a:p>
            <a:pPr marL="128588" indent="-128588">
              <a:buClr>
                <a:schemeClr val="dk1"/>
              </a:buClr>
              <a:buSzPts val="1200"/>
              <a:buFont typeface="Arial"/>
              <a:buChar char="•"/>
            </a:pPr>
            <a:endParaRPr lang="en-US" sz="900" b="1" dirty="0">
              <a:solidFill>
                <a:schemeClr val="dk1"/>
              </a:solidFill>
              <a:latin typeface="Calibri"/>
              <a:cs typeface="Calibri"/>
              <a:sym typeface="Calibri"/>
            </a:endParaRPr>
          </a:p>
          <a:p>
            <a:pPr marL="128588" indent="-128588">
              <a:buClr>
                <a:schemeClr val="dk1"/>
              </a:buClr>
              <a:buSzPts val="1200"/>
              <a:buFont typeface="Arial"/>
              <a:buChar char="•"/>
            </a:pPr>
            <a:endParaRPr lang="en-US" sz="900" b="1" dirty="0">
              <a:solidFill>
                <a:schemeClr val="dk1"/>
              </a:solidFill>
              <a:latin typeface="Calibri"/>
              <a:cs typeface="Calibri"/>
              <a:sym typeface="Calibri"/>
            </a:endParaRPr>
          </a:p>
          <a:p>
            <a:pPr marL="128588" indent="-128588">
              <a:buClr>
                <a:schemeClr val="dk1"/>
              </a:buClr>
              <a:buSzPts val="1200"/>
              <a:buFont typeface="Arial"/>
              <a:buChar char="•"/>
            </a:pPr>
            <a:endParaRPr lang="en-US" sz="900" b="1" dirty="0">
              <a:solidFill>
                <a:schemeClr val="dk1"/>
              </a:solidFill>
              <a:latin typeface="Calibri"/>
              <a:cs typeface="Calibri"/>
              <a:sym typeface="Calibri"/>
            </a:endParaRPr>
          </a:p>
          <a:p>
            <a:pPr fontAlgn="t"/>
            <a:endParaRPr lang="en-US" sz="900" b="1" dirty="0">
              <a:solidFill>
                <a:schemeClr val="dk1"/>
              </a:solidFill>
              <a:latin typeface="Calibri"/>
              <a:cs typeface="Calibri"/>
            </a:endParaRPr>
          </a:p>
          <a:p>
            <a:pPr fontAlgn="t"/>
            <a:endParaRPr lang="en-US" sz="900" b="1" dirty="0">
              <a:solidFill>
                <a:schemeClr val="dk1"/>
              </a:solidFill>
              <a:latin typeface="Calibri"/>
              <a:cs typeface="Calibri"/>
            </a:endParaRPr>
          </a:p>
          <a:p>
            <a:pPr fontAlgn="t"/>
            <a:endParaRPr lang="en-GB" sz="900" b="1" dirty="0">
              <a:solidFill>
                <a:schemeClr val="dk1"/>
              </a:solidFill>
              <a:latin typeface="Calibri"/>
              <a:cs typeface="Calibri"/>
            </a:endParaRPr>
          </a:p>
          <a:p>
            <a:pPr marL="128588" indent="-128588">
              <a:buClr>
                <a:schemeClr val="dk1"/>
              </a:buClr>
              <a:buSzPts val="1200"/>
              <a:buFont typeface="Arial"/>
              <a:buChar char="•"/>
            </a:pPr>
            <a:endParaRPr sz="1050" dirty="0"/>
          </a:p>
        </p:txBody>
      </p:sp>
      <p:graphicFrame>
        <p:nvGraphicFramePr>
          <p:cNvPr id="9" name="Table 8">
            <a:extLst>
              <a:ext uri="{FF2B5EF4-FFF2-40B4-BE49-F238E27FC236}">
                <a16:creationId xmlns:a16="http://schemas.microsoft.com/office/drawing/2014/main" id="{9348316A-5221-4A26-8307-E348B03E7749}"/>
              </a:ext>
            </a:extLst>
          </p:cNvPr>
          <p:cNvGraphicFramePr>
            <a:graphicFrameLocks noGrp="1"/>
          </p:cNvGraphicFramePr>
          <p:nvPr>
            <p:extLst>
              <p:ext uri="{D42A27DB-BD31-4B8C-83A1-F6EECF244321}">
                <p14:modId xmlns:p14="http://schemas.microsoft.com/office/powerpoint/2010/main" val="2846954736"/>
              </p:ext>
            </p:extLst>
          </p:nvPr>
        </p:nvGraphicFramePr>
        <p:xfrm>
          <a:off x="342553" y="5505450"/>
          <a:ext cx="6058794" cy="3246120"/>
        </p:xfrm>
        <a:graphic>
          <a:graphicData uri="http://schemas.openxmlformats.org/drawingml/2006/table">
            <a:tbl>
              <a:tblPr firstRow="1" bandRow="1">
                <a:tableStyleId>{2D5ABB26-0587-4C30-8999-92F81FD0307C}</a:tableStyleId>
              </a:tblPr>
              <a:tblGrid>
                <a:gridCol w="2019598">
                  <a:extLst>
                    <a:ext uri="{9D8B030D-6E8A-4147-A177-3AD203B41FA5}">
                      <a16:colId xmlns:a16="http://schemas.microsoft.com/office/drawing/2014/main" val="4052878562"/>
                    </a:ext>
                  </a:extLst>
                </a:gridCol>
                <a:gridCol w="2019598">
                  <a:extLst>
                    <a:ext uri="{9D8B030D-6E8A-4147-A177-3AD203B41FA5}">
                      <a16:colId xmlns:a16="http://schemas.microsoft.com/office/drawing/2014/main" val="32632075"/>
                    </a:ext>
                  </a:extLst>
                </a:gridCol>
                <a:gridCol w="2019598">
                  <a:extLst>
                    <a:ext uri="{9D8B030D-6E8A-4147-A177-3AD203B41FA5}">
                      <a16:colId xmlns:a16="http://schemas.microsoft.com/office/drawing/2014/main" val="152179355"/>
                    </a:ext>
                  </a:extLst>
                </a:gridCol>
              </a:tblGrid>
              <a:tr h="370840">
                <a:tc>
                  <a:txBody>
                    <a:bodyPr/>
                    <a:lstStyle/>
                    <a:p>
                      <a:pPr algn="ctr" fontAlgn="t"/>
                      <a:r>
                        <a:rPr lang="en-US" sz="900" b="1" i="0" u="sng" strike="noStrike" cap="none" dirty="0">
                          <a:solidFill>
                            <a:schemeClr val="dk1"/>
                          </a:solidFill>
                          <a:latin typeface="Calibri"/>
                          <a:cs typeface="Calibri"/>
                          <a:sym typeface="Arial"/>
                        </a:rPr>
                        <a:t>Year 7</a:t>
                      </a:r>
                      <a:endParaRPr lang="en-GB" sz="900" b="1" i="0" u="sng" strike="noStrike" cap="none" dirty="0">
                        <a:solidFill>
                          <a:schemeClr val="dk1"/>
                        </a:solidFill>
                        <a:latin typeface="Calibri"/>
                        <a:cs typeface="Calibri"/>
                        <a:sym typeface="Arial"/>
                      </a:endParaRPr>
                    </a:p>
                    <a:p>
                      <a:pPr algn="ctr" fontAlgn="t"/>
                      <a:r>
                        <a:rPr lang="en-GB" sz="900" b="1" i="0" u="none" strike="noStrike" cap="none" dirty="0">
                          <a:solidFill>
                            <a:schemeClr val="dk1"/>
                          </a:solidFill>
                          <a:latin typeface="Calibri"/>
                          <a:cs typeface="Calibri"/>
                          <a:sym typeface="Arial"/>
                        </a:rPr>
                        <a:t>Authority</a:t>
                      </a:r>
                    </a:p>
                    <a:p>
                      <a:pPr algn="ctr" fontAlgn="t"/>
                      <a:r>
                        <a:rPr lang="en-GB" sz="900" b="1" i="0" u="none" strike="noStrike" cap="none" dirty="0">
                          <a:solidFill>
                            <a:schemeClr val="dk1"/>
                          </a:solidFill>
                          <a:latin typeface="Calibri"/>
                          <a:cs typeface="Calibri"/>
                          <a:sym typeface="Arial"/>
                        </a:rPr>
                        <a:t>Change</a:t>
                      </a:r>
                    </a:p>
                    <a:p>
                      <a:pPr algn="ctr" fontAlgn="t"/>
                      <a:r>
                        <a:rPr lang="en-GB" sz="900" b="1" i="0" u="none" strike="noStrike" cap="none" dirty="0">
                          <a:solidFill>
                            <a:schemeClr val="dk1"/>
                          </a:solidFill>
                          <a:latin typeface="Calibri"/>
                          <a:cs typeface="Calibri"/>
                          <a:sym typeface="Arial"/>
                        </a:rPr>
                        <a:t>Community</a:t>
                      </a:r>
                    </a:p>
                    <a:p>
                      <a:pPr algn="ctr" fontAlgn="t"/>
                      <a:r>
                        <a:rPr lang="en-GB" sz="900" b="1" i="0" u="none" strike="noStrike" cap="none" dirty="0">
                          <a:solidFill>
                            <a:schemeClr val="dk1"/>
                          </a:solidFill>
                          <a:latin typeface="Calibri"/>
                          <a:cs typeface="Calibri"/>
                          <a:sym typeface="Arial"/>
                        </a:rPr>
                        <a:t>Continuity</a:t>
                      </a:r>
                    </a:p>
                    <a:p>
                      <a:pPr algn="ctr" fontAlgn="t"/>
                      <a:r>
                        <a:rPr lang="en-GB" sz="900" b="1" i="0" u="none" strike="noStrike" cap="none" dirty="0">
                          <a:solidFill>
                            <a:schemeClr val="dk1"/>
                          </a:solidFill>
                          <a:latin typeface="Calibri"/>
                          <a:cs typeface="Calibri"/>
                          <a:sym typeface="Arial"/>
                        </a:rPr>
                        <a:t>Democracy</a:t>
                      </a:r>
                    </a:p>
                    <a:p>
                      <a:pPr algn="ctr" fontAlgn="t"/>
                      <a:r>
                        <a:rPr lang="en-GB" sz="900" b="1" i="0" u="none" strike="noStrike" cap="none" dirty="0">
                          <a:solidFill>
                            <a:schemeClr val="dk1"/>
                          </a:solidFill>
                          <a:latin typeface="Calibri"/>
                          <a:cs typeface="Calibri"/>
                          <a:sym typeface="Arial"/>
                        </a:rPr>
                        <a:t>Freedom</a:t>
                      </a:r>
                    </a:p>
                    <a:p>
                      <a:pPr algn="ctr" fontAlgn="t"/>
                      <a:r>
                        <a:rPr lang="en-GB" sz="900" b="1" i="0" u="none" strike="noStrike" cap="none" dirty="0">
                          <a:solidFill>
                            <a:schemeClr val="dk1"/>
                          </a:solidFill>
                          <a:latin typeface="Calibri"/>
                          <a:cs typeface="Calibri"/>
                          <a:sym typeface="Arial"/>
                        </a:rPr>
                        <a:t>Migration</a:t>
                      </a:r>
                    </a:p>
                    <a:p>
                      <a:pPr algn="ctr" fontAlgn="t"/>
                      <a:r>
                        <a:rPr lang="en-GB" sz="900" b="1" i="0" u="none" strike="noStrike" cap="none" dirty="0">
                          <a:solidFill>
                            <a:schemeClr val="dk1"/>
                          </a:solidFill>
                          <a:latin typeface="Calibri"/>
                          <a:cs typeface="Calibri"/>
                          <a:sym typeface="Arial"/>
                        </a:rPr>
                        <a:t>Monarchy</a:t>
                      </a:r>
                    </a:p>
                    <a:p>
                      <a:pPr algn="ctr" fontAlgn="t"/>
                      <a:r>
                        <a:rPr lang="en-GB" sz="900" b="1" i="0" u="none" strike="noStrike" cap="none" dirty="0">
                          <a:solidFill>
                            <a:schemeClr val="dk1"/>
                          </a:solidFill>
                          <a:latin typeface="Calibri"/>
                          <a:cs typeface="Calibri"/>
                          <a:sym typeface="Arial"/>
                        </a:rPr>
                        <a:t>Power</a:t>
                      </a:r>
                    </a:p>
                    <a:p>
                      <a:pPr algn="ctr" fontAlgn="t"/>
                      <a:r>
                        <a:rPr lang="en-GB" sz="900" b="1" i="0" u="none" strike="noStrike" cap="none" dirty="0">
                          <a:solidFill>
                            <a:schemeClr val="dk1"/>
                          </a:solidFill>
                          <a:latin typeface="Calibri"/>
                          <a:cs typeface="Calibri"/>
                          <a:sym typeface="Arial"/>
                        </a:rPr>
                        <a:t>Religion</a:t>
                      </a:r>
                    </a:p>
                    <a:p>
                      <a:pPr algn="ctr" fontAlgn="t"/>
                      <a:r>
                        <a:rPr lang="en-GB" sz="900" b="1" i="0" u="none" strike="noStrike" cap="none" dirty="0">
                          <a:solidFill>
                            <a:schemeClr val="dk1"/>
                          </a:solidFill>
                          <a:latin typeface="Calibri"/>
                          <a:cs typeface="Calibri"/>
                          <a:sym typeface="Arial"/>
                        </a:rPr>
                        <a:t>Revolution</a:t>
                      </a:r>
                    </a:p>
                    <a:p>
                      <a:pPr algn="ctr" fontAlgn="t"/>
                      <a:r>
                        <a:rPr lang="en-GB" sz="900" b="1" i="0" u="none" strike="noStrike" cap="none" dirty="0">
                          <a:solidFill>
                            <a:schemeClr val="dk1"/>
                          </a:solidFill>
                          <a:latin typeface="Calibri"/>
                          <a:cs typeface="Calibri"/>
                          <a:sym typeface="Arial"/>
                        </a:rPr>
                        <a:t>Society</a:t>
                      </a:r>
                    </a:p>
                    <a:p>
                      <a:pPr algn="ctr" fontAlgn="t"/>
                      <a:r>
                        <a:rPr lang="en-GB" sz="900" b="1" i="0" u="none" strike="noStrike" cap="none" dirty="0">
                          <a:solidFill>
                            <a:schemeClr val="dk1"/>
                          </a:solidFill>
                          <a:latin typeface="Calibri"/>
                          <a:cs typeface="Calibri"/>
                          <a:sym typeface="Arial"/>
                        </a:rPr>
                        <a:t>War</a:t>
                      </a:r>
                    </a:p>
                    <a:p>
                      <a:pPr algn="ctr"/>
                      <a:endParaRPr lang="en-GB" sz="900" b="1" i="0" u="none" strike="noStrike" cap="none" dirty="0">
                        <a:solidFill>
                          <a:schemeClr val="dk1"/>
                        </a:solidFill>
                        <a:latin typeface="Calibri"/>
                        <a:cs typeface="Calibri"/>
                        <a:sym typeface="Arial"/>
                      </a:endParaRPr>
                    </a:p>
                  </a:txBody>
                  <a:tcPr/>
                </a:tc>
                <a:tc>
                  <a:txBody>
                    <a:bodyPr/>
                    <a:lstStyle/>
                    <a:p>
                      <a:pPr algn="ctr" fontAlgn="t"/>
                      <a:r>
                        <a:rPr lang="en-US" sz="900" b="1" i="0" u="sng" strike="noStrike" cap="none" dirty="0">
                          <a:solidFill>
                            <a:schemeClr val="dk1"/>
                          </a:solidFill>
                          <a:latin typeface="Calibri"/>
                          <a:cs typeface="Calibri"/>
                          <a:sym typeface="Arial"/>
                        </a:rPr>
                        <a:t>Y</a:t>
                      </a:r>
                      <a:r>
                        <a:rPr lang="en-GB" sz="900" b="1" i="0" u="sng" strike="noStrike" cap="none" dirty="0">
                          <a:solidFill>
                            <a:schemeClr val="dk1"/>
                          </a:solidFill>
                          <a:latin typeface="Calibri"/>
                          <a:cs typeface="Calibri"/>
                          <a:sym typeface="Arial"/>
                        </a:rPr>
                        <a:t>ear 8</a:t>
                      </a:r>
                    </a:p>
                    <a:p>
                      <a:pPr algn="ctr" fontAlgn="ctr"/>
                      <a:r>
                        <a:rPr lang="en-GB" sz="900" b="1" i="0" u="none" strike="noStrike" cap="none" dirty="0">
                          <a:solidFill>
                            <a:schemeClr val="dk1"/>
                          </a:solidFill>
                          <a:latin typeface="Calibri"/>
                          <a:cs typeface="Calibri"/>
                          <a:sym typeface="Arial"/>
                        </a:rPr>
                        <a:t>Authority</a:t>
                      </a:r>
                    </a:p>
                    <a:p>
                      <a:pPr algn="ctr" fontAlgn="ctr"/>
                      <a:r>
                        <a:rPr lang="en-GB" sz="900" b="1" i="0" u="none" strike="noStrike" cap="none" dirty="0">
                          <a:solidFill>
                            <a:schemeClr val="dk1"/>
                          </a:solidFill>
                          <a:latin typeface="Calibri"/>
                          <a:cs typeface="Calibri"/>
                          <a:sym typeface="Arial"/>
                        </a:rPr>
                        <a:t>Change</a:t>
                      </a:r>
                    </a:p>
                    <a:p>
                      <a:pPr algn="ctr" fontAlgn="ctr"/>
                      <a:r>
                        <a:rPr lang="en-GB" sz="900" b="1" i="0" u="none" strike="noStrike" cap="none" dirty="0">
                          <a:solidFill>
                            <a:schemeClr val="dk1"/>
                          </a:solidFill>
                          <a:latin typeface="Calibri"/>
                          <a:cs typeface="Calibri"/>
                          <a:sym typeface="Arial"/>
                        </a:rPr>
                        <a:t>Community</a:t>
                      </a:r>
                    </a:p>
                    <a:p>
                      <a:pPr algn="ctr" fontAlgn="ctr"/>
                      <a:r>
                        <a:rPr lang="en-GB" sz="900" b="1" i="0" u="none" strike="noStrike" cap="none" dirty="0">
                          <a:solidFill>
                            <a:schemeClr val="dk1"/>
                          </a:solidFill>
                          <a:latin typeface="Calibri"/>
                          <a:cs typeface="Calibri"/>
                          <a:sym typeface="Arial"/>
                        </a:rPr>
                        <a:t>Control</a:t>
                      </a:r>
                    </a:p>
                    <a:p>
                      <a:pPr algn="ctr" fontAlgn="ctr"/>
                      <a:r>
                        <a:rPr lang="en-GB" sz="900" b="1" i="0" u="none" strike="noStrike" cap="none" dirty="0">
                          <a:solidFill>
                            <a:schemeClr val="dk1"/>
                          </a:solidFill>
                          <a:latin typeface="Calibri"/>
                          <a:cs typeface="Calibri"/>
                          <a:sym typeface="Arial"/>
                        </a:rPr>
                        <a:t>Culture</a:t>
                      </a:r>
                    </a:p>
                    <a:p>
                      <a:pPr algn="ctr" fontAlgn="ctr"/>
                      <a:r>
                        <a:rPr lang="en-GB" sz="900" b="1" i="0" u="none" strike="noStrike" cap="none" dirty="0">
                          <a:solidFill>
                            <a:schemeClr val="dk1"/>
                          </a:solidFill>
                          <a:latin typeface="Calibri"/>
                          <a:cs typeface="Calibri"/>
                          <a:sym typeface="Arial"/>
                        </a:rPr>
                        <a:t>Democracy</a:t>
                      </a:r>
                    </a:p>
                    <a:p>
                      <a:pPr algn="ctr" fontAlgn="ctr"/>
                      <a:r>
                        <a:rPr lang="en-GB" sz="900" b="1" i="0" u="none" strike="noStrike" cap="none" dirty="0">
                          <a:solidFill>
                            <a:schemeClr val="dk1"/>
                          </a:solidFill>
                          <a:latin typeface="Calibri"/>
                          <a:cs typeface="Calibri"/>
                          <a:sym typeface="Arial"/>
                        </a:rPr>
                        <a:t>Empire</a:t>
                      </a:r>
                    </a:p>
                    <a:p>
                      <a:pPr algn="ctr" fontAlgn="ctr"/>
                      <a:r>
                        <a:rPr lang="en-GB" sz="900" b="1" i="0" u="none" strike="noStrike" cap="none" dirty="0">
                          <a:solidFill>
                            <a:schemeClr val="dk1"/>
                          </a:solidFill>
                          <a:latin typeface="Calibri"/>
                          <a:cs typeface="Calibri"/>
                          <a:sym typeface="Arial"/>
                        </a:rPr>
                        <a:t>Equality</a:t>
                      </a:r>
                    </a:p>
                    <a:p>
                      <a:pPr algn="ctr" fontAlgn="ctr"/>
                      <a:r>
                        <a:rPr lang="en-GB" sz="900" b="1" i="0" u="none" strike="noStrike" cap="none" dirty="0">
                          <a:solidFill>
                            <a:schemeClr val="dk1"/>
                          </a:solidFill>
                          <a:latin typeface="Calibri"/>
                          <a:cs typeface="Calibri"/>
                          <a:sym typeface="Arial"/>
                        </a:rPr>
                        <a:t>Freedom</a:t>
                      </a:r>
                    </a:p>
                    <a:p>
                      <a:pPr algn="ctr" fontAlgn="ctr"/>
                      <a:r>
                        <a:rPr lang="en-GB" sz="900" b="1" i="0" u="none" strike="noStrike" cap="none" dirty="0">
                          <a:solidFill>
                            <a:schemeClr val="dk1"/>
                          </a:solidFill>
                          <a:latin typeface="Calibri"/>
                          <a:cs typeface="Calibri"/>
                          <a:sym typeface="Arial"/>
                        </a:rPr>
                        <a:t>Human Rights</a:t>
                      </a:r>
                    </a:p>
                    <a:p>
                      <a:pPr algn="ctr" fontAlgn="ctr"/>
                      <a:r>
                        <a:rPr lang="en-GB" sz="900" b="1" i="0" u="none" strike="noStrike" cap="none" dirty="0">
                          <a:solidFill>
                            <a:schemeClr val="dk1"/>
                          </a:solidFill>
                          <a:latin typeface="Calibri"/>
                          <a:cs typeface="Calibri"/>
                          <a:sym typeface="Arial"/>
                        </a:rPr>
                        <a:t>Industry</a:t>
                      </a:r>
                    </a:p>
                    <a:p>
                      <a:pPr algn="ctr" fontAlgn="ctr"/>
                      <a:r>
                        <a:rPr lang="en-GB" sz="900" b="1" i="0" u="none" strike="noStrike" cap="none" dirty="0">
                          <a:solidFill>
                            <a:schemeClr val="dk1"/>
                          </a:solidFill>
                          <a:latin typeface="Calibri"/>
                          <a:cs typeface="Calibri"/>
                          <a:sym typeface="Arial"/>
                        </a:rPr>
                        <a:t>Migration</a:t>
                      </a:r>
                    </a:p>
                    <a:p>
                      <a:pPr algn="ctr" fontAlgn="ctr"/>
                      <a:r>
                        <a:rPr lang="en-GB" sz="900" b="1" i="0" u="none" strike="noStrike" cap="none" dirty="0">
                          <a:solidFill>
                            <a:schemeClr val="dk1"/>
                          </a:solidFill>
                          <a:latin typeface="Calibri"/>
                          <a:cs typeface="Calibri"/>
                          <a:sym typeface="Arial"/>
                        </a:rPr>
                        <a:t>Monarchy</a:t>
                      </a:r>
                    </a:p>
                    <a:p>
                      <a:pPr algn="ctr" fontAlgn="ctr"/>
                      <a:r>
                        <a:rPr lang="en-GB" sz="900" b="1" i="0" u="none" strike="noStrike" cap="none" dirty="0">
                          <a:solidFill>
                            <a:schemeClr val="dk1"/>
                          </a:solidFill>
                          <a:latin typeface="Calibri"/>
                          <a:cs typeface="Calibri"/>
                          <a:sym typeface="Arial"/>
                        </a:rPr>
                        <a:t>Parliament</a:t>
                      </a:r>
                    </a:p>
                    <a:p>
                      <a:pPr algn="ctr" fontAlgn="ctr"/>
                      <a:r>
                        <a:rPr lang="en-GB" sz="900" b="1" i="0" u="none" strike="noStrike" cap="none" dirty="0">
                          <a:solidFill>
                            <a:schemeClr val="dk1"/>
                          </a:solidFill>
                          <a:latin typeface="Calibri"/>
                          <a:cs typeface="Calibri"/>
                          <a:sym typeface="Arial"/>
                        </a:rPr>
                        <a:t>Power</a:t>
                      </a:r>
                    </a:p>
                    <a:p>
                      <a:pPr algn="ctr" fontAlgn="ctr"/>
                      <a:r>
                        <a:rPr lang="en-GB" sz="900" b="1" i="0" u="none" strike="noStrike" cap="none" dirty="0">
                          <a:solidFill>
                            <a:schemeClr val="dk1"/>
                          </a:solidFill>
                          <a:latin typeface="Calibri"/>
                          <a:cs typeface="Calibri"/>
                          <a:sym typeface="Arial"/>
                        </a:rPr>
                        <a:t>Religion</a:t>
                      </a:r>
                    </a:p>
                    <a:p>
                      <a:pPr algn="ctr" fontAlgn="ctr"/>
                      <a:r>
                        <a:rPr lang="en-GB" sz="900" b="1" i="0" u="none" strike="noStrike" cap="none" dirty="0">
                          <a:solidFill>
                            <a:schemeClr val="dk1"/>
                          </a:solidFill>
                          <a:latin typeface="Calibri"/>
                          <a:cs typeface="Calibri"/>
                          <a:sym typeface="Arial"/>
                        </a:rPr>
                        <a:t>Revolution</a:t>
                      </a:r>
                    </a:p>
                    <a:p>
                      <a:pPr algn="ctr" fontAlgn="ctr"/>
                      <a:r>
                        <a:rPr lang="en-GB" sz="900" b="1" i="0" u="none" strike="noStrike" cap="none" dirty="0">
                          <a:solidFill>
                            <a:schemeClr val="dk1"/>
                          </a:solidFill>
                          <a:latin typeface="Calibri"/>
                          <a:cs typeface="Calibri"/>
                          <a:sym typeface="Arial"/>
                        </a:rPr>
                        <a:t>Slavery</a:t>
                      </a:r>
                    </a:p>
                    <a:p>
                      <a:pPr algn="ctr" fontAlgn="ctr"/>
                      <a:r>
                        <a:rPr lang="en-GB" sz="900" b="1" i="0" u="none" strike="noStrike" cap="none" dirty="0">
                          <a:solidFill>
                            <a:schemeClr val="dk1"/>
                          </a:solidFill>
                          <a:latin typeface="Calibri"/>
                          <a:cs typeface="Calibri"/>
                          <a:sym typeface="Arial"/>
                        </a:rPr>
                        <a:t>Society</a:t>
                      </a:r>
                    </a:p>
                    <a:p>
                      <a:pPr algn="ctr" fontAlgn="ctr"/>
                      <a:r>
                        <a:rPr lang="en-GB" sz="900" b="1" i="0" u="none" strike="noStrike" cap="none" dirty="0">
                          <a:solidFill>
                            <a:schemeClr val="dk1"/>
                          </a:solidFill>
                          <a:latin typeface="Calibri"/>
                          <a:cs typeface="Calibri"/>
                          <a:sym typeface="Arial"/>
                        </a:rPr>
                        <a:t>Trade</a:t>
                      </a:r>
                    </a:p>
                    <a:p>
                      <a:pPr algn="ctr" fontAlgn="t"/>
                      <a:r>
                        <a:rPr lang="en-GB" sz="900" b="1" i="0" u="none" strike="noStrike" cap="none" dirty="0">
                          <a:solidFill>
                            <a:schemeClr val="dk1"/>
                          </a:solidFill>
                          <a:latin typeface="Calibri"/>
                          <a:cs typeface="Calibri"/>
                          <a:sym typeface="Arial"/>
                        </a:rPr>
                        <a:t>War</a:t>
                      </a:r>
                    </a:p>
                    <a:p>
                      <a:pPr algn="ctr"/>
                      <a:endParaRPr lang="en-GB" sz="900" b="1" i="0" u="none" strike="noStrike" cap="none" dirty="0">
                        <a:solidFill>
                          <a:schemeClr val="dk1"/>
                        </a:solidFill>
                        <a:latin typeface="Calibri"/>
                        <a:cs typeface="Calibri"/>
                        <a:sym typeface="Arial"/>
                      </a:endParaRPr>
                    </a:p>
                  </a:txBody>
                  <a:tcPr/>
                </a:tc>
                <a:tc>
                  <a:txBody>
                    <a:bodyPr/>
                    <a:lstStyle/>
                    <a:p>
                      <a:pPr algn="ctr" fontAlgn="t"/>
                      <a:r>
                        <a:rPr lang="en-US" sz="900" b="1" i="0" u="sng" strike="noStrike" cap="none" dirty="0">
                          <a:solidFill>
                            <a:schemeClr val="dk1"/>
                          </a:solidFill>
                          <a:latin typeface="Calibri"/>
                          <a:cs typeface="Calibri"/>
                          <a:sym typeface="Arial"/>
                        </a:rPr>
                        <a:t>Y</a:t>
                      </a:r>
                      <a:r>
                        <a:rPr lang="en-GB" sz="900" b="1" i="0" u="sng" strike="noStrike" cap="none" dirty="0">
                          <a:solidFill>
                            <a:schemeClr val="dk1"/>
                          </a:solidFill>
                          <a:latin typeface="Calibri"/>
                          <a:cs typeface="Calibri"/>
                          <a:sym typeface="Arial"/>
                        </a:rPr>
                        <a:t>ear 9</a:t>
                      </a:r>
                    </a:p>
                    <a:p>
                      <a:pPr algn="ctr" fontAlgn="ctr"/>
                      <a:r>
                        <a:rPr lang="en-GB" sz="900" b="1" i="0" u="none" strike="noStrike" cap="none" dirty="0">
                          <a:solidFill>
                            <a:schemeClr val="dk1"/>
                          </a:solidFill>
                          <a:latin typeface="Calibri"/>
                          <a:cs typeface="Calibri"/>
                          <a:sym typeface="Arial"/>
                        </a:rPr>
                        <a:t>Authority</a:t>
                      </a:r>
                    </a:p>
                    <a:p>
                      <a:pPr algn="ctr" fontAlgn="ctr"/>
                      <a:r>
                        <a:rPr lang="en-GB" sz="900" b="1" i="0" u="none" strike="noStrike" cap="none" dirty="0">
                          <a:solidFill>
                            <a:schemeClr val="dk1"/>
                          </a:solidFill>
                          <a:latin typeface="Calibri"/>
                          <a:cs typeface="Calibri"/>
                          <a:sym typeface="Arial"/>
                        </a:rPr>
                        <a:t>Change</a:t>
                      </a:r>
                    </a:p>
                    <a:p>
                      <a:pPr algn="ctr" fontAlgn="ctr"/>
                      <a:r>
                        <a:rPr lang="en-GB" sz="900" b="1" i="0" u="none" strike="noStrike" cap="none" dirty="0">
                          <a:solidFill>
                            <a:schemeClr val="dk1"/>
                          </a:solidFill>
                          <a:latin typeface="Calibri"/>
                          <a:cs typeface="Calibri"/>
                          <a:sym typeface="Arial"/>
                        </a:rPr>
                        <a:t>Community</a:t>
                      </a:r>
                    </a:p>
                    <a:p>
                      <a:pPr algn="ctr" fontAlgn="ctr"/>
                      <a:r>
                        <a:rPr lang="en-GB" sz="900" b="1" i="0" u="none" strike="noStrike" cap="none" dirty="0">
                          <a:solidFill>
                            <a:schemeClr val="dk1"/>
                          </a:solidFill>
                          <a:latin typeface="Calibri"/>
                          <a:cs typeface="Calibri"/>
                          <a:sym typeface="Arial"/>
                        </a:rPr>
                        <a:t>Continuity</a:t>
                      </a:r>
                    </a:p>
                    <a:p>
                      <a:pPr algn="ctr" fontAlgn="ctr"/>
                      <a:r>
                        <a:rPr lang="en-GB" sz="900" b="1" i="0" u="none" strike="noStrike" cap="none" dirty="0">
                          <a:solidFill>
                            <a:schemeClr val="dk1"/>
                          </a:solidFill>
                          <a:latin typeface="Calibri"/>
                          <a:cs typeface="Calibri"/>
                          <a:sym typeface="Arial"/>
                        </a:rPr>
                        <a:t>Culture</a:t>
                      </a:r>
                    </a:p>
                    <a:p>
                      <a:pPr algn="ctr" fontAlgn="ctr"/>
                      <a:r>
                        <a:rPr lang="en-GB" sz="900" b="1" i="0" u="none" strike="noStrike" cap="none" dirty="0">
                          <a:solidFill>
                            <a:schemeClr val="dk1"/>
                          </a:solidFill>
                          <a:latin typeface="Calibri"/>
                          <a:cs typeface="Calibri"/>
                          <a:sym typeface="Arial"/>
                        </a:rPr>
                        <a:t>Democracy</a:t>
                      </a:r>
                    </a:p>
                    <a:p>
                      <a:pPr algn="ctr" fontAlgn="ctr"/>
                      <a:r>
                        <a:rPr lang="en-GB" sz="900" b="1" i="0" u="none" strike="noStrike" cap="none" dirty="0">
                          <a:solidFill>
                            <a:schemeClr val="dk1"/>
                          </a:solidFill>
                          <a:latin typeface="Calibri"/>
                          <a:cs typeface="Calibri"/>
                          <a:sym typeface="Arial"/>
                        </a:rPr>
                        <a:t>Dictatorship</a:t>
                      </a:r>
                    </a:p>
                    <a:p>
                      <a:pPr algn="ctr" fontAlgn="ctr"/>
                      <a:r>
                        <a:rPr lang="en-GB" sz="900" b="1" i="0" u="none" strike="noStrike" cap="none" dirty="0">
                          <a:solidFill>
                            <a:schemeClr val="dk1"/>
                          </a:solidFill>
                          <a:latin typeface="Calibri"/>
                          <a:cs typeface="Calibri"/>
                          <a:sym typeface="Arial"/>
                        </a:rPr>
                        <a:t>Empire</a:t>
                      </a:r>
                    </a:p>
                    <a:p>
                      <a:pPr algn="ctr" fontAlgn="ctr"/>
                      <a:r>
                        <a:rPr lang="en-GB" sz="900" b="1" i="0" u="none" strike="noStrike" cap="none" dirty="0">
                          <a:solidFill>
                            <a:schemeClr val="dk1"/>
                          </a:solidFill>
                          <a:latin typeface="Calibri"/>
                          <a:cs typeface="Calibri"/>
                          <a:sym typeface="Arial"/>
                        </a:rPr>
                        <a:t>Genocide</a:t>
                      </a:r>
                    </a:p>
                    <a:p>
                      <a:pPr algn="ctr" fontAlgn="ctr"/>
                      <a:r>
                        <a:rPr lang="en-GB" sz="900" b="1" i="0" u="none" strike="noStrike" cap="none" dirty="0">
                          <a:solidFill>
                            <a:schemeClr val="dk1"/>
                          </a:solidFill>
                          <a:latin typeface="Calibri"/>
                          <a:cs typeface="Calibri"/>
                          <a:sym typeface="Arial"/>
                        </a:rPr>
                        <a:t>Human Rights</a:t>
                      </a:r>
                    </a:p>
                    <a:p>
                      <a:pPr algn="ctr" fontAlgn="ctr"/>
                      <a:r>
                        <a:rPr lang="en-GB" sz="900" b="1" i="0" u="none" strike="noStrike" cap="none" dirty="0">
                          <a:solidFill>
                            <a:schemeClr val="dk1"/>
                          </a:solidFill>
                          <a:latin typeface="Calibri"/>
                          <a:cs typeface="Calibri"/>
                          <a:sym typeface="Arial"/>
                        </a:rPr>
                        <a:t>Industry</a:t>
                      </a:r>
                    </a:p>
                    <a:p>
                      <a:pPr algn="ctr" fontAlgn="ctr"/>
                      <a:r>
                        <a:rPr lang="en-GB" sz="900" b="1" i="0" u="none" strike="noStrike" cap="none" dirty="0">
                          <a:solidFill>
                            <a:schemeClr val="dk1"/>
                          </a:solidFill>
                          <a:latin typeface="Calibri"/>
                          <a:cs typeface="Calibri"/>
                          <a:sym typeface="Arial"/>
                        </a:rPr>
                        <a:t>Migration</a:t>
                      </a:r>
                    </a:p>
                    <a:p>
                      <a:pPr algn="ctr" fontAlgn="ctr"/>
                      <a:r>
                        <a:rPr lang="en-GB" sz="900" b="1" i="0" u="none" strike="noStrike" cap="none" dirty="0">
                          <a:solidFill>
                            <a:schemeClr val="dk1"/>
                          </a:solidFill>
                          <a:latin typeface="Calibri"/>
                          <a:cs typeface="Calibri"/>
                          <a:sym typeface="Arial"/>
                        </a:rPr>
                        <a:t>Parliament</a:t>
                      </a:r>
                    </a:p>
                    <a:p>
                      <a:pPr algn="ctr" fontAlgn="ctr"/>
                      <a:r>
                        <a:rPr lang="en-GB" sz="900" b="1" i="0" u="none" strike="noStrike" cap="none" dirty="0">
                          <a:solidFill>
                            <a:schemeClr val="dk1"/>
                          </a:solidFill>
                          <a:latin typeface="Calibri"/>
                          <a:cs typeface="Calibri"/>
                          <a:sym typeface="Arial"/>
                        </a:rPr>
                        <a:t>Peace</a:t>
                      </a:r>
                    </a:p>
                    <a:p>
                      <a:pPr algn="ctr" fontAlgn="ctr"/>
                      <a:r>
                        <a:rPr lang="en-GB" sz="900" b="1" i="0" u="none" strike="noStrike" cap="none" dirty="0">
                          <a:solidFill>
                            <a:schemeClr val="dk1"/>
                          </a:solidFill>
                          <a:latin typeface="Calibri"/>
                          <a:cs typeface="Calibri"/>
                          <a:sym typeface="Arial"/>
                        </a:rPr>
                        <a:t>Power</a:t>
                      </a:r>
                    </a:p>
                    <a:p>
                      <a:pPr algn="ctr" fontAlgn="ctr"/>
                      <a:r>
                        <a:rPr lang="en-GB" sz="900" b="1" i="0" u="none" strike="noStrike" cap="none" dirty="0">
                          <a:solidFill>
                            <a:schemeClr val="dk1"/>
                          </a:solidFill>
                          <a:latin typeface="Calibri"/>
                          <a:cs typeface="Calibri"/>
                          <a:sym typeface="Arial"/>
                        </a:rPr>
                        <a:t>Religion</a:t>
                      </a:r>
                    </a:p>
                    <a:p>
                      <a:pPr algn="ctr" fontAlgn="ctr"/>
                      <a:r>
                        <a:rPr lang="en-GB" sz="900" b="1" i="0" u="none" strike="noStrike" cap="none" dirty="0">
                          <a:solidFill>
                            <a:schemeClr val="dk1"/>
                          </a:solidFill>
                          <a:latin typeface="Calibri"/>
                          <a:cs typeface="Calibri"/>
                          <a:sym typeface="Arial"/>
                        </a:rPr>
                        <a:t>Revolution</a:t>
                      </a:r>
                    </a:p>
                    <a:p>
                      <a:pPr algn="ctr" fontAlgn="ctr"/>
                      <a:r>
                        <a:rPr lang="en-GB" sz="900" b="1" i="0" u="none" strike="noStrike" cap="none" dirty="0">
                          <a:solidFill>
                            <a:schemeClr val="dk1"/>
                          </a:solidFill>
                          <a:latin typeface="Calibri"/>
                          <a:cs typeface="Calibri"/>
                          <a:sym typeface="Arial"/>
                        </a:rPr>
                        <a:t>Society</a:t>
                      </a:r>
                    </a:p>
                    <a:p>
                      <a:pPr algn="ctr" fontAlgn="ctr"/>
                      <a:r>
                        <a:rPr lang="en-GB" sz="900" b="1" i="0" u="none" strike="noStrike" cap="none" dirty="0">
                          <a:solidFill>
                            <a:schemeClr val="dk1"/>
                          </a:solidFill>
                          <a:latin typeface="Calibri"/>
                          <a:cs typeface="Calibri"/>
                          <a:sym typeface="Arial"/>
                        </a:rPr>
                        <a:t>War</a:t>
                      </a:r>
                    </a:p>
                    <a:p>
                      <a:pPr algn="ctr"/>
                      <a:endParaRPr lang="en-GB" sz="900" b="1" i="0" u="none" strike="noStrike" cap="none" dirty="0">
                        <a:solidFill>
                          <a:schemeClr val="dk1"/>
                        </a:solidFill>
                        <a:latin typeface="Calibri"/>
                        <a:cs typeface="Calibri"/>
                        <a:sym typeface="Arial"/>
                      </a:endParaRPr>
                    </a:p>
                  </a:txBody>
                  <a:tcPr/>
                </a:tc>
                <a:extLst>
                  <a:ext uri="{0D108BD9-81ED-4DB2-BD59-A6C34878D82A}">
                    <a16:rowId xmlns:a16="http://schemas.microsoft.com/office/drawing/2014/main" val="1167772185"/>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aphicFrame>
        <p:nvGraphicFramePr>
          <p:cNvPr id="139" name="Google Shape;139;p22"/>
          <p:cNvGraphicFramePr/>
          <p:nvPr>
            <p:extLst>
              <p:ext uri="{D42A27DB-BD31-4B8C-83A1-F6EECF244321}">
                <p14:modId xmlns:p14="http://schemas.microsoft.com/office/powerpoint/2010/main" val="1119649861"/>
              </p:ext>
            </p:extLst>
          </p:nvPr>
        </p:nvGraphicFramePr>
        <p:xfrm>
          <a:off x="0" y="0"/>
          <a:ext cx="6857999" cy="9906001"/>
        </p:xfrm>
        <a:graphic>
          <a:graphicData uri="http://schemas.openxmlformats.org/drawingml/2006/table">
            <a:tbl>
              <a:tblPr firstRow="1" firstCol="1" bandRow="1">
                <a:noFill/>
                <a:tableStyleId>{4B5E7462-0421-4344-B85C-1AFE53A2EFAE}</a:tableStyleId>
              </a:tblPr>
              <a:tblGrid>
                <a:gridCol w="224115">
                  <a:extLst>
                    <a:ext uri="{9D8B030D-6E8A-4147-A177-3AD203B41FA5}">
                      <a16:colId xmlns:a16="http://schemas.microsoft.com/office/drawing/2014/main" val="20000"/>
                    </a:ext>
                  </a:extLst>
                </a:gridCol>
                <a:gridCol w="1517428">
                  <a:extLst>
                    <a:ext uri="{9D8B030D-6E8A-4147-A177-3AD203B41FA5}">
                      <a16:colId xmlns:a16="http://schemas.microsoft.com/office/drawing/2014/main" val="20001"/>
                    </a:ext>
                  </a:extLst>
                </a:gridCol>
                <a:gridCol w="1183830">
                  <a:extLst>
                    <a:ext uri="{9D8B030D-6E8A-4147-A177-3AD203B41FA5}">
                      <a16:colId xmlns:a16="http://schemas.microsoft.com/office/drawing/2014/main" val="20002"/>
                    </a:ext>
                  </a:extLst>
                </a:gridCol>
                <a:gridCol w="1183830">
                  <a:extLst>
                    <a:ext uri="{9D8B030D-6E8A-4147-A177-3AD203B41FA5}">
                      <a16:colId xmlns:a16="http://schemas.microsoft.com/office/drawing/2014/main" val="20003"/>
                    </a:ext>
                  </a:extLst>
                </a:gridCol>
                <a:gridCol w="1374398">
                  <a:extLst>
                    <a:ext uri="{9D8B030D-6E8A-4147-A177-3AD203B41FA5}">
                      <a16:colId xmlns:a16="http://schemas.microsoft.com/office/drawing/2014/main" val="20004"/>
                    </a:ext>
                  </a:extLst>
                </a:gridCol>
                <a:gridCol w="1374398">
                  <a:extLst>
                    <a:ext uri="{9D8B030D-6E8A-4147-A177-3AD203B41FA5}">
                      <a16:colId xmlns:a16="http://schemas.microsoft.com/office/drawing/2014/main" val="20005"/>
                    </a:ext>
                  </a:extLst>
                </a:gridCol>
              </a:tblGrid>
              <a:tr h="362185">
                <a:tc rowSpan="2">
                  <a:txBody>
                    <a:bodyPr/>
                    <a:lstStyle/>
                    <a:p>
                      <a:pPr marL="0" marR="0" lvl="0" indent="0" algn="ctr" rtl="0">
                        <a:spcBef>
                          <a:spcPts val="0"/>
                        </a:spcBef>
                        <a:spcAft>
                          <a:spcPts val="0"/>
                        </a:spcAft>
                        <a:buNone/>
                      </a:pPr>
                      <a:r>
                        <a:rPr lang="en-GB" sz="1400" u="none" strike="noStrike" cap="none"/>
                        <a:t> </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GB" sz="900" u="none" strike="noStrike" cap="none"/>
                        <a:t> </a:t>
                      </a:r>
                      <a:endParaRPr sz="900"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gridSpan="5">
                  <a:txBody>
                    <a:bodyPr/>
                    <a:lstStyle/>
                    <a:p>
                      <a:pPr marL="0" marR="0" lvl="0" indent="0" algn="ctr" rtl="0">
                        <a:spcBef>
                          <a:spcPts val="0"/>
                        </a:spcBef>
                        <a:spcAft>
                          <a:spcPts val="0"/>
                        </a:spcAft>
                        <a:buNone/>
                      </a:pPr>
                      <a:r>
                        <a:rPr lang="en-GB" sz="1400" u="none" strike="noStrike" cap="none" dirty="0"/>
                        <a:t>YEAR 9</a:t>
                      </a:r>
                      <a:endParaRPr sz="1400" u="none" strike="noStrike" cap="none" dirty="0"/>
                    </a:p>
                  </a:txBody>
                  <a:tcPr marL="51431" marR="51431"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6237">
                <a:tc vMerge="1">
                  <a:txBody>
                    <a:bodyPr/>
                    <a:lstStyle/>
                    <a:p>
                      <a:endParaRPr lang="en-US"/>
                    </a:p>
                  </a:txBody>
                  <a:tcPr/>
                </a:tc>
                <a:tc>
                  <a:txBody>
                    <a:bodyPr/>
                    <a:lstStyle/>
                    <a:p>
                      <a:pPr marL="0" marR="0" lvl="0" indent="0" algn="ctr" rtl="0">
                        <a:spcBef>
                          <a:spcPts val="0"/>
                        </a:spcBef>
                        <a:spcAft>
                          <a:spcPts val="0"/>
                        </a:spcAft>
                        <a:buNone/>
                      </a:pPr>
                      <a:r>
                        <a:rPr lang="en-GB" sz="900" b="1" u="none" strike="noStrike" cap="none"/>
                        <a:t>KNOWLEDGE</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CONCEPTS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SKILLS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latin typeface="Calibri"/>
                          <a:ea typeface="Calibri"/>
                          <a:cs typeface="Calibri"/>
                          <a:sym typeface="Calibri"/>
                        </a:rPr>
                        <a:t>RATIONALE</a:t>
                      </a:r>
                      <a:endParaRPr sz="800"/>
                    </a:p>
                    <a:p>
                      <a:pPr marL="0" marR="0" lvl="0" indent="0" algn="ctr" rtl="0">
                        <a:spcBef>
                          <a:spcPts val="0"/>
                        </a:spcBef>
                        <a:spcAft>
                          <a:spcPts val="0"/>
                        </a:spcAft>
                        <a:buNone/>
                      </a:pPr>
                      <a:r>
                        <a:rPr lang="en-GB" sz="900" b="0" u="none" strike="noStrike" cap="none">
                          <a:latin typeface="Calibri"/>
                          <a:ea typeface="Calibri"/>
                          <a:cs typeface="Calibri"/>
                          <a:sym typeface="Calibri"/>
                        </a:rPr>
                        <a:t>Why has this learning been selected? Why has it been sequenced in this way?</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solidFill>
                            <a:schemeClr val="dk1"/>
                          </a:solidFill>
                          <a:latin typeface="Calibri"/>
                          <a:ea typeface="Calibri"/>
                          <a:cs typeface="Calibri"/>
                          <a:sym typeface="Calibri"/>
                        </a:rPr>
                        <a:t>PERSONAL DEVELOPMENT</a:t>
                      </a:r>
                      <a:endParaRPr sz="800"/>
                    </a:p>
                    <a:p>
                      <a:pPr marL="0" marR="0" lvl="0" indent="0" algn="l" rtl="0">
                        <a:spcBef>
                          <a:spcPts val="0"/>
                        </a:spcBef>
                        <a:spcAft>
                          <a:spcPts val="0"/>
                        </a:spcAft>
                        <a:buNone/>
                      </a:pPr>
                      <a:r>
                        <a:rPr lang="en-GB" sz="900" b="1" u="none" strike="noStrike" cap="none">
                          <a:solidFill>
                            <a:schemeClr val="dk1"/>
                          </a:solidFill>
                          <a:latin typeface="Calibri"/>
                          <a:ea typeface="Calibri"/>
                          <a:cs typeface="Calibri"/>
                          <a:sym typeface="Calibri"/>
                        </a:rPr>
                        <a:t>SMCMP, PSHE, Careers</a:t>
                      </a:r>
                      <a:endParaRPr sz="800"/>
                    </a:p>
                    <a:p>
                      <a:pPr marL="0" marR="0" lvl="0" indent="0" algn="ctr" rtl="0">
                        <a:spcBef>
                          <a:spcPts val="0"/>
                        </a:spcBef>
                        <a:spcAft>
                          <a:spcPts val="0"/>
                        </a:spcAft>
                        <a:buNone/>
                      </a:pP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extLst>
                  <a:ext uri="{0D108BD9-81ED-4DB2-BD59-A6C34878D82A}">
                    <a16:rowId xmlns:a16="http://schemas.microsoft.com/office/drawing/2014/main" val="10001"/>
                  </a:ext>
                </a:extLst>
              </a:tr>
              <a:tr h="8777579">
                <a:tc>
                  <a:txBody>
                    <a:bodyPr/>
                    <a:lstStyle/>
                    <a:p>
                      <a:pPr marL="71755" marR="71755" lvl="0" indent="0" algn="ctr" rtl="0">
                        <a:spcBef>
                          <a:spcPts val="0"/>
                        </a:spcBef>
                        <a:spcAft>
                          <a:spcPts val="0"/>
                        </a:spcAft>
                        <a:buNone/>
                      </a:pPr>
                      <a:r>
                        <a:rPr lang="en-GB" sz="900" u="none" strike="noStrike" cap="none" dirty="0">
                          <a:solidFill>
                            <a:schemeClr val="dk1"/>
                          </a:solidFill>
                        </a:rPr>
                        <a:t>Term 3</a:t>
                      </a:r>
                      <a:endParaRPr sz="900" u="none" strike="noStrike" cap="none" dirty="0">
                        <a:solidFill>
                          <a:schemeClr val="dk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1D1D"/>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r>
                        <a:rPr lang="en-GB" sz="800" b="1" u="sng" strike="noStrike" cap="none" dirty="0">
                          <a:solidFill>
                            <a:srgbClr val="000000"/>
                          </a:solidFill>
                          <a:latin typeface="Arial"/>
                          <a:ea typeface="Arial"/>
                          <a:cs typeface="Arial"/>
                          <a:sym typeface="Arial"/>
                        </a:rPr>
                        <a:t>World War Two</a:t>
                      </a:r>
                    </a:p>
                    <a:p>
                      <a:pPr marL="0" marR="0" lvl="0" indent="0" algn="l" rtl="0">
                        <a:spcBef>
                          <a:spcPts val="0"/>
                        </a:spcBef>
                        <a:spcAft>
                          <a:spcPts val="0"/>
                        </a:spcAft>
                        <a:buClr>
                          <a:srgbClr val="000000"/>
                        </a:buClr>
                        <a:buSzPts val="1100"/>
                        <a:buFont typeface="Arial"/>
                        <a:buNone/>
                      </a:pPr>
                      <a:r>
                        <a:rPr lang="en-GB" sz="800" b="0" u="none" strike="noStrike" cap="none" dirty="0">
                          <a:solidFill>
                            <a:srgbClr val="000000"/>
                          </a:solidFill>
                          <a:latin typeface="Arial"/>
                          <a:ea typeface="Arial"/>
                          <a:cs typeface="Arial"/>
                          <a:sym typeface="Arial"/>
                        </a:rPr>
                        <a:t>Dunkirk</a:t>
                      </a:r>
                      <a:endParaRPr sz="800" b="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b="0" u="none" strike="noStrike" cap="none" dirty="0">
                          <a:solidFill>
                            <a:srgbClr val="000000"/>
                          </a:solidFill>
                          <a:latin typeface="Arial"/>
                          <a:ea typeface="Arial"/>
                          <a:cs typeface="Arial"/>
                          <a:sym typeface="Arial"/>
                        </a:rPr>
                        <a:t>The Home Front</a:t>
                      </a:r>
                    </a:p>
                    <a:p>
                      <a:pPr marL="0" marR="0" lvl="0" indent="0" algn="l" rtl="0">
                        <a:spcBef>
                          <a:spcPts val="0"/>
                        </a:spcBef>
                        <a:spcAft>
                          <a:spcPts val="0"/>
                        </a:spcAft>
                        <a:buClr>
                          <a:srgbClr val="000000"/>
                        </a:buClr>
                        <a:buSzPts val="1100"/>
                        <a:buFont typeface="Arial"/>
                        <a:buNone/>
                      </a:pPr>
                      <a:r>
                        <a:rPr lang="en-GB" sz="800" b="0" u="none" strike="noStrike" cap="none" dirty="0">
                          <a:solidFill>
                            <a:srgbClr val="000000"/>
                          </a:solidFill>
                          <a:latin typeface="Arial"/>
                          <a:ea typeface="Arial"/>
                          <a:cs typeface="Arial"/>
                          <a:sym typeface="Arial"/>
                        </a:rPr>
                        <a:t>The Battle of Britain</a:t>
                      </a:r>
                    </a:p>
                    <a:p>
                      <a:pPr marL="0" marR="0" lvl="0" indent="0" algn="l" rtl="0">
                        <a:spcBef>
                          <a:spcPts val="0"/>
                        </a:spcBef>
                        <a:spcAft>
                          <a:spcPts val="0"/>
                        </a:spcAft>
                        <a:buClr>
                          <a:srgbClr val="000000"/>
                        </a:buClr>
                        <a:buSzPts val="1100"/>
                        <a:buFont typeface="Arial"/>
                        <a:buNone/>
                      </a:pPr>
                      <a:r>
                        <a:rPr lang="en-GB" sz="800" b="0" u="none" strike="noStrike" cap="none" dirty="0">
                          <a:solidFill>
                            <a:srgbClr val="000000"/>
                          </a:solidFill>
                          <a:latin typeface="Arial"/>
                          <a:ea typeface="Arial"/>
                          <a:cs typeface="Arial"/>
                          <a:sym typeface="Arial"/>
                        </a:rPr>
                        <a:t>The role of Churchill</a:t>
                      </a:r>
                    </a:p>
                    <a:p>
                      <a:pPr marL="0" marR="0" lvl="0" indent="0" algn="l" rtl="0">
                        <a:spcBef>
                          <a:spcPts val="0"/>
                        </a:spcBef>
                        <a:spcAft>
                          <a:spcPts val="0"/>
                        </a:spcAft>
                        <a:buClr>
                          <a:srgbClr val="000000"/>
                        </a:buClr>
                        <a:buSzPts val="1100"/>
                        <a:buFont typeface="Arial"/>
                        <a:buNone/>
                      </a:pPr>
                      <a:r>
                        <a:rPr lang="en-GB" sz="800" b="0" u="none" strike="noStrike" cap="none" dirty="0">
                          <a:solidFill>
                            <a:srgbClr val="000000"/>
                          </a:solidFill>
                          <a:latin typeface="Arial"/>
                          <a:ea typeface="Arial"/>
                          <a:cs typeface="Arial"/>
                          <a:sym typeface="Arial"/>
                        </a:rPr>
                        <a:t>D Day</a:t>
                      </a:r>
                    </a:p>
                    <a:p>
                      <a:pPr marL="0" marR="0" lvl="0" indent="0" algn="l" rtl="0">
                        <a:spcBef>
                          <a:spcPts val="0"/>
                        </a:spcBef>
                        <a:spcAft>
                          <a:spcPts val="0"/>
                        </a:spcAft>
                        <a:buClr>
                          <a:srgbClr val="000000"/>
                        </a:buClr>
                        <a:buSzPts val="1100"/>
                        <a:buFont typeface="Arial"/>
                        <a:buNone/>
                      </a:pPr>
                      <a:r>
                        <a:rPr lang="en-GB" sz="800" b="0" u="none" strike="noStrike" cap="none" dirty="0">
                          <a:solidFill>
                            <a:srgbClr val="000000"/>
                          </a:solidFill>
                          <a:highlight>
                            <a:srgbClr val="FFFF00"/>
                          </a:highlight>
                          <a:latin typeface="Arial"/>
                          <a:ea typeface="Arial"/>
                          <a:cs typeface="Arial"/>
                          <a:sym typeface="Arial"/>
                        </a:rPr>
                        <a:t>The end of the War</a:t>
                      </a: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b="1" u="sng" dirty="0">
                          <a:solidFill>
                            <a:srgbClr val="000000"/>
                          </a:solidFill>
                          <a:latin typeface="Arial"/>
                          <a:ea typeface="Arial"/>
                          <a:cs typeface="Arial"/>
                          <a:sym typeface="Arial"/>
                        </a:rPr>
                        <a:t>The Holocaust and Genocide in the Modern World</a:t>
                      </a:r>
                    </a:p>
                    <a:p>
                      <a:pPr marL="0" marR="0" lvl="0" indent="0" algn="l" rtl="0">
                        <a:spcBef>
                          <a:spcPts val="0"/>
                        </a:spcBef>
                        <a:spcAft>
                          <a:spcPts val="0"/>
                        </a:spcAft>
                        <a:buClr>
                          <a:srgbClr val="000000"/>
                        </a:buClr>
                        <a:buSzPts val="1100"/>
                        <a:buFont typeface="Arial"/>
                        <a:buNone/>
                      </a:pPr>
                      <a:endParaRPr lang="en-GB" sz="800" b="1" u="sng"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800" b="0" i="0" u="none" strike="noStrike" cap="none" dirty="0">
                          <a:solidFill>
                            <a:srgbClr val="000000"/>
                          </a:solidFill>
                          <a:highlight>
                            <a:srgbClr val="FFFF00"/>
                          </a:highlight>
                          <a:latin typeface="Arial"/>
                          <a:ea typeface="Calibri"/>
                          <a:cs typeface="Arial"/>
                          <a:sym typeface="Arial"/>
                        </a:rPr>
                        <a:t>What is Genocide?. </a:t>
                      </a:r>
                    </a:p>
                    <a:p>
                      <a:pPr marL="0" marR="0" lvl="0" indent="0" algn="l" rtl="0">
                        <a:lnSpc>
                          <a:spcPct val="100000"/>
                        </a:lnSpc>
                        <a:spcBef>
                          <a:spcPts val="0"/>
                        </a:spcBef>
                        <a:spcAft>
                          <a:spcPts val="0"/>
                        </a:spcAft>
                        <a:buClr>
                          <a:srgbClr val="000000"/>
                        </a:buClr>
                        <a:buSzPts val="1100"/>
                        <a:buFont typeface="Arial"/>
                        <a:buNone/>
                      </a:pPr>
                      <a:r>
                        <a:rPr lang="en-GB" sz="800" b="0" i="0" u="none" strike="noStrike" cap="none" dirty="0">
                          <a:solidFill>
                            <a:srgbClr val="000000"/>
                          </a:solidFill>
                          <a:highlight>
                            <a:srgbClr val="FFFF00"/>
                          </a:highlight>
                          <a:latin typeface="Arial"/>
                          <a:ea typeface="Calibri"/>
                          <a:cs typeface="Arial"/>
                          <a:sym typeface="Arial"/>
                        </a:rPr>
                        <a:t>Holocaust 1 – Germany, the anti-Semitism, early attacks and laws</a:t>
                      </a:r>
                    </a:p>
                    <a:p>
                      <a:pPr marL="0" marR="0" lvl="0" indent="0" algn="l" rtl="0">
                        <a:lnSpc>
                          <a:spcPct val="100000"/>
                        </a:lnSpc>
                        <a:spcBef>
                          <a:spcPts val="0"/>
                        </a:spcBef>
                        <a:spcAft>
                          <a:spcPts val="0"/>
                        </a:spcAft>
                        <a:buClr>
                          <a:srgbClr val="000000"/>
                        </a:buClr>
                        <a:buSzPts val="1100"/>
                        <a:buFont typeface="Arial"/>
                        <a:buNone/>
                      </a:pPr>
                      <a:r>
                        <a:rPr lang="en-GB" sz="800" b="0" i="0" u="none" strike="noStrike" cap="none" dirty="0">
                          <a:solidFill>
                            <a:srgbClr val="000000"/>
                          </a:solidFill>
                          <a:highlight>
                            <a:srgbClr val="FFFF00"/>
                          </a:highlight>
                          <a:latin typeface="Arial"/>
                          <a:ea typeface="Calibri"/>
                          <a:cs typeface="Arial"/>
                          <a:sym typeface="Arial"/>
                        </a:rPr>
                        <a:t>Holocaust 2 – Concentration Camps, ghettos, final solution, other groups also persecuted</a:t>
                      </a:r>
                    </a:p>
                    <a:p>
                      <a:pPr marL="0" marR="0" lvl="0" indent="0" algn="l" rtl="0">
                        <a:lnSpc>
                          <a:spcPct val="100000"/>
                        </a:lnSpc>
                        <a:spcBef>
                          <a:spcPts val="0"/>
                        </a:spcBef>
                        <a:spcAft>
                          <a:spcPts val="0"/>
                        </a:spcAft>
                        <a:buClr>
                          <a:srgbClr val="000000"/>
                        </a:buClr>
                        <a:buSzPts val="1100"/>
                        <a:buFont typeface="Arial"/>
                        <a:buNone/>
                      </a:pPr>
                      <a:r>
                        <a:rPr lang="en-GB" sz="800" b="0" i="0" u="none" strike="noStrike" cap="none" dirty="0">
                          <a:solidFill>
                            <a:srgbClr val="000000"/>
                          </a:solidFill>
                          <a:highlight>
                            <a:srgbClr val="FFFF00"/>
                          </a:highlight>
                          <a:latin typeface="Arial"/>
                          <a:ea typeface="Calibri"/>
                          <a:cs typeface="Arial"/>
                          <a:sym typeface="Arial"/>
                        </a:rPr>
                        <a:t>Holocaust 3 – Individuals helping persecuted groups UN and  Human Rights – Why and when it was set up, context of post WWII atrocities, Dec of Human rights</a:t>
                      </a:r>
                    </a:p>
                    <a:p>
                      <a:pPr marL="0" marR="0" lvl="0" indent="0" algn="l" rtl="0">
                        <a:lnSpc>
                          <a:spcPct val="100000"/>
                        </a:lnSpc>
                        <a:spcBef>
                          <a:spcPts val="0"/>
                        </a:spcBef>
                        <a:spcAft>
                          <a:spcPts val="0"/>
                        </a:spcAft>
                        <a:buClr>
                          <a:srgbClr val="000000"/>
                        </a:buClr>
                        <a:buSzPts val="1100"/>
                        <a:buFont typeface="Arial"/>
                        <a:buNone/>
                      </a:pPr>
                      <a:r>
                        <a:rPr lang="en-GB" sz="800" b="0" i="0" u="none" strike="noStrike" cap="none" dirty="0">
                          <a:solidFill>
                            <a:srgbClr val="000000"/>
                          </a:solidFill>
                          <a:latin typeface="Arial"/>
                          <a:ea typeface="Calibri"/>
                          <a:cs typeface="Arial"/>
                          <a:sym typeface="Arial"/>
                        </a:rPr>
                        <a:t>Case Studies: Rwanda 1994</a:t>
                      </a:r>
                    </a:p>
                    <a:p>
                      <a:pPr marL="0" marR="0" lvl="0" indent="0" algn="l" rtl="0">
                        <a:lnSpc>
                          <a:spcPct val="100000"/>
                        </a:lnSpc>
                        <a:spcBef>
                          <a:spcPts val="0"/>
                        </a:spcBef>
                        <a:spcAft>
                          <a:spcPts val="0"/>
                        </a:spcAft>
                        <a:buClr>
                          <a:srgbClr val="000000"/>
                        </a:buClr>
                        <a:buSzPts val="1100"/>
                        <a:buFont typeface="Arial"/>
                        <a:buNone/>
                      </a:pPr>
                      <a:r>
                        <a:rPr lang="en-GB" sz="800" b="0" i="0" u="none" strike="noStrike" cap="none" dirty="0">
                          <a:solidFill>
                            <a:srgbClr val="000000"/>
                          </a:solidFill>
                          <a:latin typeface="Arial"/>
                          <a:ea typeface="Calibri"/>
                          <a:cs typeface="Arial"/>
                          <a:sym typeface="Arial"/>
                        </a:rPr>
                        <a:t>Bosnia 1995 and Kosovo 1999</a:t>
                      </a:r>
                    </a:p>
                    <a:p>
                      <a:pPr marL="0" marR="0" lvl="0" indent="0" algn="l" rtl="0">
                        <a:lnSpc>
                          <a:spcPct val="100000"/>
                        </a:lnSpc>
                        <a:spcBef>
                          <a:spcPts val="0"/>
                        </a:spcBef>
                        <a:spcAft>
                          <a:spcPts val="0"/>
                        </a:spcAft>
                        <a:buClr>
                          <a:srgbClr val="000000"/>
                        </a:buClr>
                        <a:buSzPts val="1100"/>
                        <a:buFont typeface="Arial"/>
                        <a:buNone/>
                      </a:pPr>
                      <a:r>
                        <a:rPr lang="en-GB" sz="800" b="0" i="0" u="none" strike="noStrike" cap="none" dirty="0">
                          <a:solidFill>
                            <a:srgbClr val="000000"/>
                          </a:solidFill>
                          <a:latin typeface="Arial"/>
                          <a:ea typeface="Calibri"/>
                          <a:cs typeface="Arial"/>
                          <a:sym typeface="Arial"/>
                        </a:rPr>
                        <a:t>Darfur 00s</a:t>
                      </a:r>
                    </a:p>
                    <a:p>
                      <a:pPr marL="0" marR="0" lvl="0" indent="0" algn="l" rtl="0">
                        <a:spcBef>
                          <a:spcPts val="0"/>
                        </a:spcBef>
                        <a:spcAft>
                          <a:spcPts val="0"/>
                        </a:spcAft>
                        <a:buClr>
                          <a:srgbClr val="000000"/>
                        </a:buClr>
                        <a:buSzPts val="1100"/>
                        <a:buFont typeface="Arial"/>
                        <a:buNone/>
                      </a:pPr>
                      <a:endParaRPr sz="800" b="1" u="sng"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endParaRPr sz="800" dirty="0"/>
                    </a:p>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endParaRPr sz="800" dirty="0"/>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Genocide</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Society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Power</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Culture</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Authority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Dictatorship</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Migration</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Community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Religion</a:t>
                      </a: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analyse different features of the past and evaluate fully.</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explain the speed of change and continuity across a specific time period.</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begin to explain how the significance of events, people and changes are varied according to differing perspectives.</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fully analyse the links e.g. may explain short and long term causes fully.</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explain why a source is or isn't useful or reliable with a full explanation. Students can critically consider origin, nature and purpose.</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fully explain how and why interpretations differ.</a:t>
                      </a:r>
                      <a:endParaRPr sz="800">
                        <a:highlight>
                          <a:srgbClr val="FFFFFF"/>
                        </a:highlight>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a:solidFill>
                            <a:srgbClr val="000000"/>
                          </a:solidFill>
                          <a:latin typeface="Arial"/>
                          <a:ea typeface="Arial"/>
                          <a:cs typeface="Arial"/>
                          <a:sym typeface="Arial"/>
                        </a:rPr>
                        <a:t> This topic is being studied for two </a:t>
                      </a:r>
                      <a:r>
                        <a:rPr lang="en-GB" sz="800">
                          <a:solidFill>
                            <a:srgbClr val="000000"/>
                          </a:solidFill>
                          <a:latin typeface="Arial"/>
                          <a:ea typeface="Arial"/>
                          <a:cs typeface="Arial"/>
                          <a:sym typeface="Arial"/>
                        </a:rPr>
                        <a:t>distinct</a:t>
                      </a:r>
                      <a:r>
                        <a:rPr lang="en-GB" sz="800" u="none" strike="noStrike" cap="none">
                          <a:solidFill>
                            <a:srgbClr val="000000"/>
                          </a:solidFill>
                          <a:latin typeface="Arial"/>
                          <a:ea typeface="Arial"/>
                          <a:cs typeface="Arial"/>
                          <a:sym typeface="Arial"/>
                        </a:rPr>
                        <a:t> reasons. Firstly because of the enormous impact it has had on the shaping of the modern world. Pupils will get </a:t>
                      </a:r>
                      <a:r>
                        <a:rPr lang="en-GB" sz="800">
                          <a:solidFill>
                            <a:srgbClr val="000000"/>
                          </a:solidFill>
                          <a:latin typeface="Arial"/>
                          <a:ea typeface="Arial"/>
                          <a:cs typeface="Arial"/>
                          <a:sym typeface="Arial"/>
                        </a:rPr>
                        <a:t>the opportunity to explore an event that has had an enormous impact on shaping the  world in which they live. Secondly it provides context for the GCSE unit on Weimar and Nazi Germany by allowing pupils to gain prior knowledge about the imapact of the Nazi regieme on Europe.</a:t>
                      </a: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a:solidFill>
                            <a:srgbClr val="000000"/>
                          </a:solidFill>
                          <a:latin typeface="Arial"/>
                          <a:ea typeface="Arial"/>
                          <a:cs typeface="Arial"/>
                          <a:sym typeface="Arial"/>
                        </a:rPr>
                        <a:t>This unit has been positioned as the last unit of KS3 as it allows pupils to have gained the emotional capacity to deal with the most difficult topic which we will teach them. This unit has been selected as it allows pupils to understand some of the most horrific events perpetrated during the 20th Century. </a:t>
                      </a:r>
                      <a:r>
                        <a:rPr lang="en-GB" sz="800">
                          <a:solidFill>
                            <a:srgbClr val="383838"/>
                          </a:solidFill>
                          <a:highlight>
                            <a:srgbClr val="FFFFFF"/>
                          </a:highlight>
                          <a:latin typeface="Georgia"/>
                          <a:ea typeface="Georgia"/>
                          <a:cs typeface="Georgia"/>
                          <a:sym typeface="Georgia"/>
                        </a:rPr>
                        <a:t>This unit provides one of the most effective subjects for examining moral issues within history. A structured enquiry into the Holocaust and other modern examples of genocide  yields critical lessons for an investigation into human behavior. It is vital that students understand how the event happened and the steps that led to it in order to ensure it does not happen again.</a:t>
                      </a:r>
                      <a:endParaRPr sz="80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US" sz="800" u="none" strike="noStrike" cap="none" dirty="0">
                          <a:solidFill>
                            <a:srgbClr val="000000"/>
                          </a:solidFill>
                          <a:latin typeface="Arial"/>
                          <a:ea typeface="Arial"/>
                          <a:cs typeface="Arial"/>
                          <a:sym typeface="Arial"/>
                        </a:rPr>
                        <a:t>T</a:t>
                      </a:r>
                      <a:r>
                        <a:rPr lang="en-GB" sz="800" u="none" strike="noStrike" cap="none" dirty="0" err="1">
                          <a:solidFill>
                            <a:srgbClr val="000000"/>
                          </a:solidFill>
                          <a:latin typeface="Arial"/>
                          <a:ea typeface="Arial"/>
                          <a:cs typeface="Arial"/>
                          <a:sym typeface="Arial"/>
                        </a:rPr>
                        <a:t>hese</a:t>
                      </a:r>
                      <a:r>
                        <a:rPr lang="en-GB" sz="800" u="none" strike="noStrike" cap="none" dirty="0">
                          <a:solidFill>
                            <a:srgbClr val="000000"/>
                          </a:solidFill>
                          <a:latin typeface="Arial"/>
                          <a:ea typeface="Arial"/>
                          <a:cs typeface="Arial"/>
                          <a:sym typeface="Arial"/>
                        </a:rPr>
                        <a:t> units link to students moral development as it helps students gain the ability to recognise the difference between right and wrong and to readily apply this understanding in their own lives It also instils an interest  in investigating and offering reasoned views about moral and ethical issues.</a:t>
                      </a: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aphicFrame>
        <p:nvGraphicFramePr>
          <p:cNvPr id="144" name="Google Shape;144;p23"/>
          <p:cNvGraphicFramePr/>
          <p:nvPr>
            <p:extLst>
              <p:ext uri="{D42A27DB-BD31-4B8C-83A1-F6EECF244321}">
                <p14:modId xmlns:p14="http://schemas.microsoft.com/office/powerpoint/2010/main" val="2969501969"/>
              </p:ext>
            </p:extLst>
          </p:nvPr>
        </p:nvGraphicFramePr>
        <p:xfrm>
          <a:off x="2" y="-154686"/>
          <a:ext cx="6857998" cy="10060686"/>
        </p:xfrm>
        <a:graphic>
          <a:graphicData uri="http://schemas.openxmlformats.org/drawingml/2006/table">
            <a:tbl>
              <a:tblPr firstRow="1" firstCol="1" bandRow="1">
                <a:noFill/>
                <a:tableStyleId>{4B5E7462-0421-4344-B85C-1AFE53A2EFAE}</a:tableStyleId>
              </a:tblPr>
              <a:tblGrid>
                <a:gridCol w="266374">
                  <a:extLst>
                    <a:ext uri="{9D8B030D-6E8A-4147-A177-3AD203B41FA5}">
                      <a16:colId xmlns:a16="http://schemas.microsoft.com/office/drawing/2014/main" val="20000"/>
                    </a:ext>
                  </a:extLst>
                </a:gridCol>
                <a:gridCol w="2248224">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314450">
                  <a:extLst>
                    <a:ext uri="{9D8B030D-6E8A-4147-A177-3AD203B41FA5}">
                      <a16:colId xmlns:a16="http://schemas.microsoft.com/office/drawing/2014/main" val="20003"/>
                    </a:ext>
                  </a:extLst>
                </a:gridCol>
                <a:gridCol w="1543050">
                  <a:extLst>
                    <a:ext uri="{9D8B030D-6E8A-4147-A177-3AD203B41FA5}">
                      <a16:colId xmlns:a16="http://schemas.microsoft.com/office/drawing/2014/main" val="20004"/>
                    </a:ext>
                  </a:extLst>
                </a:gridCol>
              </a:tblGrid>
              <a:tr h="215026">
                <a:tc rowSpan="2">
                  <a:txBody>
                    <a:bodyPr/>
                    <a:lstStyle/>
                    <a:p>
                      <a:pPr marL="0" marR="0" lvl="0" indent="0" algn="ctr" rtl="0">
                        <a:spcBef>
                          <a:spcPts val="0"/>
                        </a:spcBef>
                        <a:spcAft>
                          <a:spcPts val="0"/>
                        </a:spcAft>
                        <a:buNone/>
                      </a:pPr>
                      <a:r>
                        <a:rPr lang="en-GB" sz="1400" u="none" strike="noStrike" cap="none"/>
                        <a:t> </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GB" sz="900" u="none" strike="noStrike" cap="none"/>
                        <a:t> </a:t>
                      </a:r>
                      <a:endParaRPr sz="900"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gridSpan="4">
                  <a:txBody>
                    <a:bodyPr/>
                    <a:lstStyle/>
                    <a:p>
                      <a:pPr marL="0" marR="0" lvl="0" indent="0" algn="ctr" rtl="0">
                        <a:spcBef>
                          <a:spcPts val="0"/>
                        </a:spcBef>
                        <a:spcAft>
                          <a:spcPts val="0"/>
                        </a:spcAft>
                        <a:buNone/>
                      </a:pPr>
                      <a:r>
                        <a:rPr lang="en-GB" sz="1400" u="none" strike="noStrike" cap="none"/>
                        <a:t>YEAR </a:t>
                      </a:r>
                      <a:r>
                        <a:rPr lang="en-GB" sz="1400"/>
                        <a:t>10</a:t>
                      </a:r>
                      <a:endParaRPr sz="1400" u="none" strike="noStrike" cap="none"/>
                    </a:p>
                  </a:txBody>
                  <a:tcPr marL="51431" marR="51431"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2923">
                <a:tc vMerge="1">
                  <a:txBody>
                    <a:bodyPr/>
                    <a:lstStyle/>
                    <a:p>
                      <a:endParaRPr lang="en-US"/>
                    </a:p>
                  </a:txBody>
                  <a:tcPr/>
                </a:tc>
                <a:tc>
                  <a:txBody>
                    <a:bodyPr/>
                    <a:lstStyle/>
                    <a:p>
                      <a:pPr marL="0" marR="0" lvl="0" indent="0" algn="ctr" rtl="0">
                        <a:spcBef>
                          <a:spcPts val="0"/>
                        </a:spcBef>
                        <a:spcAft>
                          <a:spcPts val="0"/>
                        </a:spcAft>
                        <a:buNone/>
                      </a:pPr>
                      <a:r>
                        <a:rPr lang="en-GB" sz="900" b="1" u="none" strike="noStrike" cap="none"/>
                        <a:t>KNOWLEDGE</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CONCEPTS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SKILLS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latin typeface="Calibri"/>
                          <a:ea typeface="Calibri"/>
                          <a:cs typeface="Calibri"/>
                          <a:sym typeface="Calibri"/>
                        </a:rPr>
                        <a:t>RATIONALE</a:t>
                      </a:r>
                      <a:endParaRPr sz="800"/>
                    </a:p>
                    <a:p>
                      <a:pPr marL="0" marR="0" lvl="0" indent="0" algn="ctr" rtl="0">
                        <a:spcBef>
                          <a:spcPts val="0"/>
                        </a:spcBef>
                        <a:spcAft>
                          <a:spcPts val="0"/>
                        </a:spcAft>
                        <a:buNone/>
                      </a:pPr>
                      <a:r>
                        <a:rPr lang="en-GB" sz="900" b="0" u="none" strike="noStrike" cap="none">
                          <a:latin typeface="Calibri"/>
                          <a:ea typeface="Calibri"/>
                          <a:cs typeface="Calibri"/>
                          <a:sym typeface="Calibri"/>
                        </a:rPr>
                        <a:t>Why has this learning been selected? Why has it been sequenced in this way?</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extLst>
                  <a:ext uri="{0D108BD9-81ED-4DB2-BD59-A6C34878D82A}">
                    <a16:rowId xmlns:a16="http://schemas.microsoft.com/office/drawing/2014/main" val="10001"/>
                  </a:ext>
                </a:extLst>
              </a:tr>
              <a:tr h="9292737">
                <a:tc>
                  <a:txBody>
                    <a:bodyPr/>
                    <a:lstStyle/>
                    <a:p>
                      <a:pPr marL="71755" marR="71755" lvl="0" indent="0" algn="ctr" rtl="0">
                        <a:spcBef>
                          <a:spcPts val="0"/>
                        </a:spcBef>
                        <a:spcAft>
                          <a:spcPts val="0"/>
                        </a:spcAft>
                        <a:buNone/>
                      </a:pPr>
                      <a:r>
                        <a:rPr lang="en-GB" sz="900" u="none" strike="noStrike" cap="none">
                          <a:solidFill>
                            <a:schemeClr val="dk1"/>
                          </a:solidFill>
                        </a:rPr>
                        <a:t>Term </a:t>
                      </a:r>
                      <a:r>
                        <a:rPr lang="en-GB" sz="900">
                          <a:solidFill>
                            <a:schemeClr val="dk1"/>
                          </a:solidFill>
                        </a:rPr>
                        <a:t>1</a:t>
                      </a:r>
                      <a:endParaRPr sz="900" u="none" strike="noStrike" cap="none">
                        <a:solidFill>
                          <a:schemeClr val="dk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1D1D"/>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a:solidFill>
                            <a:srgbClr val="000000"/>
                          </a:solidFill>
                          <a:latin typeface="Arial"/>
                          <a:ea typeface="Arial"/>
                          <a:cs typeface="Arial"/>
                          <a:sym typeface="Arial"/>
                        </a:rPr>
                        <a:t> </a:t>
                      </a:r>
                      <a:r>
                        <a:rPr lang="en-GB" sz="600" b="1" u="sng">
                          <a:highlight>
                            <a:srgbClr val="FFFFFF"/>
                          </a:highlight>
                        </a:rPr>
                        <a:t>Medieval England</a:t>
                      </a:r>
                      <a:endParaRPr sz="600" b="1" u="sng">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•Supernatural and religious explanations of the cause of disease.</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•Rational explanations: the Theory of the Four Humours and the miasma theory; the continuing influence in England of Hippocrates and Galen</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•Approaches to prevention and treatment and their connection with ideas about disease and illness: religious actions, bloodletting and purging, purifying the air, and the use of remedies.</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•New and traditional approaches to hospital care in the thirteenth century. The role of the physician, apothecary and barber surgeon in treatment and care provided within the community and in hospitals, c1250–1500.</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•Dealing with the Black Death, 1348–49; approaches to treatment and attempts to prevent its spread.</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600" b="1" u="sng">
                          <a:highlight>
                            <a:srgbClr val="FFFFFF"/>
                          </a:highlight>
                        </a:rPr>
                        <a:t>Renaissance England</a:t>
                      </a:r>
                      <a:endParaRPr sz="600" b="1" u="sng">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•Continuity and change in explanations of the cause of disease and illness. A scientific approach, including the work of Thomas Sydenham in improving diagnosis. The influence of the printing press and the work of the Royal Society on the transmission of ideas.</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•Continuity in approaches to prevention, treatment and care in the community and in hospitals.</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•Change in care and treatment: improvements in medical training and the influence in England of the work of Vesalius.</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•Key individual: William Harvey and the discovery of the circulation of the blood.</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•Dealing with the Great Plague in London, 1665: approaches to treatment and attempts to prevent its spread.</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600" b="1" u="sng">
                          <a:highlight>
                            <a:srgbClr val="FFFFFF"/>
                          </a:highlight>
                        </a:rPr>
                        <a:t>Industrial Britain</a:t>
                      </a:r>
                      <a:endParaRPr sz="600" b="1" u="sng">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●Continuity and change in explanations of the cause of disease and illness. The influence in Britain of Pasteur’s Germ Theory and Koch’s work on microbes.</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●The extent of change in care and treatment: improvements in hospital care and the influence of Nightingale. The impact of anaesthetics and antiseptics on surgery.</a:t>
                      </a:r>
                      <a:endParaRPr sz="600">
                        <a:highlight>
                          <a:srgbClr val="FFFFFF"/>
                        </a:highlight>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u="none" strike="noStrike" cap="none">
                          <a:solidFill>
                            <a:srgbClr val="000000"/>
                          </a:solidFill>
                          <a:latin typeface="Arial"/>
                          <a:ea typeface="Arial"/>
                          <a:cs typeface="Arial"/>
                          <a:sym typeface="Arial"/>
                        </a:rPr>
                        <a:t> </a:t>
                      </a:r>
                      <a:r>
                        <a:rPr lang="en-GB" sz="600" b="1" u="sng">
                          <a:highlight>
                            <a:srgbClr val="FFFFFF"/>
                          </a:highlight>
                        </a:rPr>
                        <a:t>Industrial Britain</a:t>
                      </a:r>
                      <a:endParaRPr sz="600" b="1" u="sng">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New approaches to prevention: the development and use of vaccinations and the Public Health Act 1875.</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Key individual: Jenner and the development of vaccination.</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Fighting Cholera in London, 1854; attempts to prevent its spread; the significance of Snow and the Broad Street pump.</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b="1" u="sng">
                          <a:highlight>
                            <a:srgbClr val="FFFFFF"/>
                          </a:highlight>
                        </a:rPr>
                        <a:t>Modern Britain</a:t>
                      </a:r>
                      <a:endParaRPr sz="600" b="1" u="sng">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Advances in understanding the causes of illness and disease: the influence of genetic and lifestyle factors on health.</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Improvements in diagnosis: the impact of the availability of blood tests, scans and monitors.</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The extent of change in care and treatment. The impact of the NHS and science and technology: improved access to care; advances in medicines, including magic bullets and antibiotics; high tech medical and surgical treatment in hospitals.</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New approaches to prevention: mass vaccinations and government lifestyle campaigns.</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Key individuals: Fleming, Florey and Chain’s development of penicillin.</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The fight against lung cancer in the twenty-first century: the use of science and technology in diagnosis and treatment; government action.</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700" b="1" u="sng">
                          <a:highlight>
                            <a:srgbClr val="FFFFFF"/>
                          </a:highlight>
                        </a:rPr>
                        <a:t>Medicine on the Western Front</a:t>
                      </a:r>
                      <a:endParaRPr sz="700" b="1" u="sng">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a:highlight>
                            <a:srgbClr val="FFFFFF"/>
                          </a:highlight>
                        </a:rPr>
                        <a:t>1. Trench Layout and Battles: Practical details relating to how WW1 was fought with a focus on how these elements would impact on the treatment of patients</a:t>
                      </a:r>
                      <a:endParaRPr sz="7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a:highlight>
                            <a:srgbClr val="FFFFFF"/>
                          </a:highlight>
                        </a:rPr>
                        <a:t>2. Injuries and Illnesses e.g. trench foot, shell shock, shrapnel wounds	</a:t>
                      </a:r>
                      <a:endParaRPr sz="700">
                        <a:highlight>
                          <a:srgbClr val="FFFFFF"/>
                        </a:highlight>
                      </a:endParaRPr>
                    </a:p>
                    <a:p>
                      <a:pPr marL="0" marR="0" lvl="0" indent="0" algn="l" rtl="0">
                        <a:spcBef>
                          <a:spcPts val="0"/>
                        </a:spcBef>
                        <a:spcAft>
                          <a:spcPts val="0"/>
                        </a:spcAft>
                        <a:buClr>
                          <a:schemeClr val="dk1"/>
                        </a:buClr>
                        <a:buSzPts val="1100"/>
                        <a:buFont typeface="Arial"/>
                        <a:buNone/>
                      </a:pPr>
                      <a:endParaRPr sz="800" u="none" strike="noStrike" cap="none">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Causation</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Treatment</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Prevention</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Change</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Continuity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Science and Technology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Government</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Individuals</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Industry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War</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Progress</a:t>
                      </a: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20000"/>
                        </a:lnSpc>
                        <a:spcBef>
                          <a:spcPts val="0"/>
                        </a:spcBef>
                        <a:spcAft>
                          <a:spcPts val="0"/>
                        </a:spcAft>
                        <a:buClr>
                          <a:schemeClr val="dk1"/>
                        </a:buClr>
                        <a:buSzPts val="1100"/>
                        <a:buFont typeface="Arial"/>
                        <a:buNone/>
                      </a:pPr>
                      <a:r>
                        <a:rPr lang="en-GB" sz="800">
                          <a:highlight>
                            <a:srgbClr val="FFFFFF"/>
                          </a:highlight>
                        </a:rPr>
                        <a:t>Themes: Pupils will gain an understanding of the way in which medical knowledge has progressed throughout history.</a:t>
                      </a:r>
                      <a:endParaRPr sz="8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a:highlight>
                            <a:srgbClr val="FFFFFF"/>
                          </a:highlight>
                        </a:rPr>
                        <a:t>Significance: Students will be able to judge the relative significance of topics within a historical framework.</a:t>
                      </a:r>
                      <a:endParaRPr sz="8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a:highlight>
                            <a:srgbClr val="FFFFFF"/>
                          </a:highlight>
                        </a:rPr>
                        <a:t>Analysis: Students will be able to explore the factors that contribute to different events and developments in history.</a:t>
                      </a:r>
                      <a:endParaRPr sz="8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a:highlight>
                            <a:srgbClr val="FFFFFF"/>
                          </a:highlight>
                        </a:rPr>
                        <a:t>Change and continuity: Students will be able to see the similarities and differences between different historical stages as part of a narrative.</a:t>
                      </a:r>
                      <a:endParaRPr sz="800">
                        <a:highlight>
                          <a:srgbClr val="FFFFFF"/>
                        </a:highlight>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r>
                        <a:rPr lang="en-GB" sz="800" dirty="0">
                          <a:highlight>
                            <a:srgbClr val="FFFFFF"/>
                          </a:highlight>
                        </a:rPr>
                        <a:t>This unit covers the depth study requirement of the Edexcel GCSE. We selected the Medicine unit as it accessible to a wide range of students as most have had experience with some form of medical care as opposed to warfare or crime and punishment, which they may not have been exposed to. There was also a decision to choose this unit as it provided breadth of knowledge to students as they were more likely to have come across historical examples of crime, punishment, and warfare as part of their studies of renaissance and medieval society. It was also believed that, as it links to developments in diverse fields such as religion, science and technology, government and law that it provided pupils with a broad overview of time periods in order to strengthen their broad historical understanding.</a:t>
                      </a:r>
                      <a:endParaRPr sz="800" dirty="0">
                        <a:highlight>
                          <a:srgbClr val="FFFFFF"/>
                        </a:highlight>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aphicFrame>
        <p:nvGraphicFramePr>
          <p:cNvPr id="149" name="Google Shape;149;p24"/>
          <p:cNvGraphicFramePr/>
          <p:nvPr>
            <p:extLst>
              <p:ext uri="{D42A27DB-BD31-4B8C-83A1-F6EECF244321}">
                <p14:modId xmlns:p14="http://schemas.microsoft.com/office/powerpoint/2010/main" val="1943136944"/>
              </p:ext>
            </p:extLst>
          </p:nvPr>
        </p:nvGraphicFramePr>
        <p:xfrm>
          <a:off x="0" y="0"/>
          <a:ext cx="6857998" cy="9906000"/>
        </p:xfrm>
        <a:graphic>
          <a:graphicData uri="http://schemas.openxmlformats.org/drawingml/2006/table">
            <a:tbl>
              <a:tblPr firstRow="1" firstCol="1" bandRow="1">
                <a:noFill/>
                <a:tableStyleId>{4B5E7462-0421-4344-B85C-1AFE53A2EFAE}</a:tableStyleId>
              </a:tblPr>
              <a:tblGrid>
                <a:gridCol w="210045">
                  <a:extLst>
                    <a:ext uri="{9D8B030D-6E8A-4147-A177-3AD203B41FA5}">
                      <a16:colId xmlns:a16="http://schemas.microsoft.com/office/drawing/2014/main" val="20000"/>
                    </a:ext>
                  </a:extLst>
                </a:gridCol>
                <a:gridCol w="1249157">
                  <a:extLst>
                    <a:ext uri="{9D8B030D-6E8A-4147-A177-3AD203B41FA5}">
                      <a16:colId xmlns:a16="http://schemas.microsoft.com/office/drawing/2014/main" val="20001"/>
                    </a:ext>
                  </a:extLst>
                </a:gridCol>
                <a:gridCol w="1249157">
                  <a:extLst>
                    <a:ext uri="{9D8B030D-6E8A-4147-A177-3AD203B41FA5}">
                      <a16:colId xmlns:a16="http://schemas.microsoft.com/office/drawing/2014/main" val="20002"/>
                    </a:ext>
                  </a:extLst>
                </a:gridCol>
                <a:gridCol w="1249157">
                  <a:extLst>
                    <a:ext uri="{9D8B030D-6E8A-4147-A177-3AD203B41FA5}">
                      <a16:colId xmlns:a16="http://schemas.microsoft.com/office/drawing/2014/main" val="20003"/>
                    </a:ext>
                  </a:extLst>
                </a:gridCol>
                <a:gridCol w="1450241">
                  <a:extLst>
                    <a:ext uri="{9D8B030D-6E8A-4147-A177-3AD203B41FA5}">
                      <a16:colId xmlns:a16="http://schemas.microsoft.com/office/drawing/2014/main" val="20004"/>
                    </a:ext>
                  </a:extLst>
                </a:gridCol>
                <a:gridCol w="1450241">
                  <a:extLst>
                    <a:ext uri="{9D8B030D-6E8A-4147-A177-3AD203B41FA5}">
                      <a16:colId xmlns:a16="http://schemas.microsoft.com/office/drawing/2014/main" val="20005"/>
                    </a:ext>
                  </a:extLst>
                </a:gridCol>
              </a:tblGrid>
              <a:tr h="296162">
                <a:tc rowSpan="2">
                  <a:txBody>
                    <a:bodyPr/>
                    <a:lstStyle/>
                    <a:p>
                      <a:pPr marL="0" marR="0" lvl="0" indent="0" algn="ctr" rtl="0">
                        <a:spcBef>
                          <a:spcPts val="0"/>
                        </a:spcBef>
                        <a:spcAft>
                          <a:spcPts val="0"/>
                        </a:spcAft>
                        <a:buNone/>
                      </a:pPr>
                      <a:r>
                        <a:rPr lang="en-GB" sz="1400" u="none" strike="noStrike" cap="none"/>
                        <a:t> </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GB" sz="900" u="none" strike="noStrike" cap="none"/>
                        <a:t> </a:t>
                      </a:r>
                      <a:endParaRPr sz="900"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gridSpan="5">
                  <a:txBody>
                    <a:bodyPr/>
                    <a:lstStyle/>
                    <a:p>
                      <a:pPr marL="0" marR="0" lvl="0" indent="0" algn="ctr" rtl="0">
                        <a:spcBef>
                          <a:spcPts val="0"/>
                        </a:spcBef>
                        <a:spcAft>
                          <a:spcPts val="0"/>
                        </a:spcAft>
                        <a:buNone/>
                      </a:pPr>
                      <a:r>
                        <a:rPr lang="en-GB" sz="1400" u="none" strike="noStrike" cap="none"/>
                        <a:t>YEAR </a:t>
                      </a:r>
                      <a:r>
                        <a:rPr lang="en-GB" sz="1400"/>
                        <a:t>10</a:t>
                      </a:r>
                      <a:endParaRPr sz="1400" u="none" strike="noStrike" cap="none"/>
                    </a:p>
                  </a:txBody>
                  <a:tcPr marL="51431" marR="51431"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6558">
                <a:tc vMerge="1">
                  <a:txBody>
                    <a:bodyPr/>
                    <a:lstStyle/>
                    <a:p>
                      <a:endParaRPr lang="en-US"/>
                    </a:p>
                  </a:txBody>
                  <a:tcPr/>
                </a:tc>
                <a:tc>
                  <a:txBody>
                    <a:bodyPr/>
                    <a:lstStyle/>
                    <a:p>
                      <a:pPr marL="0" marR="0" lvl="0" indent="0" algn="ctr" rtl="0">
                        <a:spcBef>
                          <a:spcPts val="0"/>
                        </a:spcBef>
                        <a:spcAft>
                          <a:spcPts val="0"/>
                        </a:spcAft>
                        <a:buNone/>
                      </a:pPr>
                      <a:r>
                        <a:rPr lang="en-GB" sz="900" b="1" u="none" strike="noStrike" cap="none"/>
                        <a:t>KNOWLEDGE</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CONCEPTS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SKILLS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latin typeface="Calibri"/>
                          <a:ea typeface="Calibri"/>
                          <a:cs typeface="Calibri"/>
                          <a:sym typeface="Calibri"/>
                        </a:rPr>
                        <a:t>RATIONALE</a:t>
                      </a:r>
                      <a:endParaRPr sz="800"/>
                    </a:p>
                    <a:p>
                      <a:pPr marL="0" marR="0" lvl="0" indent="0" algn="ctr" rtl="0">
                        <a:spcBef>
                          <a:spcPts val="0"/>
                        </a:spcBef>
                        <a:spcAft>
                          <a:spcPts val="0"/>
                        </a:spcAft>
                        <a:buNone/>
                      </a:pPr>
                      <a:r>
                        <a:rPr lang="en-GB" sz="900" b="0" u="none" strike="noStrike" cap="none">
                          <a:latin typeface="Calibri"/>
                          <a:ea typeface="Calibri"/>
                          <a:cs typeface="Calibri"/>
                          <a:sym typeface="Calibri"/>
                        </a:rPr>
                        <a:t>Why has this learning been selected? Why has it been sequenced in this way?</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solidFill>
                            <a:schemeClr val="dk1"/>
                          </a:solidFill>
                          <a:latin typeface="Calibri"/>
                          <a:ea typeface="Calibri"/>
                          <a:cs typeface="Calibri"/>
                          <a:sym typeface="Calibri"/>
                        </a:rPr>
                        <a:t>PERSONAL DEVELOPMENT</a:t>
                      </a:r>
                      <a:endParaRPr sz="800"/>
                    </a:p>
                    <a:p>
                      <a:pPr marL="0" marR="0" lvl="0" indent="0" algn="l" rtl="0">
                        <a:spcBef>
                          <a:spcPts val="0"/>
                        </a:spcBef>
                        <a:spcAft>
                          <a:spcPts val="0"/>
                        </a:spcAft>
                        <a:buNone/>
                      </a:pPr>
                      <a:r>
                        <a:rPr lang="en-GB" sz="900" b="1" u="none" strike="noStrike" cap="none">
                          <a:solidFill>
                            <a:schemeClr val="dk1"/>
                          </a:solidFill>
                          <a:latin typeface="Calibri"/>
                          <a:ea typeface="Calibri"/>
                          <a:cs typeface="Calibri"/>
                          <a:sym typeface="Calibri"/>
                        </a:rPr>
                        <a:t>SMCMP, PSHE, Careers</a:t>
                      </a:r>
                      <a:endParaRPr sz="800"/>
                    </a:p>
                    <a:p>
                      <a:pPr marL="0" marR="0" lvl="0" indent="0" algn="ctr" rtl="0">
                        <a:spcBef>
                          <a:spcPts val="0"/>
                        </a:spcBef>
                        <a:spcAft>
                          <a:spcPts val="0"/>
                        </a:spcAft>
                        <a:buNone/>
                      </a:pP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extLst>
                  <a:ext uri="{0D108BD9-81ED-4DB2-BD59-A6C34878D82A}">
                    <a16:rowId xmlns:a16="http://schemas.microsoft.com/office/drawing/2014/main" val="10001"/>
                  </a:ext>
                </a:extLst>
              </a:tr>
              <a:tr h="8983280">
                <a:tc>
                  <a:txBody>
                    <a:bodyPr/>
                    <a:lstStyle/>
                    <a:p>
                      <a:pPr marL="71755" marR="71755" lvl="0" indent="0" algn="ctr" rtl="0">
                        <a:spcBef>
                          <a:spcPts val="0"/>
                        </a:spcBef>
                        <a:spcAft>
                          <a:spcPts val="0"/>
                        </a:spcAft>
                        <a:buNone/>
                      </a:pPr>
                      <a:r>
                        <a:rPr lang="en-GB" sz="900" u="none" strike="noStrike" cap="none">
                          <a:solidFill>
                            <a:schemeClr val="dk1"/>
                          </a:solidFill>
                        </a:rPr>
                        <a:t>Term </a:t>
                      </a:r>
                      <a:r>
                        <a:rPr lang="en-GB" sz="900">
                          <a:solidFill>
                            <a:schemeClr val="dk1"/>
                          </a:solidFill>
                        </a:rPr>
                        <a:t>2</a:t>
                      </a:r>
                      <a:endParaRPr sz="900" u="none" strike="noStrike" cap="none">
                        <a:solidFill>
                          <a:schemeClr val="dk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1D1D"/>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a:solidFill>
                            <a:srgbClr val="000000"/>
                          </a:solidFill>
                          <a:latin typeface="Arial"/>
                          <a:ea typeface="Arial"/>
                          <a:cs typeface="Arial"/>
                          <a:sym typeface="Arial"/>
                        </a:rPr>
                        <a:t> </a:t>
                      </a:r>
                      <a:r>
                        <a:rPr lang="en-GB" sz="700" b="1" u="sng">
                          <a:highlight>
                            <a:srgbClr val="FFFFFF"/>
                          </a:highlight>
                        </a:rPr>
                        <a:t>Medicine on the Western Front</a:t>
                      </a:r>
                      <a:endParaRPr sz="800"/>
                    </a:p>
                    <a:p>
                      <a:pPr marL="0" marR="0" lvl="0" indent="0" algn="l" rtl="0">
                        <a:spcBef>
                          <a:spcPts val="0"/>
                        </a:spcBef>
                        <a:spcAft>
                          <a:spcPts val="0"/>
                        </a:spcAft>
                        <a:buClr>
                          <a:srgbClr val="000000"/>
                        </a:buClr>
                        <a:buSzPts val="1100"/>
                        <a:buFont typeface="Arial"/>
                        <a:buNone/>
                      </a:pPr>
                      <a:r>
                        <a:rPr lang="en-GB" sz="800" u="none" strike="noStrike" cap="none">
                          <a:solidFill>
                            <a:srgbClr val="000000"/>
                          </a:solidFill>
                          <a:latin typeface="Arial"/>
                          <a:ea typeface="Arial"/>
                          <a:cs typeface="Arial"/>
                          <a:sym typeface="Arial"/>
                        </a:rPr>
                        <a:t> </a:t>
                      </a:r>
                      <a:endParaRPr sz="800"/>
                    </a:p>
                    <a:p>
                      <a:pPr marL="0" marR="0" lvl="0" indent="0" algn="l" rtl="0">
                        <a:spcBef>
                          <a:spcPts val="0"/>
                        </a:spcBef>
                        <a:spcAft>
                          <a:spcPts val="0"/>
                        </a:spcAft>
                        <a:buClr>
                          <a:srgbClr val="000000"/>
                        </a:buClr>
                        <a:buSzPts val="1100"/>
                        <a:buFont typeface="Arial"/>
                        <a:buNone/>
                      </a:pPr>
                      <a:r>
                        <a:rPr lang="en-GB" sz="800" u="none" strike="noStrike" cap="none">
                          <a:solidFill>
                            <a:srgbClr val="000000"/>
                          </a:solidFill>
                          <a:latin typeface="Arial"/>
                          <a:ea typeface="Arial"/>
                          <a:cs typeface="Arial"/>
                          <a:sym typeface="Arial"/>
                        </a:rPr>
                        <a:t> </a:t>
                      </a:r>
                      <a:r>
                        <a:rPr lang="en-GB" sz="600">
                          <a:highlight>
                            <a:srgbClr val="FFFFFF"/>
                          </a:highlight>
                        </a:rPr>
                        <a:t>3. Treatment of Soldiers: The chain of evacuation and key groups involved in treatment of soldiers and the methods they would use.</a:t>
                      </a:r>
                      <a:endParaRPr sz="600">
                        <a:highlight>
                          <a:srgbClr val="FFFFFF"/>
                        </a:highlight>
                      </a:endParaRPr>
                    </a:p>
                    <a:p>
                      <a:pPr marL="0" marR="0" lvl="0" indent="0" algn="l" rtl="0">
                        <a:spcBef>
                          <a:spcPts val="0"/>
                        </a:spcBef>
                        <a:spcAft>
                          <a:spcPts val="0"/>
                        </a:spcAft>
                        <a:buClr>
                          <a:srgbClr val="000000"/>
                        </a:buClr>
                        <a:buSzPts val="1100"/>
                        <a:buFont typeface="Arial"/>
                        <a:buNone/>
                      </a:pPr>
                      <a:r>
                        <a:rPr lang="en-GB" sz="600">
                          <a:highlight>
                            <a:srgbClr val="FFFFFF"/>
                          </a:highlight>
                        </a:rPr>
                        <a:t>4. Key Developments: Advancements in fields such as blood transfusions, x-rays, and facial reconstruction.</a:t>
                      </a:r>
                      <a:endParaRPr sz="80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a:solidFill>
                          <a:srgbClr val="000000"/>
                        </a:solidFill>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r>
                        <a:rPr lang="en-GB" sz="600" b="1" u="sng">
                          <a:highlight>
                            <a:srgbClr val="FFFFFF"/>
                          </a:highlight>
                        </a:rPr>
                        <a:t>Anglo Saxon and Norman England</a:t>
                      </a:r>
                      <a:r>
                        <a:rPr lang="en-GB" sz="600">
                          <a:highlight>
                            <a:srgbClr val="FFFFFF"/>
                          </a:highlight>
                        </a:rPr>
                        <a:t>	</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Monarchy and government. The power of the English monarchy. Earldoms, local government and the legal system.</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The economy and social system. Towns and villages. The influence of the Church.</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The house of Godwin. Harold Godwinson’s succession as Earl of Wessex. The power of the Godwins.</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Harold Godwinson’s embassy to Normandy. The rising against Tostig and his exile. The death of Edward the Confessor.</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b="1" u="sng">
                          <a:highlight>
                            <a:srgbClr val="FFFFFF"/>
                          </a:highlight>
                        </a:rPr>
                        <a:t>The Norman conquest</a:t>
                      </a:r>
                      <a:endParaRPr sz="600" b="1" u="sng">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The motives and claims of William of Normandy, Harald Hardrada and Edgar.</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The Witan and the coronation and reign of Harold Godwinson.</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Reasons for, and significance of, the outcome of the battles of Gate Fulford and Stamford Bridge.</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The Battle of Hastings. Reasons for William’s victory, including the leadership skills</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of Harold and William, Norman and English troops and tactics.</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600" b="1" u="sng">
                          <a:highlight>
                            <a:srgbClr val="FFFFFF"/>
                          </a:highlight>
                        </a:rPr>
                        <a:t>Securing the Kingdom</a:t>
                      </a:r>
                      <a:endParaRPr sz="600" b="1" u="sng">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The submission of the earls,1066.</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Rewarding followers and establishing control on the borderlands through the use of earls. The Marcher earldoms.</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Reasons for the building of castles; their key features and importance.</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The revolt of Earls Edwin and Morcar in 1068.</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Edgar the Aethling and the rebellions in the North, 1069.</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Hereward the Wake and rebellion at Ely, 1070–71.</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The reasons for and features of Harrying of the North, 1069–70. Its immediate and long term impact, 1069–87.</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 Changes in landownership from Anglo-Saxon to Norman, 1066– 87.</a:t>
                      </a:r>
                      <a:endParaRPr sz="600">
                        <a:highlight>
                          <a:srgbClr val="FFFFFF"/>
                        </a:highlight>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Causation</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Treatment</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Prevention</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Change</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Continuity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Science and Technology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Government</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Individuals</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Industry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War</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Progress</a:t>
                      </a: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Change</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Continuity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Society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Power</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War</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Peace</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Monarchy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Authority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Religion</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Migration</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Culture</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Trade</a:t>
                      </a: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Chronology: Students will gain an understanding of the chronological progress of history in the period studied.</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Significance: Students will be able to judge the relative significance of topics within a historical framework.</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Analysis: Students will be able to explore the factors that contribute to different events and developments in history.</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Change and continuity: Students will be able to see the similarities and differences between different historical stages as part of a narrative.</a:t>
                      </a:r>
                      <a:endParaRPr sz="60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a:highlight>
                            <a:srgbClr val="FFFFFF"/>
                          </a:highlight>
                        </a:rPr>
                        <a:t>Diversity: Pupils will gain an appreciation for the diversity of experiences within a historical setting.</a:t>
                      </a:r>
                      <a:endParaRPr sz="600">
                        <a:highlight>
                          <a:srgbClr val="FFFFFF"/>
                        </a:highlight>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a:solidFill>
                            <a:srgbClr val="000000"/>
                          </a:solidFill>
                          <a:latin typeface="Arial"/>
                          <a:ea typeface="Arial"/>
                          <a:cs typeface="Arial"/>
                          <a:sym typeface="Arial"/>
                        </a:rPr>
                        <a:t> </a:t>
                      </a:r>
                      <a:endParaRPr sz="800" u="none" strike="noStrike" cap="none">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a:highlight>
                            <a:srgbClr val="FFFFFF"/>
                          </a:highlight>
                        </a:rPr>
                        <a:t>This unit was chosen as a British depth study at GCSE as it allows us to build on pupils prior knowledge on an event which was crucial in determining the future course of England. This unit serves as a detailed study of a key turning point in British History and allows pupils n opportunity to further explore the importance of the period and the changes it brought to Britain.</a:t>
                      </a:r>
                      <a:endParaRPr sz="80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aphicFrame>
        <p:nvGraphicFramePr>
          <p:cNvPr id="154" name="Google Shape;154;p25"/>
          <p:cNvGraphicFramePr/>
          <p:nvPr>
            <p:extLst>
              <p:ext uri="{D42A27DB-BD31-4B8C-83A1-F6EECF244321}">
                <p14:modId xmlns:p14="http://schemas.microsoft.com/office/powerpoint/2010/main" val="1973498056"/>
              </p:ext>
            </p:extLst>
          </p:nvPr>
        </p:nvGraphicFramePr>
        <p:xfrm>
          <a:off x="-1" y="0"/>
          <a:ext cx="6858001" cy="9906000"/>
        </p:xfrm>
        <a:graphic>
          <a:graphicData uri="http://schemas.openxmlformats.org/drawingml/2006/table">
            <a:tbl>
              <a:tblPr firstRow="1" firstCol="1" bandRow="1">
                <a:noFill/>
                <a:tableStyleId>{4B5E7462-0421-4344-B85C-1AFE53A2EFAE}</a:tableStyleId>
              </a:tblPr>
              <a:tblGrid>
                <a:gridCol w="266375">
                  <a:extLst>
                    <a:ext uri="{9D8B030D-6E8A-4147-A177-3AD203B41FA5}">
                      <a16:colId xmlns:a16="http://schemas.microsoft.com/office/drawing/2014/main" val="20000"/>
                    </a:ext>
                  </a:extLst>
                </a:gridCol>
                <a:gridCol w="3187118">
                  <a:extLst>
                    <a:ext uri="{9D8B030D-6E8A-4147-A177-3AD203B41FA5}">
                      <a16:colId xmlns:a16="http://schemas.microsoft.com/office/drawing/2014/main" val="20001"/>
                    </a:ext>
                  </a:extLst>
                </a:gridCol>
                <a:gridCol w="1004207">
                  <a:extLst>
                    <a:ext uri="{9D8B030D-6E8A-4147-A177-3AD203B41FA5}">
                      <a16:colId xmlns:a16="http://schemas.microsoft.com/office/drawing/2014/main" val="20002"/>
                    </a:ext>
                  </a:extLst>
                </a:gridCol>
                <a:gridCol w="1322615">
                  <a:extLst>
                    <a:ext uri="{9D8B030D-6E8A-4147-A177-3AD203B41FA5}">
                      <a16:colId xmlns:a16="http://schemas.microsoft.com/office/drawing/2014/main" val="20003"/>
                    </a:ext>
                  </a:extLst>
                </a:gridCol>
                <a:gridCol w="1077686">
                  <a:extLst>
                    <a:ext uri="{9D8B030D-6E8A-4147-A177-3AD203B41FA5}">
                      <a16:colId xmlns:a16="http://schemas.microsoft.com/office/drawing/2014/main" val="20004"/>
                    </a:ext>
                  </a:extLst>
                </a:gridCol>
              </a:tblGrid>
              <a:tr h="317409">
                <a:tc rowSpan="2">
                  <a:txBody>
                    <a:bodyPr/>
                    <a:lstStyle/>
                    <a:p>
                      <a:pPr marL="0" marR="0" lvl="0" indent="0" algn="ctr" rtl="0">
                        <a:spcBef>
                          <a:spcPts val="0"/>
                        </a:spcBef>
                        <a:spcAft>
                          <a:spcPts val="0"/>
                        </a:spcAft>
                        <a:buNone/>
                      </a:pPr>
                      <a:r>
                        <a:rPr lang="en-GB" sz="1400" u="none" strike="noStrike" cap="none"/>
                        <a:t> </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GB" sz="900" u="none" strike="noStrike" cap="none"/>
                        <a:t> </a:t>
                      </a:r>
                      <a:endParaRPr sz="900"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gridSpan="4">
                  <a:txBody>
                    <a:bodyPr/>
                    <a:lstStyle/>
                    <a:p>
                      <a:pPr marL="0" marR="0" lvl="0" indent="0" algn="ctr" rtl="0">
                        <a:spcBef>
                          <a:spcPts val="0"/>
                        </a:spcBef>
                        <a:spcAft>
                          <a:spcPts val="0"/>
                        </a:spcAft>
                        <a:buNone/>
                      </a:pPr>
                      <a:r>
                        <a:rPr lang="en-GB" sz="1400" u="none" strike="noStrike" cap="none" dirty="0"/>
                        <a:t>YEAR </a:t>
                      </a:r>
                      <a:r>
                        <a:rPr lang="en-GB" sz="1400" dirty="0"/>
                        <a:t>10</a:t>
                      </a:r>
                      <a:endParaRPr sz="1400" u="none" strike="noStrike" cap="none" dirty="0"/>
                    </a:p>
                  </a:txBody>
                  <a:tcPr marL="51431" marR="51431"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07264">
                <a:tc vMerge="1">
                  <a:txBody>
                    <a:bodyPr/>
                    <a:lstStyle/>
                    <a:p>
                      <a:endParaRPr lang="en-US"/>
                    </a:p>
                  </a:txBody>
                  <a:tcPr/>
                </a:tc>
                <a:tc>
                  <a:txBody>
                    <a:bodyPr/>
                    <a:lstStyle/>
                    <a:p>
                      <a:pPr marL="0" marR="0" lvl="0" indent="0" algn="ctr" rtl="0">
                        <a:spcBef>
                          <a:spcPts val="0"/>
                        </a:spcBef>
                        <a:spcAft>
                          <a:spcPts val="0"/>
                        </a:spcAft>
                        <a:buNone/>
                      </a:pPr>
                      <a:r>
                        <a:rPr lang="en-GB" sz="900" b="1" u="none" strike="noStrike" cap="none"/>
                        <a:t>KNOWLEDGE</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CONCEPTS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SKILLS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latin typeface="Calibri"/>
                          <a:ea typeface="Calibri"/>
                          <a:cs typeface="Calibri"/>
                          <a:sym typeface="Calibri"/>
                        </a:rPr>
                        <a:t>RATIONALE</a:t>
                      </a:r>
                      <a:endParaRPr sz="800"/>
                    </a:p>
                    <a:p>
                      <a:pPr marL="0" marR="0" lvl="0" indent="0" algn="ctr" rtl="0">
                        <a:spcBef>
                          <a:spcPts val="0"/>
                        </a:spcBef>
                        <a:spcAft>
                          <a:spcPts val="0"/>
                        </a:spcAft>
                        <a:buNone/>
                      </a:pPr>
                      <a:r>
                        <a:rPr lang="en-GB" sz="900" b="0" u="none" strike="noStrike" cap="none">
                          <a:latin typeface="Calibri"/>
                          <a:ea typeface="Calibri"/>
                          <a:cs typeface="Calibri"/>
                          <a:sym typeface="Calibri"/>
                        </a:rPr>
                        <a:t>Why has this learning been selected? Why has it been sequenced in this way?</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extLst>
                  <a:ext uri="{0D108BD9-81ED-4DB2-BD59-A6C34878D82A}">
                    <a16:rowId xmlns:a16="http://schemas.microsoft.com/office/drawing/2014/main" val="10001"/>
                  </a:ext>
                </a:extLst>
              </a:tr>
              <a:tr h="8581327">
                <a:tc>
                  <a:txBody>
                    <a:bodyPr/>
                    <a:lstStyle/>
                    <a:p>
                      <a:pPr marL="71755" marR="71755" lvl="0" indent="0" algn="ctr" rtl="0">
                        <a:spcBef>
                          <a:spcPts val="0"/>
                        </a:spcBef>
                        <a:spcAft>
                          <a:spcPts val="0"/>
                        </a:spcAft>
                        <a:buNone/>
                      </a:pPr>
                      <a:r>
                        <a:rPr lang="en-GB" sz="900" u="none" strike="noStrike" cap="none">
                          <a:solidFill>
                            <a:schemeClr val="dk1"/>
                          </a:solidFill>
                        </a:rPr>
                        <a:t>Term </a:t>
                      </a:r>
                      <a:r>
                        <a:rPr lang="en-GB" sz="900">
                          <a:solidFill>
                            <a:schemeClr val="dk1"/>
                          </a:solidFill>
                        </a:rPr>
                        <a:t>3</a:t>
                      </a:r>
                      <a:endParaRPr sz="900" u="none" strike="noStrike" cap="none">
                        <a:solidFill>
                          <a:schemeClr val="dk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1D1D"/>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r>
                        <a:rPr lang="en-GB" sz="600" dirty="0">
                          <a:highlight>
                            <a:srgbClr val="FFFFFF"/>
                          </a:highlight>
                        </a:rPr>
                        <a:t>Securing the kingdom</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How William I maintained royal power</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Reasons for and features of the Revolt of the Earls. The defeat of the revolt and its effects.</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600" b="1" u="sng" dirty="0">
                          <a:highlight>
                            <a:srgbClr val="FFFFFF"/>
                          </a:highlight>
                        </a:rPr>
                        <a:t>Norman England</a:t>
                      </a:r>
                      <a:endParaRPr sz="600" b="1" u="sng"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feudal hierarchy. The role and importance of tenants-in chief and knights. The nature of feudalism (landholding, homage, knight service, </a:t>
                      </a:r>
                      <a:r>
                        <a:rPr lang="en-GB" sz="600" dirty="0" err="1">
                          <a:highlight>
                            <a:srgbClr val="FFFFFF"/>
                          </a:highlight>
                        </a:rPr>
                        <a:t>labourservice</a:t>
                      </a:r>
                      <a:r>
                        <a:rPr lang="en-GB" sz="600" dirty="0">
                          <a:highlight>
                            <a:srgbClr val="FFFFFF"/>
                          </a:highlight>
                        </a:rPr>
                        <a:t>); forfeiture.</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Church in England: its role in society and relationship to government, including the roles of </a:t>
                      </a:r>
                      <a:r>
                        <a:rPr lang="en-GB" sz="600" dirty="0" err="1">
                          <a:highlight>
                            <a:srgbClr val="FFFFFF"/>
                          </a:highlight>
                        </a:rPr>
                        <a:t>Stigand</a:t>
                      </a:r>
                      <a:r>
                        <a:rPr lang="en-GB" sz="600" dirty="0">
                          <a:highlight>
                            <a:srgbClr val="FFFFFF"/>
                          </a:highlight>
                        </a:rPr>
                        <a:t> and Lanfranc. The </a:t>
                      </a:r>
                      <a:r>
                        <a:rPr lang="en-GB" sz="600" dirty="0" err="1">
                          <a:highlight>
                            <a:srgbClr val="FFFFFF"/>
                          </a:highlight>
                        </a:rPr>
                        <a:t>Normanisation</a:t>
                      </a:r>
                      <a:r>
                        <a:rPr lang="en-GB" sz="600" dirty="0">
                          <a:highlight>
                            <a:srgbClr val="FFFFFF"/>
                          </a:highlight>
                        </a:rPr>
                        <a:t> and reform of the Church in the reign of William I.</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extent of change to Anglo-Saxon society and economy.</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Changes to government after the Conquest. Centralised power and the limited use of</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earls under William I. The role of regents.</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office of sheriff and the demesne. Introduction and significance of the ‘forest’.</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Domesday Book and its significance for Norman government and finance.</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culture and language of the Norman aristocracy.</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Character and personality of William I and his relations with Robert. Robert and revolt in Normandy, 1077–80.</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William’s death and the disputed succession. William Rufus and the defeat of Robert</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and </a:t>
                      </a:r>
                      <a:r>
                        <a:rPr lang="en-GB" sz="600" dirty="0" err="1">
                          <a:highlight>
                            <a:srgbClr val="FFFFFF"/>
                          </a:highlight>
                        </a:rPr>
                        <a:t>Odo</a:t>
                      </a:r>
                      <a:r>
                        <a:rPr lang="en-GB" sz="600" dirty="0">
                          <a:highlight>
                            <a:srgbClr val="FFFFFF"/>
                          </a:highlight>
                        </a:rPr>
                        <a:t>.</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b="1" u="sng" dirty="0">
                          <a:highlight>
                            <a:srgbClr val="FFFFFF"/>
                          </a:highlight>
                        </a:rPr>
                        <a:t>The American West</a:t>
                      </a:r>
                      <a:r>
                        <a:rPr lang="en-GB" sz="800" dirty="0">
                          <a:highlight>
                            <a:srgbClr val="FFFFFF"/>
                          </a:highlight>
                        </a:rPr>
                        <a:t>	 </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b="1" u="sng" dirty="0">
                          <a:highlight>
                            <a:srgbClr val="FFFFFF"/>
                          </a:highlight>
                        </a:rPr>
                        <a:t>Early Settlement c1835-1862</a:t>
                      </a:r>
                      <a:endParaRPr sz="600" b="1" u="sng"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Social and tribal structures, ways of life and means of survival on the Plains.</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Beliefs about land and nature and attitudes to war and property.</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US government policy: support for US westward expansion and the significance of the</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Permanent Indian Frontier. The Indian Appropriations Act 1851.</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factors encouraging immigration, including economic conditions, the Oregon Trail from 1836, the concept of Manifest Destiny, and the Gold Rush of 1849.</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process and problems of migration, including the experiences of the Donner Party and the Mormon migration, 1846–47.</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development and problems of white settlement farming.</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Reasons for tension between settlers and Plains Indians. The significance of the Fort Laramie Treaty 1851.</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problems of lawlessness in early towns and settlements. Attempts by government and local communities to tackle lawlessness.</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600" b="1" u="sng" dirty="0">
                          <a:highlight>
                            <a:srgbClr val="FFFFFF"/>
                          </a:highlight>
                        </a:rPr>
                        <a:t>Development of the Plains c1862-1867	</a:t>
                      </a:r>
                      <a:endParaRPr sz="600" b="1" u="sng"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significance of the Civil War and post war reconstruction, including the impact of the Homestead Act 1862, the Pacific Railroad Act 1862,and the completion of the First Transcontinental Railroad, 1869.</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Attempts at solutions to problems faced by homesteaders: the use of new methods and new technology; the impact of the Timber Culture Act 1873 and of the spread of the railroad network.</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Continued problems of law and order in settlements, and attempted </a:t>
                      </a:r>
                      <a:r>
                        <a:rPr lang="en-GB" sz="600" dirty="0" err="1">
                          <a:highlight>
                            <a:srgbClr val="FFFFFF"/>
                          </a:highlight>
                        </a:rPr>
                        <a:t>solutions,including</a:t>
                      </a:r>
                      <a:r>
                        <a:rPr lang="en-GB" sz="600" dirty="0">
                          <a:highlight>
                            <a:srgbClr val="FFFFFF"/>
                          </a:highlight>
                        </a:rPr>
                        <a:t> the roles of law officers and increases in federal government influence.</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cattle industry and factors in its </a:t>
                      </a:r>
                      <a:r>
                        <a:rPr lang="en-GB" sz="600" dirty="0" err="1">
                          <a:highlight>
                            <a:srgbClr val="FFFFFF"/>
                          </a:highlight>
                        </a:rPr>
                        <a:t>growth,including</a:t>
                      </a:r>
                      <a:r>
                        <a:rPr lang="en-GB" sz="600" dirty="0">
                          <a:highlight>
                            <a:srgbClr val="FFFFFF"/>
                          </a:highlight>
                        </a:rPr>
                        <a:t> the roles of </a:t>
                      </a:r>
                      <a:r>
                        <a:rPr lang="en-GB" sz="600" dirty="0" err="1">
                          <a:highlight>
                            <a:srgbClr val="FFFFFF"/>
                          </a:highlight>
                        </a:rPr>
                        <a:t>Iliff,McCoy</a:t>
                      </a:r>
                      <a:r>
                        <a:rPr lang="en-GB" sz="600" dirty="0">
                          <a:highlight>
                            <a:srgbClr val="FFFFFF"/>
                          </a:highlight>
                        </a:rPr>
                        <a:t> and </a:t>
                      </a:r>
                      <a:r>
                        <a:rPr lang="en-GB" sz="600" dirty="0" err="1">
                          <a:highlight>
                            <a:srgbClr val="FFFFFF"/>
                          </a:highlight>
                        </a:rPr>
                        <a:t>Goodnight,the</a:t>
                      </a:r>
                      <a:r>
                        <a:rPr lang="en-GB" sz="600" dirty="0">
                          <a:highlight>
                            <a:srgbClr val="FFFFFF"/>
                          </a:highlight>
                        </a:rPr>
                        <a:t> significance of Abilene And the use of the railroad network.</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impact of changes in ranching on the work of the cowboy.</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Rivalry between ranchers and homesteaders.</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impact of </a:t>
                      </a:r>
                      <a:r>
                        <a:rPr lang="en-GB" sz="600" dirty="0" err="1">
                          <a:highlight>
                            <a:srgbClr val="FFFFFF"/>
                          </a:highlight>
                        </a:rPr>
                        <a:t>railroads,the</a:t>
                      </a:r>
                      <a:r>
                        <a:rPr lang="en-GB" sz="600" dirty="0">
                          <a:highlight>
                            <a:srgbClr val="FFFFFF"/>
                          </a:highlight>
                        </a:rPr>
                        <a:t> cattle industry and gold prospecting on the Plains Indians.</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impact of US government policy towards the Plains Indians, including the continued use of reservations. President Grant’s ‘Peace Policy’,</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1868.</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Conflict with the Plains Indians: Little Crow’s War(1862) and the Sand Creek Massacre (1864),the significance of Red Cloud's War (1866–68)and the Fort Laramie Treaty (1868)</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b="1" u="sng" dirty="0">
                          <a:highlight>
                            <a:srgbClr val="FFFFFF"/>
                          </a:highlight>
                        </a:rPr>
                        <a:t>Conflicts and Conquest c1876-1895</a:t>
                      </a:r>
                      <a:endParaRPr sz="600" b="1" u="sng"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Changes in farming: the impact of new technology and new farming methods.</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Changes in the cattle industry, including the impact of the winter of 1886–87. The significance of changes in the nature of ranching: the end of the open range.</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Continued growth of settlement: the Exoduster Movement and Kansas(1879), the Oklahoma  Land Rush of 1893</a:t>
                      </a: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Change</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Continuity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Empire</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Human Rights</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Migration</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War</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Farming</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Equality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Religion</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Community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Expansion</a:t>
                      </a: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Chronology: Students will gain an understanding of the chronological progress of history in the period studied.</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Significance: Students will be able to judge the relative significance of topics within a historical framework.</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Analysis: Students will be able to explore the factors that contribute to different events and developments in history.</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Change and continuity: Students will be able to see the similarities and differences between different historical stages as part of a narrative.</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Diversity: Pupils will gain an appreciation for the diversity of experiences within a historical setting.</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Consequence: Students will be able to see how historical developments can have diverse results.</a:t>
                      </a:r>
                      <a:endParaRPr sz="600" dirty="0">
                        <a:highlight>
                          <a:srgbClr val="FFFFFF"/>
                        </a:highlight>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highlight>
                            <a:srgbClr val="FFFFFF"/>
                          </a:highlight>
                        </a:rPr>
                        <a:t>This option has been selected as it allows pupils to explore history as a tapestry of different stories. Students will explore three different strands of the course, the Plains Indians, the settlers, and the cattle industry and will be able to see how different historical stories can interweave to produce a single narrative. This unit was also chosen in order to demonstrate to pupils that behind commonly accepted cultural ideas (cowboys and Indians) there is a deeper story that must be explored.</a:t>
                      </a: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aphicFrame>
        <p:nvGraphicFramePr>
          <p:cNvPr id="159" name="Google Shape;159;p26"/>
          <p:cNvGraphicFramePr/>
          <p:nvPr>
            <p:extLst>
              <p:ext uri="{D42A27DB-BD31-4B8C-83A1-F6EECF244321}">
                <p14:modId xmlns:p14="http://schemas.microsoft.com/office/powerpoint/2010/main" val="3153890669"/>
              </p:ext>
            </p:extLst>
          </p:nvPr>
        </p:nvGraphicFramePr>
        <p:xfrm>
          <a:off x="-1" y="0"/>
          <a:ext cx="6858001" cy="9906000"/>
        </p:xfrm>
        <a:graphic>
          <a:graphicData uri="http://schemas.openxmlformats.org/drawingml/2006/table">
            <a:tbl>
              <a:tblPr firstRow="1" firstCol="1" bandRow="1">
                <a:noFill/>
                <a:tableStyleId>{4B5E7462-0421-4344-B85C-1AFE53A2EFAE}</a:tableStyleId>
              </a:tblPr>
              <a:tblGrid>
                <a:gridCol w="266375">
                  <a:extLst>
                    <a:ext uri="{9D8B030D-6E8A-4147-A177-3AD203B41FA5}">
                      <a16:colId xmlns:a16="http://schemas.microsoft.com/office/drawing/2014/main" val="20000"/>
                    </a:ext>
                  </a:extLst>
                </a:gridCol>
                <a:gridCol w="3149973">
                  <a:extLst>
                    <a:ext uri="{9D8B030D-6E8A-4147-A177-3AD203B41FA5}">
                      <a16:colId xmlns:a16="http://schemas.microsoft.com/office/drawing/2014/main" val="20001"/>
                    </a:ext>
                  </a:extLst>
                </a:gridCol>
                <a:gridCol w="726681">
                  <a:extLst>
                    <a:ext uri="{9D8B030D-6E8A-4147-A177-3AD203B41FA5}">
                      <a16:colId xmlns:a16="http://schemas.microsoft.com/office/drawing/2014/main" val="20002"/>
                    </a:ext>
                  </a:extLst>
                </a:gridCol>
                <a:gridCol w="1247208">
                  <a:extLst>
                    <a:ext uri="{9D8B030D-6E8A-4147-A177-3AD203B41FA5}">
                      <a16:colId xmlns:a16="http://schemas.microsoft.com/office/drawing/2014/main" val="20003"/>
                    </a:ext>
                  </a:extLst>
                </a:gridCol>
                <a:gridCol w="1467764">
                  <a:extLst>
                    <a:ext uri="{9D8B030D-6E8A-4147-A177-3AD203B41FA5}">
                      <a16:colId xmlns:a16="http://schemas.microsoft.com/office/drawing/2014/main" val="20004"/>
                    </a:ext>
                  </a:extLst>
                </a:gridCol>
              </a:tblGrid>
              <a:tr h="407642">
                <a:tc rowSpan="2">
                  <a:txBody>
                    <a:bodyPr/>
                    <a:lstStyle/>
                    <a:p>
                      <a:pPr marL="0" marR="0" lvl="0" indent="0" algn="ctr" rtl="0">
                        <a:spcBef>
                          <a:spcPts val="0"/>
                        </a:spcBef>
                        <a:spcAft>
                          <a:spcPts val="0"/>
                        </a:spcAft>
                        <a:buNone/>
                      </a:pPr>
                      <a:r>
                        <a:rPr lang="en-GB" sz="1400" u="none" strike="noStrike" cap="none"/>
                        <a:t> </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GB" sz="900" u="none" strike="noStrike" cap="none"/>
                        <a:t> </a:t>
                      </a:r>
                      <a:endParaRPr sz="900"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gridSpan="4">
                  <a:txBody>
                    <a:bodyPr/>
                    <a:lstStyle/>
                    <a:p>
                      <a:pPr marL="0" marR="0" lvl="0" indent="0" algn="ctr" rtl="0">
                        <a:spcBef>
                          <a:spcPts val="0"/>
                        </a:spcBef>
                        <a:spcAft>
                          <a:spcPts val="0"/>
                        </a:spcAft>
                        <a:buNone/>
                      </a:pPr>
                      <a:r>
                        <a:rPr lang="en-GB" sz="1400" u="none" strike="noStrike" cap="none"/>
                        <a:t>YEAR </a:t>
                      </a:r>
                      <a:r>
                        <a:rPr lang="en-GB" sz="1400"/>
                        <a:t>11</a:t>
                      </a:r>
                      <a:r>
                        <a:rPr lang="en-GB" sz="1400" u="none" strike="noStrike" cap="none"/>
                        <a:t> </a:t>
                      </a:r>
                      <a:endParaRPr sz="1400" u="none" strike="noStrike" cap="none"/>
                    </a:p>
                  </a:txBody>
                  <a:tcPr marL="51431" marR="51431"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48222">
                <a:tc vMerge="1">
                  <a:txBody>
                    <a:bodyPr/>
                    <a:lstStyle/>
                    <a:p>
                      <a:endParaRPr lang="en-US"/>
                    </a:p>
                  </a:txBody>
                  <a:tcPr/>
                </a:tc>
                <a:tc>
                  <a:txBody>
                    <a:bodyPr/>
                    <a:lstStyle/>
                    <a:p>
                      <a:pPr marL="0" marR="0" lvl="0" indent="0" algn="ctr" rtl="0">
                        <a:spcBef>
                          <a:spcPts val="0"/>
                        </a:spcBef>
                        <a:spcAft>
                          <a:spcPts val="0"/>
                        </a:spcAft>
                        <a:buNone/>
                      </a:pPr>
                      <a:r>
                        <a:rPr lang="en-GB" sz="900" b="1" u="none" strike="noStrike" cap="none"/>
                        <a:t>KNOWLEDGE</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CONCEPTS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SKILLS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latin typeface="Calibri"/>
                          <a:ea typeface="Calibri"/>
                          <a:cs typeface="Calibri"/>
                          <a:sym typeface="Calibri"/>
                        </a:rPr>
                        <a:t>RATIONALE</a:t>
                      </a:r>
                      <a:endParaRPr sz="800"/>
                    </a:p>
                    <a:p>
                      <a:pPr marL="0" marR="0" lvl="0" indent="0" algn="ctr" rtl="0">
                        <a:spcBef>
                          <a:spcPts val="0"/>
                        </a:spcBef>
                        <a:spcAft>
                          <a:spcPts val="0"/>
                        </a:spcAft>
                        <a:buNone/>
                      </a:pPr>
                      <a:r>
                        <a:rPr lang="en-GB" sz="900" b="0" u="none" strike="noStrike" cap="none">
                          <a:latin typeface="Calibri"/>
                          <a:ea typeface="Calibri"/>
                          <a:cs typeface="Calibri"/>
                          <a:sym typeface="Calibri"/>
                        </a:rPr>
                        <a:t>Why has this learning been selected? Why has it been sequenced in this way?</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extLst>
                  <a:ext uri="{0D108BD9-81ED-4DB2-BD59-A6C34878D82A}">
                    <a16:rowId xmlns:a16="http://schemas.microsoft.com/office/drawing/2014/main" val="10001"/>
                  </a:ext>
                </a:extLst>
              </a:tr>
              <a:tr h="8450136">
                <a:tc>
                  <a:txBody>
                    <a:bodyPr/>
                    <a:lstStyle/>
                    <a:p>
                      <a:pPr marL="71755" marR="71755" lvl="0" indent="0" algn="ctr" rtl="0">
                        <a:spcBef>
                          <a:spcPts val="0"/>
                        </a:spcBef>
                        <a:spcAft>
                          <a:spcPts val="0"/>
                        </a:spcAft>
                        <a:buNone/>
                      </a:pPr>
                      <a:r>
                        <a:rPr lang="en-GB" sz="900" u="none" strike="noStrike" cap="none">
                          <a:solidFill>
                            <a:schemeClr val="dk1"/>
                          </a:solidFill>
                        </a:rPr>
                        <a:t>Term 1</a:t>
                      </a:r>
                      <a:endParaRPr sz="900" u="none" strike="noStrike" cap="none">
                        <a:solidFill>
                          <a:schemeClr val="dk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1D1D"/>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endParaRPr sz="800" dirty="0"/>
                    </a:p>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r>
                        <a:rPr lang="en-GB" sz="600" dirty="0">
                          <a:highlight>
                            <a:srgbClr val="FFFFFF"/>
                          </a:highlight>
                        </a:rPr>
                        <a:t>Extent of solutions to problems of law and order: sheriffs and marshals. The Significance of Billy the Kid, OK Corral (1881), Wyatt Earp.</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range wars, including the Johnson County War Of 1892.</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Conflict with the Plains Indians: the Battle of the Little Bighorn, 1876 and its impact; the Wounded Knee Massacre, 1890.</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hunting and extermination of the buffalo.</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Plains Indians’ life on the reservations.</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 The significance of changing government attitudes to the Plains Indians, including the Dawes Act 1887 and the closure of the Indian Frontier.</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600" b="1" u="sng" dirty="0">
                          <a:highlight>
                            <a:srgbClr val="FFFFFF"/>
                          </a:highlight>
                        </a:rPr>
                        <a:t>Weimar and Nazi Germany</a:t>
                      </a:r>
                      <a:endParaRPr sz="600" b="1" u="sng"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The Weimar Republic 1918-1929</a:t>
                      </a:r>
                      <a:endParaRPr sz="600" dirty="0">
                        <a:highlight>
                          <a:srgbClr val="FFFFFF"/>
                        </a:highlight>
                      </a:endParaRPr>
                    </a:p>
                    <a:p>
                      <a:pPr marL="228600" lvl="0" indent="-228600" algn="l" rtl="0">
                        <a:lnSpc>
                          <a:spcPct val="120000"/>
                        </a:lnSpc>
                        <a:spcBef>
                          <a:spcPts val="0"/>
                        </a:spcBef>
                        <a:spcAft>
                          <a:spcPts val="0"/>
                        </a:spcAft>
                        <a:buClr>
                          <a:schemeClr val="dk1"/>
                        </a:buClr>
                        <a:buSzPts val="1100"/>
                        <a:buFont typeface="Arial"/>
                        <a:buNone/>
                      </a:pPr>
                      <a:r>
                        <a:rPr lang="en-GB" sz="600" dirty="0">
                          <a:highlight>
                            <a:srgbClr val="FFFFFF"/>
                          </a:highlight>
                        </a:rPr>
                        <a:t>End of WW1: How did WW1 end? What impact did this have on Germany? How was the Weimar Republic formed?	</a:t>
                      </a:r>
                      <a:endParaRPr sz="600" dirty="0">
                        <a:highlight>
                          <a:srgbClr val="FFFFFF"/>
                        </a:highlight>
                      </a:endParaRPr>
                    </a:p>
                    <a:p>
                      <a:pPr marL="228600" lvl="0" indent="-228600" algn="l" rtl="0">
                        <a:lnSpc>
                          <a:spcPct val="120000"/>
                        </a:lnSpc>
                        <a:spcBef>
                          <a:spcPts val="0"/>
                        </a:spcBef>
                        <a:spcAft>
                          <a:spcPts val="0"/>
                        </a:spcAft>
                        <a:buClr>
                          <a:schemeClr val="dk1"/>
                        </a:buClr>
                        <a:buSzPts val="1100"/>
                        <a:buFont typeface="Arial"/>
                        <a:buNone/>
                      </a:pPr>
                      <a:r>
                        <a:rPr lang="en-GB" sz="600" dirty="0">
                          <a:highlight>
                            <a:srgbClr val="FFFFFF"/>
                          </a:highlight>
                        </a:rPr>
                        <a:t>Problems of the Weimar Republic : Uprisings against the government, constitutional weaknesses, the Treaty of Versailles.	</a:t>
                      </a:r>
                      <a:endParaRPr sz="600" dirty="0">
                        <a:highlight>
                          <a:srgbClr val="FFFFFF"/>
                        </a:highlight>
                      </a:endParaRPr>
                    </a:p>
                    <a:p>
                      <a:pPr marL="228600" lvl="0" indent="-228600" algn="l" rtl="0">
                        <a:lnSpc>
                          <a:spcPct val="120000"/>
                        </a:lnSpc>
                        <a:spcBef>
                          <a:spcPts val="0"/>
                        </a:spcBef>
                        <a:spcAft>
                          <a:spcPts val="0"/>
                        </a:spcAft>
                        <a:buClr>
                          <a:schemeClr val="dk1"/>
                        </a:buClr>
                        <a:buSzPts val="1100"/>
                        <a:buFont typeface="Arial"/>
                        <a:buNone/>
                      </a:pPr>
                      <a:r>
                        <a:rPr lang="en-GB" sz="600" dirty="0">
                          <a:highlight>
                            <a:srgbClr val="FFFFFF"/>
                          </a:highlight>
                        </a:rPr>
                        <a:t>Hyperinflation in 1923: Causes, events of, and impacts of the Hyperinflation crisis.</a:t>
                      </a:r>
                      <a:endParaRPr sz="600" dirty="0">
                        <a:highlight>
                          <a:srgbClr val="FFFFFF"/>
                        </a:highlight>
                      </a:endParaRPr>
                    </a:p>
                    <a:p>
                      <a:pPr marL="228600" lvl="0" indent="-228600" algn="l" rtl="0">
                        <a:lnSpc>
                          <a:spcPct val="120000"/>
                        </a:lnSpc>
                        <a:spcBef>
                          <a:spcPts val="0"/>
                        </a:spcBef>
                        <a:spcAft>
                          <a:spcPts val="0"/>
                        </a:spcAft>
                        <a:buClr>
                          <a:schemeClr val="dk1"/>
                        </a:buClr>
                        <a:buSzPts val="1100"/>
                        <a:buFont typeface="Arial"/>
                        <a:buNone/>
                      </a:pPr>
                      <a:r>
                        <a:rPr lang="en-GB" sz="600" dirty="0">
                          <a:highlight>
                            <a:srgbClr val="FFFFFF"/>
                          </a:highlight>
                        </a:rPr>
                        <a:t>Stresemann Era: Stresemann's improvements to Germany and the concept of a golden age.</a:t>
                      </a:r>
                      <a:endParaRPr sz="600" dirty="0">
                        <a:highlight>
                          <a:srgbClr val="FFFFFF"/>
                        </a:highlight>
                      </a:endParaRPr>
                    </a:p>
                    <a:p>
                      <a:pPr marL="228600" lvl="0" indent="-228600" algn="l" rtl="0">
                        <a:lnSpc>
                          <a:spcPct val="120000"/>
                        </a:lnSpc>
                        <a:spcBef>
                          <a:spcPts val="0"/>
                        </a:spcBef>
                        <a:spcAft>
                          <a:spcPts val="0"/>
                        </a:spcAft>
                        <a:buClr>
                          <a:schemeClr val="dk1"/>
                        </a:buClr>
                        <a:buSzPts val="1100"/>
                        <a:buFont typeface="Arial"/>
                        <a:buNone/>
                      </a:pPr>
                      <a:r>
                        <a:rPr lang="en-GB" sz="600" dirty="0">
                          <a:highlight>
                            <a:srgbClr val="FFFFFF"/>
                          </a:highlight>
                        </a:rPr>
                        <a:t>Wall Street Crash: Causes, events of, and impact of the depression in Germany following the Wall Street Crash.	</a:t>
                      </a:r>
                      <a:endParaRPr sz="600" dirty="0">
                        <a:highlight>
                          <a:srgbClr val="FFFFFF"/>
                        </a:highlight>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r>
                        <a:rPr lang="en-GB" sz="700" b="1" u="sng" dirty="0">
                          <a:highlight>
                            <a:srgbClr val="FFFFFF"/>
                          </a:highlight>
                        </a:rPr>
                        <a:t>Hitler’s rise to power 1919-33</a:t>
                      </a:r>
                      <a:endParaRPr sz="700" b="1" u="sng"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dirty="0">
                          <a:highlight>
                            <a:srgbClr val="FFFFFF"/>
                          </a:highlight>
                        </a:rPr>
                        <a:t>1. Who was Adolf Hitler</a:t>
                      </a:r>
                      <a:endParaRPr sz="7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dirty="0">
                          <a:highlight>
                            <a:srgbClr val="FFFFFF"/>
                          </a:highlight>
                        </a:rPr>
                        <a:t>2.How did the Nazi party start to grow?	</a:t>
                      </a:r>
                      <a:endParaRPr sz="7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dirty="0">
                          <a:highlight>
                            <a:srgbClr val="FFFFFF"/>
                          </a:highlight>
                        </a:rPr>
                        <a:t>3. The Munich Putsch: Causes, events and outcomes.</a:t>
                      </a:r>
                      <a:endParaRPr sz="7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dirty="0">
                          <a:highlight>
                            <a:srgbClr val="FFFFFF"/>
                          </a:highlight>
                        </a:rPr>
                        <a:t>4.The Lean Years: Reasons for and impact of the Lean years on the Nazis</a:t>
                      </a:r>
                      <a:endParaRPr sz="7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dirty="0">
                          <a:highlight>
                            <a:srgbClr val="FFFFFF"/>
                          </a:highlight>
                        </a:rPr>
                        <a:t>5. How Hitler became Chancellor	</a:t>
                      </a:r>
                      <a:endParaRPr sz="7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b="1" u="sng" dirty="0">
                          <a:highlight>
                            <a:srgbClr val="FFFFFF"/>
                          </a:highlight>
                        </a:rPr>
                        <a:t>Nazi control and dictatorship 1933-39</a:t>
                      </a:r>
                      <a:r>
                        <a:rPr lang="en-GB" sz="700" dirty="0">
                          <a:highlight>
                            <a:srgbClr val="FFFFFF"/>
                          </a:highlight>
                        </a:rPr>
                        <a:t>	</a:t>
                      </a:r>
                      <a:endParaRPr sz="7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dirty="0">
                          <a:highlight>
                            <a:srgbClr val="FFFFFF"/>
                          </a:highlight>
                        </a:rPr>
                        <a:t>1. How Hitler became Fuhrer</a:t>
                      </a:r>
                      <a:endParaRPr sz="7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dirty="0">
                          <a:highlight>
                            <a:srgbClr val="FFFFFF"/>
                          </a:highlight>
                        </a:rPr>
                        <a:t>2.Use of Terror and Propaganda	as means of control in Germany</a:t>
                      </a:r>
                      <a:endParaRPr sz="7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dirty="0">
                          <a:highlight>
                            <a:srgbClr val="FFFFFF"/>
                          </a:highlight>
                        </a:rPr>
                        <a:t>3. Control of the Church in Nazi Germany	</a:t>
                      </a:r>
                      <a:endParaRPr sz="7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dirty="0">
                          <a:highlight>
                            <a:srgbClr val="FFFFFF"/>
                          </a:highlight>
                        </a:rPr>
                        <a:t>4. Cultural Change under the Nazis</a:t>
                      </a:r>
                      <a:endParaRPr sz="7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dirty="0">
                          <a:highlight>
                            <a:srgbClr val="FFFFFF"/>
                          </a:highlight>
                        </a:rPr>
                        <a:t>5. Opposition: reasons for, and methods of opposition to the Nazis.	</a:t>
                      </a:r>
                      <a:endParaRPr sz="700" dirty="0">
                        <a:highlight>
                          <a:srgbClr val="FFFFFF"/>
                        </a:highlight>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Democracy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Dictatorship</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War</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Human Rights</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Community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Society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Authority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Parliament</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Revolution</a:t>
                      </a: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Chronology: Students will gain an understanding of the chronological progress of history in the period studied.</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Significance: Students will be able to judge the relative significance of topics within a historical framework.</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Analysis: Students will be able to explore the factors that contribute to different events and developments in history.</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Change and continuity: Students will be able to see the similarities and differences between different historical stages as part of a narrative.</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Diversity: Pupils will gain an appreciation for the diversity of experiences within a historical setting.</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Consequence: Students will be able to see how historical developments can have diverse results.</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Source utility: Pupils will be able to explore the utility of sources.</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Interpretation: Pupils can explore how different historians have interpreted events and can explain the reasons behind differing interpretations.</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Inference: Pupils can draw inferences from historical sources.</a:t>
                      </a:r>
                      <a:endParaRPr sz="600" dirty="0">
                        <a:highlight>
                          <a:srgbClr val="FFFFFF"/>
                        </a:highlight>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r>
                        <a:rPr lang="en-GB" sz="1000" dirty="0">
                          <a:highlight>
                            <a:srgbClr val="FFFFFF"/>
                          </a:highlight>
                        </a:rPr>
                        <a:t>This unit has been selected in order to allow pupils to gain a deeper appreciation of the path the Holocaust, an event that they will have studied in year 8. It is also a crucial element of study for understanding the role of democracy in the modern world. It serves as a significant case study of the critical issues of our own time. Many of the questions asked about the Weimar Republic are relevant to problems that individuals and societies face in the twenty-first century and allow pupils to reflect on the world around them.</a:t>
                      </a:r>
                      <a:endParaRPr sz="800" dirty="0">
                        <a:highlight>
                          <a:srgbClr val="FFFFFF"/>
                        </a:highlight>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aphicFrame>
        <p:nvGraphicFramePr>
          <p:cNvPr id="164" name="Google Shape;164;p27"/>
          <p:cNvGraphicFramePr/>
          <p:nvPr>
            <p:extLst>
              <p:ext uri="{D42A27DB-BD31-4B8C-83A1-F6EECF244321}">
                <p14:modId xmlns:p14="http://schemas.microsoft.com/office/powerpoint/2010/main" val="1080477323"/>
              </p:ext>
            </p:extLst>
          </p:nvPr>
        </p:nvGraphicFramePr>
        <p:xfrm>
          <a:off x="0" y="0"/>
          <a:ext cx="6857999" cy="9906000"/>
        </p:xfrm>
        <a:graphic>
          <a:graphicData uri="http://schemas.openxmlformats.org/drawingml/2006/table">
            <a:tbl>
              <a:tblPr firstRow="1" firstCol="1" bandRow="1">
                <a:noFill/>
                <a:tableStyleId>{4B5E7462-0421-4344-B85C-1AFE53A2EFAE}</a:tableStyleId>
              </a:tblPr>
              <a:tblGrid>
                <a:gridCol w="210045">
                  <a:extLst>
                    <a:ext uri="{9D8B030D-6E8A-4147-A177-3AD203B41FA5}">
                      <a16:colId xmlns:a16="http://schemas.microsoft.com/office/drawing/2014/main" val="20000"/>
                    </a:ext>
                  </a:extLst>
                </a:gridCol>
                <a:gridCol w="1724046">
                  <a:extLst>
                    <a:ext uri="{9D8B030D-6E8A-4147-A177-3AD203B41FA5}">
                      <a16:colId xmlns:a16="http://schemas.microsoft.com/office/drawing/2014/main" val="20001"/>
                    </a:ext>
                  </a:extLst>
                </a:gridCol>
                <a:gridCol w="774269">
                  <a:extLst>
                    <a:ext uri="{9D8B030D-6E8A-4147-A177-3AD203B41FA5}">
                      <a16:colId xmlns:a16="http://schemas.microsoft.com/office/drawing/2014/main" val="20002"/>
                    </a:ext>
                  </a:extLst>
                </a:gridCol>
                <a:gridCol w="1249157">
                  <a:extLst>
                    <a:ext uri="{9D8B030D-6E8A-4147-A177-3AD203B41FA5}">
                      <a16:colId xmlns:a16="http://schemas.microsoft.com/office/drawing/2014/main" val="20003"/>
                    </a:ext>
                  </a:extLst>
                </a:gridCol>
                <a:gridCol w="1979889">
                  <a:extLst>
                    <a:ext uri="{9D8B030D-6E8A-4147-A177-3AD203B41FA5}">
                      <a16:colId xmlns:a16="http://schemas.microsoft.com/office/drawing/2014/main" val="20004"/>
                    </a:ext>
                  </a:extLst>
                </a:gridCol>
                <a:gridCol w="920593">
                  <a:extLst>
                    <a:ext uri="{9D8B030D-6E8A-4147-A177-3AD203B41FA5}">
                      <a16:colId xmlns:a16="http://schemas.microsoft.com/office/drawing/2014/main" val="20005"/>
                    </a:ext>
                  </a:extLst>
                </a:gridCol>
              </a:tblGrid>
              <a:tr h="400930">
                <a:tc rowSpan="2">
                  <a:txBody>
                    <a:bodyPr/>
                    <a:lstStyle/>
                    <a:p>
                      <a:pPr marL="0" marR="0" lvl="0" indent="0" algn="ctr" rtl="0">
                        <a:spcBef>
                          <a:spcPts val="0"/>
                        </a:spcBef>
                        <a:spcAft>
                          <a:spcPts val="0"/>
                        </a:spcAft>
                        <a:buNone/>
                      </a:pPr>
                      <a:r>
                        <a:rPr lang="en-GB" sz="1400" u="none" strike="noStrike" cap="none"/>
                        <a:t> </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GB" sz="900" u="none" strike="noStrike" cap="none"/>
                        <a:t> </a:t>
                      </a:r>
                      <a:endParaRPr sz="900"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gridSpan="5">
                  <a:txBody>
                    <a:bodyPr/>
                    <a:lstStyle/>
                    <a:p>
                      <a:pPr marL="0" marR="0" lvl="0" indent="0" algn="ctr" rtl="0">
                        <a:spcBef>
                          <a:spcPts val="0"/>
                        </a:spcBef>
                        <a:spcAft>
                          <a:spcPts val="0"/>
                        </a:spcAft>
                        <a:buNone/>
                      </a:pPr>
                      <a:r>
                        <a:rPr lang="en-GB" sz="1400" u="none" strike="noStrike" cap="none"/>
                        <a:t>YEAR </a:t>
                      </a:r>
                      <a:r>
                        <a:rPr lang="en-GB" sz="1400"/>
                        <a:t>11</a:t>
                      </a:r>
                      <a:endParaRPr sz="1400" u="none" strike="noStrike" cap="none"/>
                    </a:p>
                  </a:txBody>
                  <a:tcPr marL="51431" marR="51431"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88705">
                <a:tc vMerge="1">
                  <a:txBody>
                    <a:bodyPr/>
                    <a:lstStyle/>
                    <a:p>
                      <a:endParaRPr lang="en-US"/>
                    </a:p>
                  </a:txBody>
                  <a:tcPr/>
                </a:tc>
                <a:tc>
                  <a:txBody>
                    <a:bodyPr/>
                    <a:lstStyle/>
                    <a:p>
                      <a:pPr marL="0" marR="0" lvl="0" indent="0" algn="ctr" rtl="0">
                        <a:spcBef>
                          <a:spcPts val="0"/>
                        </a:spcBef>
                        <a:spcAft>
                          <a:spcPts val="0"/>
                        </a:spcAft>
                        <a:buNone/>
                      </a:pPr>
                      <a:r>
                        <a:rPr lang="en-GB" sz="900" b="1" u="none" strike="noStrike" cap="none"/>
                        <a:t>KNOWLEDGE</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CONCEPTS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SKILLS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latin typeface="Calibri"/>
                          <a:ea typeface="Calibri"/>
                          <a:cs typeface="Calibri"/>
                          <a:sym typeface="Calibri"/>
                        </a:rPr>
                        <a:t>RATIONALE</a:t>
                      </a:r>
                      <a:endParaRPr sz="800"/>
                    </a:p>
                    <a:p>
                      <a:pPr marL="0" marR="0" lvl="0" indent="0" algn="ctr" rtl="0">
                        <a:spcBef>
                          <a:spcPts val="0"/>
                        </a:spcBef>
                        <a:spcAft>
                          <a:spcPts val="0"/>
                        </a:spcAft>
                        <a:buNone/>
                      </a:pPr>
                      <a:r>
                        <a:rPr lang="en-GB" sz="900" b="0" u="none" strike="noStrike" cap="none">
                          <a:latin typeface="Calibri"/>
                          <a:ea typeface="Calibri"/>
                          <a:cs typeface="Calibri"/>
                          <a:sym typeface="Calibri"/>
                        </a:rPr>
                        <a:t>Why has this learning been selected? Why has it been sequenced in this way?</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solidFill>
                            <a:schemeClr val="dk1"/>
                          </a:solidFill>
                          <a:latin typeface="Calibri"/>
                          <a:ea typeface="Calibri"/>
                          <a:cs typeface="Calibri"/>
                          <a:sym typeface="Calibri"/>
                        </a:rPr>
                        <a:t>PERSONAL DEVELOPMENT</a:t>
                      </a:r>
                      <a:endParaRPr sz="800"/>
                    </a:p>
                    <a:p>
                      <a:pPr marL="0" marR="0" lvl="0" indent="0" algn="l" rtl="0">
                        <a:spcBef>
                          <a:spcPts val="0"/>
                        </a:spcBef>
                        <a:spcAft>
                          <a:spcPts val="0"/>
                        </a:spcAft>
                        <a:buNone/>
                      </a:pPr>
                      <a:r>
                        <a:rPr lang="en-GB" sz="900" b="1" u="none" strike="noStrike" cap="none">
                          <a:solidFill>
                            <a:schemeClr val="dk1"/>
                          </a:solidFill>
                          <a:latin typeface="Calibri"/>
                          <a:ea typeface="Calibri"/>
                          <a:cs typeface="Calibri"/>
                          <a:sym typeface="Calibri"/>
                        </a:rPr>
                        <a:t>SMCMP, PSHE, Careers</a:t>
                      </a:r>
                      <a:endParaRPr sz="800"/>
                    </a:p>
                    <a:p>
                      <a:pPr marL="0" marR="0" lvl="0" indent="0" algn="ctr" rtl="0">
                        <a:spcBef>
                          <a:spcPts val="0"/>
                        </a:spcBef>
                        <a:spcAft>
                          <a:spcPts val="0"/>
                        </a:spcAft>
                        <a:buNone/>
                      </a:pP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extLst>
                  <a:ext uri="{0D108BD9-81ED-4DB2-BD59-A6C34878D82A}">
                    <a16:rowId xmlns:a16="http://schemas.microsoft.com/office/drawing/2014/main" val="10001"/>
                  </a:ext>
                </a:extLst>
              </a:tr>
              <a:tr h="8216365">
                <a:tc>
                  <a:txBody>
                    <a:bodyPr/>
                    <a:lstStyle/>
                    <a:p>
                      <a:pPr marL="71755" marR="71755" lvl="0" indent="0" algn="ctr" rtl="0">
                        <a:spcBef>
                          <a:spcPts val="0"/>
                        </a:spcBef>
                        <a:spcAft>
                          <a:spcPts val="0"/>
                        </a:spcAft>
                        <a:buNone/>
                      </a:pPr>
                      <a:r>
                        <a:rPr lang="en-GB" sz="900" u="none" strike="noStrike" cap="none">
                          <a:solidFill>
                            <a:schemeClr val="dk1"/>
                          </a:solidFill>
                        </a:rPr>
                        <a:t>Term </a:t>
                      </a:r>
                      <a:r>
                        <a:rPr lang="en-GB" sz="900">
                          <a:solidFill>
                            <a:schemeClr val="dk1"/>
                          </a:solidFill>
                        </a:rPr>
                        <a:t>2</a:t>
                      </a:r>
                      <a:endParaRPr sz="900" u="none" strike="noStrike" cap="none">
                        <a:solidFill>
                          <a:schemeClr val="dk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1D1D"/>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r>
                        <a:rPr lang="en-GB" sz="700" b="1" u="sng" dirty="0">
                          <a:highlight>
                            <a:srgbClr val="FFFFFF"/>
                          </a:highlight>
                        </a:rPr>
                        <a:t>Life in Nazi Germany 1933-1939</a:t>
                      </a:r>
                      <a:r>
                        <a:rPr lang="en-GB" sz="700" b="1" dirty="0">
                          <a:highlight>
                            <a:srgbClr val="FFFFFF"/>
                          </a:highlight>
                        </a:rPr>
                        <a:t>	</a:t>
                      </a:r>
                      <a:endParaRPr sz="700" b="1"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dirty="0">
                          <a:highlight>
                            <a:srgbClr val="FFFFFF"/>
                          </a:highlight>
                        </a:rPr>
                        <a:t>1. Women and the family: Nazi policies and ideology</a:t>
                      </a:r>
                      <a:endParaRPr sz="7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dirty="0">
                          <a:highlight>
                            <a:srgbClr val="FFFFFF"/>
                          </a:highlight>
                        </a:rPr>
                        <a:t>2. Youth: Nazi policies and ideology</a:t>
                      </a:r>
                      <a:endParaRPr sz="7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dirty="0">
                          <a:highlight>
                            <a:srgbClr val="FFFFFF"/>
                          </a:highlight>
                        </a:rPr>
                        <a:t>3. Education: Nazi policies and ideology	</a:t>
                      </a:r>
                      <a:endParaRPr sz="7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dirty="0">
                          <a:highlight>
                            <a:srgbClr val="FFFFFF"/>
                          </a:highlight>
                        </a:rPr>
                        <a:t>4. Nazi policies on employment.</a:t>
                      </a:r>
                      <a:endParaRPr sz="7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dirty="0">
                          <a:highlight>
                            <a:srgbClr val="FFFFFF"/>
                          </a:highlight>
                        </a:rPr>
                        <a:t>5. Workers: Policies and Ideology affecting workers</a:t>
                      </a:r>
                      <a:endParaRPr sz="7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700" dirty="0">
                          <a:highlight>
                            <a:srgbClr val="FFFFFF"/>
                          </a:highlight>
                        </a:rPr>
                        <a:t>6. Persecution of minorities: Nazi and ideology and policies towards Jews and other persecuted groups.	</a:t>
                      </a:r>
                      <a:endParaRPr sz="700" dirty="0">
                        <a:highlight>
                          <a:srgbClr val="FFFFFF"/>
                        </a:highlight>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r>
                        <a:rPr lang="en-GB" sz="800" dirty="0">
                          <a:highlight>
                            <a:srgbClr val="FFFFFF"/>
                          </a:highlight>
                        </a:rPr>
                        <a:t>Key elements of the course will be revisited during this term in order to encode key knowledge deeper into students long term memory.</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Students will examine the links between the different GCSE units taught in order to find patterns and similarities in order to strengthen their revision.</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Students will complete activities designed to promote deeper questions about the topics they have studied.</a:t>
                      </a: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Chronology: Students will gain an understanding of the chronological progress of history in the period studied.</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Significance: Students will be able to judge the relative significance of topics within a historical framework.</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Analysis: Students will be able to explore the factors that contribute to different events and developments in history.</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Change and continuity: Students will be able to see the similarities and differences between different historical stages as part of a narrative.</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Diversity: Pupils will gain an appreciation for the diversity of experiences within a historical setting.</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Consequence: Students will be able to see how historical developments can have diverse results.</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Source utility: Pupils will be able to explore the utility of sources.</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Interpretation: Pupils can explore how different historians have interpreted events and can explain the reasons behind differing interpretations.</a:t>
                      </a:r>
                      <a:endParaRPr sz="6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600" dirty="0">
                          <a:highlight>
                            <a:srgbClr val="FFFFFF"/>
                          </a:highlight>
                        </a:rPr>
                        <a:t>Inference: Pupils can draw inferences from historical sources.</a:t>
                      </a:r>
                      <a:endParaRPr sz="600" dirty="0">
                        <a:highlight>
                          <a:srgbClr val="FFFFFF"/>
                        </a:highlight>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r>
                        <a:rPr lang="en-GB" sz="900" dirty="0">
                          <a:highlight>
                            <a:srgbClr val="FFFFFF"/>
                          </a:highlight>
                        </a:rPr>
                        <a:t>This unit has been selected in order to allow pupils to gain a deeper appreciation of the path the Holocaust, an event that they will have studied in year 8. It is also a crucial element of study for understanding the role of democracy in the modern world. It serves as a significant case study of the critical issues of our own time. Many of the questions asked about the Weimar Republic are relevant to problems that individuals and societies face in the twenty-first century and allow pupils to reflect on the world around them.</a:t>
                      </a:r>
                      <a:endParaRPr sz="900" dirty="0">
                        <a:highlight>
                          <a:srgbClr val="FFFFFF"/>
                        </a:highlight>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aphicFrame>
        <p:nvGraphicFramePr>
          <p:cNvPr id="169" name="Google Shape;169;p28"/>
          <p:cNvGraphicFramePr/>
          <p:nvPr>
            <p:extLst>
              <p:ext uri="{D42A27DB-BD31-4B8C-83A1-F6EECF244321}">
                <p14:modId xmlns:p14="http://schemas.microsoft.com/office/powerpoint/2010/main" val="1390900754"/>
              </p:ext>
            </p:extLst>
          </p:nvPr>
        </p:nvGraphicFramePr>
        <p:xfrm>
          <a:off x="0" y="0"/>
          <a:ext cx="6857998" cy="9906000"/>
        </p:xfrm>
        <a:graphic>
          <a:graphicData uri="http://schemas.openxmlformats.org/drawingml/2006/table">
            <a:tbl>
              <a:tblPr firstRow="1" firstCol="1" bandRow="1">
                <a:noFill/>
                <a:tableStyleId>{4B5E7462-0421-4344-B85C-1AFE53A2EFAE}</a:tableStyleId>
              </a:tblPr>
              <a:tblGrid>
                <a:gridCol w="210045">
                  <a:extLst>
                    <a:ext uri="{9D8B030D-6E8A-4147-A177-3AD203B41FA5}">
                      <a16:colId xmlns:a16="http://schemas.microsoft.com/office/drawing/2014/main" val="20000"/>
                    </a:ext>
                  </a:extLst>
                </a:gridCol>
                <a:gridCol w="1249157">
                  <a:extLst>
                    <a:ext uri="{9D8B030D-6E8A-4147-A177-3AD203B41FA5}">
                      <a16:colId xmlns:a16="http://schemas.microsoft.com/office/drawing/2014/main" val="20001"/>
                    </a:ext>
                  </a:extLst>
                </a:gridCol>
                <a:gridCol w="1249157">
                  <a:extLst>
                    <a:ext uri="{9D8B030D-6E8A-4147-A177-3AD203B41FA5}">
                      <a16:colId xmlns:a16="http://schemas.microsoft.com/office/drawing/2014/main" val="20002"/>
                    </a:ext>
                  </a:extLst>
                </a:gridCol>
                <a:gridCol w="1249157">
                  <a:extLst>
                    <a:ext uri="{9D8B030D-6E8A-4147-A177-3AD203B41FA5}">
                      <a16:colId xmlns:a16="http://schemas.microsoft.com/office/drawing/2014/main" val="20003"/>
                    </a:ext>
                  </a:extLst>
                </a:gridCol>
                <a:gridCol w="1450241">
                  <a:extLst>
                    <a:ext uri="{9D8B030D-6E8A-4147-A177-3AD203B41FA5}">
                      <a16:colId xmlns:a16="http://schemas.microsoft.com/office/drawing/2014/main" val="20004"/>
                    </a:ext>
                  </a:extLst>
                </a:gridCol>
                <a:gridCol w="1450241">
                  <a:extLst>
                    <a:ext uri="{9D8B030D-6E8A-4147-A177-3AD203B41FA5}">
                      <a16:colId xmlns:a16="http://schemas.microsoft.com/office/drawing/2014/main" val="20005"/>
                    </a:ext>
                  </a:extLst>
                </a:gridCol>
              </a:tblGrid>
              <a:tr h="472182">
                <a:tc rowSpan="2">
                  <a:txBody>
                    <a:bodyPr/>
                    <a:lstStyle/>
                    <a:p>
                      <a:pPr marL="0" marR="0" lvl="0" indent="0" algn="ctr" rtl="0">
                        <a:spcBef>
                          <a:spcPts val="0"/>
                        </a:spcBef>
                        <a:spcAft>
                          <a:spcPts val="0"/>
                        </a:spcAft>
                        <a:buNone/>
                      </a:pPr>
                      <a:r>
                        <a:rPr lang="en-GB" sz="1400" u="none" strike="noStrike" cap="none"/>
                        <a:t> </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GB" sz="900" u="none" strike="noStrike" cap="none"/>
                        <a:t> </a:t>
                      </a:r>
                      <a:endParaRPr sz="900"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gridSpan="5">
                  <a:txBody>
                    <a:bodyPr/>
                    <a:lstStyle/>
                    <a:p>
                      <a:pPr marL="0" marR="0" lvl="0" indent="0" algn="ctr" rtl="0">
                        <a:spcBef>
                          <a:spcPts val="0"/>
                        </a:spcBef>
                        <a:spcAft>
                          <a:spcPts val="0"/>
                        </a:spcAft>
                        <a:buNone/>
                      </a:pPr>
                      <a:r>
                        <a:rPr lang="en-GB" sz="1400" u="none" strike="noStrike" cap="none"/>
                        <a:t>YEAR </a:t>
                      </a:r>
                      <a:r>
                        <a:rPr lang="en-GB" sz="1400"/>
                        <a:t>11</a:t>
                      </a:r>
                      <a:endParaRPr sz="1400" u="none" strike="noStrike" cap="none"/>
                    </a:p>
                  </a:txBody>
                  <a:tcPr marL="51431" marR="51431"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23186">
                <a:tc vMerge="1">
                  <a:txBody>
                    <a:bodyPr/>
                    <a:lstStyle/>
                    <a:p>
                      <a:endParaRPr lang="en-US"/>
                    </a:p>
                  </a:txBody>
                  <a:tcPr/>
                </a:tc>
                <a:tc>
                  <a:txBody>
                    <a:bodyPr/>
                    <a:lstStyle/>
                    <a:p>
                      <a:pPr marL="0" marR="0" lvl="0" indent="0" algn="ctr" rtl="0">
                        <a:spcBef>
                          <a:spcPts val="0"/>
                        </a:spcBef>
                        <a:spcAft>
                          <a:spcPts val="0"/>
                        </a:spcAft>
                        <a:buNone/>
                      </a:pPr>
                      <a:r>
                        <a:rPr lang="en-GB" sz="900" b="1" u="none" strike="noStrike" cap="none"/>
                        <a:t>KNOWLEDGE</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CONCEPTS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SKILLS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latin typeface="Calibri"/>
                          <a:ea typeface="Calibri"/>
                          <a:cs typeface="Calibri"/>
                          <a:sym typeface="Calibri"/>
                        </a:rPr>
                        <a:t>RATIONALE</a:t>
                      </a:r>
                      <a:endParaRPr sz="800"/>
                    </a:p>
                    <a:p>
                      <a:pPr marL="0" marR="0" lvl="0" indent="0" algn="ctr" rtl="0">
                        <a:spcBef>
                          <a:spcPts val="0"/>
                        </a:spcBef>
                        <a:spcAft>
                          <a:spcPts val="0"/>
                        </a:spcAft>
                        <a:buNone/>
                      </a:pPr>
                      <a:r>
                        <a:rPr lang="en-GB" sz="900" b="0" u="none" strike="noStrike" cap="none">
                          <a:latin typeface="Calibri"/>
                          <a:ea typeface="Calibri"/>
                          <a:cs typeface="Calibri"/>
                          <a:sym typeface="Calibri"/>
                        </a:rPr>
                        <a:t>Why has this learning been selected? Why has it been sequenced in this way?</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solidFill>
                            <a:schemeClr val="dk1"/>
                          </a:solidFill>
                          <a:latin typeface="Calibri"/>
                          <a:ea typeface="Calibri"/>
                          <a:cs typeface="Calibri"/>
                          <a:sym typeface="Calibri"/>
                        </a:rPr>
                        <a:t>PERSONAL DEVELOPMENT</a:t>
                      </a:r>
                      <a:endParaRPr sz="800"/>
                    </a:p>
                    <a:p>
                      <a:pPr marL="0" marR="0" lvl="0" indent="0" algn="l" rtl="0">
                        <a:spcBef>
                          <a:spcPts val="0"/>
                        </a:spcBef>
                        <a:spcAft>
                          <a:spcPts val="0"/>
                        </a:spcAft>
                        <a:buNone/>
                      </a:pPr>
                      <a:r>
                        <a:rPr lang="en-GB" sz="900" b="1" u="none" strike="noStrike" cap="none">
                          <a:solidFill>
                            <a:schemeClr val="dk1"/>
                          </a:solidFill>
                          <a:latin typeface="Calibri"/>
                          <a:ea typeface="Calibri"/>
                          <a:cs typeface="Calibri"/>
                          <a:sym typeface="Calibri"/>
                        </a:rPr>
                        <a:t>SMCMP, PSHE, Careers</a:t>
                      </a:r>
                      <a:endParaRPr sz="800"/>
                    </a:p>
                    <a:p>
                      <a:pPr marL="0" marR="0" lvl="0" indent="0" algn="ctr" rtl="0">
                        <a:spcBef>
                          <a:spcPts val="0"/>
                        </a:spcBef>
                        <a:spcAft>
                          <a:spcPts val="0"/>
                        </a:spcAft>
                        <a:buNone/>
                      </a:pP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extLst>
                  <a:ext uri="{0D108BD9-81ED-4DB2-BD59-A6C34878D82A}">
                    <a16:rowId xmlns:a16="http://schemas.microsoft.com/office/drawing/2014/main" val="10001"/>
                  </a:ext>
                </a:extLst>
              </a:tr>
              <a:tr h="8210632">
                <a:tc>
                  <a:txBody>
                    <a:bodyPr/>
                    <a:lstStyle/>
                    <a:p>
                      <a:pPr marL="71755" marR="71755" lvl="0" indent="0" algn="ctr" rtl="0">
                        <a:spcBef>
                          <a:spcPts val="0"/>
                        </a:spcBef>
                        <a:spcAft>
                          <a:spcPts val="0"/>
                        </a:spcAft>
                        <a:buNone/>
                      </a:pPr>
                      <a:r>
                        <a:rPr lang="en-GB" sz="900" u="none" strike="noStrike" cap="none">
                          <a:solidFill>
                            <a:schemeClr val="dk1"/>
                          </a:solidFill>
                        </a:rPr>
                        <a:t>Term </a:t>
                      </a:r>
                      <a:r>
                        <a:rPr lang="en-GB" sz="900">
                          <a:solidFill>
                            <a:schemeClr val="dk1"/>
                          </a:solidFill>
                        </a:rPr>
                        <a:t>3</a:t>
                      </a:r>
                      <a:endParaRPr sz="900" u="none" strike="noStrike" cap="none">
                        <a:solidFill>
                          <a:schemeClr val="dk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1D1D"/>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r>
                        <a:rPr lang="en-GB" sz="800" dirty="0">
                          <a:highlight>
                            <a:srgbClr val="FFFFFF"/>
                          </a:highlight>
                        </a:rPr>
                        <a:t>Key elements of the course will be revisited during this term in order to encode key knowledge deeper into students long term memory.</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Students will examine the links between the different GCSE units taught in order to find patterns and similarities in order to strengthen their revision.</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Students will complete activities designed to promote deeper questions about the topics they have studied.</a:t>
                      </a:r>
                      <a:endParaRPr sz="800" dirty="0">
                        <a:highlight>
                          <a:srgbClr val="FFFFFF"/>
                        </a:highlight>
                      </a:endParaRPr>
                    </a:p>
                    <a:p>
                      <a:pPr marL="0" marR="0" lvl="0" indent="0" algn="l" rtl="0">
                        <a:spcBef>
                          <a:spcPts val="0"/>
                        </a:spcBef>
                        <a:spcAft>
                          <a:spcPts val="0"/>
                        </a:spcAft>
                        <a:buClr>
                          <a:srgbClr val="000000"/>
                        </a:buClr>
                        <a:buSzPts val="1100"/>
                        <a:buFont typeface="Arial"/>
                        <a:buNone/>
                      </a:pPr>
                      <a:endParaRPr sz="800" dirty="0"/>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endParaRPr sz="800" u="none" strike="noStrike" cap="none">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177800" lvl="0" indent="-165100" algn="l" rtl="0">
                        <a:lnSpc>
                          <a:spcPct val="120000"/>
                        </a:lnSpc>
                        <a:spcBef>
                          <a:spcPts val="0"/>
                        </a:spcBef>
                        <a:spcAft>
                          <a:spcPts val="0"/>
                        </a:spcAft>
                        <a:buClr>
                          <a:schemeClr val="dk1"/>
                        </a:buClr>
                        <a:buSzPts val="1100"/>
                        <a:buFont typeface="Arial"/>
                        <a:buNone/>
                      </a:pPr>
                      <a:r>
                        <a:rPr lang="en-GB" sz="800">
                          <a:highlight>
                            <a:srgbClr val="FFFFFF"/>
                          </a:highlight>
                        </a:rPr>
                        <a:t>Pupils will review the skills they have practiced throughout their GCSE in order to cement their learning.</a:t>
                      </a:r>
                      <a:endParaRPr sz="800">
                        <a:highlight>
                          <a:srgbClr val="FFFFFF"/>
                        </a:highlight>
                      </a:endParaRPr>
                    </a:p>
                    <a:p>
                      <a:pPr marL="177800" lvl="0" indent="-101600" algn="l" rtl="0">
                        <a:lnSpc>
                          <a:spcPct val="120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77800" lvl="0" indent="-165100" algn="l" rtl="0">
                        <a:lnSpc>
                          <a:spcPct val="120000"/>
                        </a:lnSpc>
                        <a:spcBef>
                          <a:spcPts val="0"/>
                        </a:spcBef>
                        <a:spcAft>
                          <a:spcPts val="0"/>
                        </a:spcAft>
                        <a:buClr>
                          <a:schemeClr val="dk1"/>
                        </a:buClr>
                        <a:buSzPts val="1100"/>
                        <a:buFont typeface="Arial"/>
                        <a:buNone/>
                      </a:pPr>
                      <a:r>
                        <a:rPr lang="en-GB" sz="800">
                          <a:highlight>
                            <a:srgbClr val="FFFFFF"/>
                          </a:highlight>
                        </a:rPr>
                        <a:t>Pupils will engage with good revision techniques in order to strengthen their factual knowledge</a:t>
                      </a:r>
                      <a:endParaRPr sz="800">
                        <a:highlight>
                          <a:srgbClr val="FFFFFF"/>
                        </a:highlight>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a:solidFill>
                            <a:srgbClr val="000000"/>
                          </a:solidFill>
                          <a:latin typeface="Arial"/>
                          <a:ea typeface="Arial"/>
                          <a:cs typeface="Arial"/>
                          <a:sym typeface="Arial"/>
                        </a:rPr>
                        <a:t> </a:t>
                      </a:r>
                      <a:r>
                        <a:rPr lang="en-GB" sz="800">
                          <a:highlight>
                            <a:srgbClr val="FFFFFF"/>
                          </a:highlight>
                        </a:rPr>
                        <a:t>Rich tasks are used to ensure that this time is used to deepen pupils contextual understanding of the key elements of the history curriculum rather than just revisiting content. This time is used to ensure that pupils can situate the knowledge they have in the bigger picture of History, using this knowledge to deepen their understanding.</a:t>
                      </a:r>
                      <a:endParaRPr sz="800"/>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aphicFrame>
        <p:nvGraphicFramePr>
          <p:cNvPr id="99" name="Google Shape;99;p14"/>
          <p:cNvGraphicFramePr/>
          <p:nvPr>
            <p:extLst>
              <p:ext uri="{D42A27DB-BD31-4B8C-83A1-F6EECF244321}">
                <p14:modId xmlns:p14="http://schemas.microsoft.com/office/powerpoint/2010/main" val="389543518"/>
              </p:ext>
            </p:extLst>
          </p:nvPr>
        </p:nvGraphicFramePr>
        <p:xfrm>
          <a:off x="0" y="0"/>
          <a:ext cx="6858000" cy="9906000"/>
        </p:xfrm>
        <a:graphic>
          <a:graphicData uri="http://schemas.openxmlformats.org/drawingml/2006/table">
            <a:tbl>
              <a:tblPr firstRow="1" firstCol="1" bandRow="1">
                <a:noFill/>
                <a:tableStyleId>{4B5E7462-0421-4344-B85C-1AFE53A2EFAE}</a:tableStyleId>
              </a:tblPr>
              <a:tblGrid>
                <a:gridCol w="210039">
                  <a:extLst>
                    <a:ext uri="{9D8B030D-6E8A-4147-A177-3AD203B41FA5}">
                      <a16:colId xmlns:a16="http://schemas.microsoft.com/office/drawing/2014/main" val="20000"/>
                    </a:ext>
                  </a:extLst>
                </a:gridCol>
                <a:gridCol w="1249161">
                  <a:extLst>
                    <a:ext uri="{9D8B030D-6E8A-4147-A177-3AD203B41FA5}">
                      <a16:colId xmlns:a16="http://schemas.microsoft.com/office/drawing/2014/main" val="20001"/>
                    </a:ext>
                  </a:extLst>
                </a:gridCol>
                <a:gridCol w="1249161">
                  <a:extLst>
                    <a:ext uri="{9D8B030D-6E8A-4147-A177-3AD203B41FA5}">
                      <a16:colId xmlns:a16="http://schemas.microsoft.com/office/drawing/2014/main" val="20002"/>
                    </a:ext>
                  </a:extLst>
                </a:gridCol>
                <a:gridCol w="1249161">
                  <a:extLst>
                    <a:ext uri="{9D8B030D-6E8A-4147-A177-3AD203B41FA5}">
                      <a16:colId xmlns:a16="http://schemas.microsoft.com/office/drawing/2014/main" val="20003"/>
                    </a:ext>
                  </a:extLst>
                </a:gridCol>
                <a:gridCol w="1450239">
                  <a:extLst>
                    <a:ext uri="{9D8B030D-6E8A-4147-A177-3AD203B41FA5}">
                      <a16:colId xmlns:a16="http://schemas.microsoft.com/office/drawing/2014/main" val="20004"/>
                    </a:ext>
                  </a:extLst>
                </a:gridCol>
                <a:gridCol w="1450239">
                  <a:extLst>
                    <a:ext uri="{9D8B030D-6E8A-4147-A177-3AD203B41FA5}">
                      <a16:colId xmlns:a16="http://schemas.microsoft.com/office/drawing/2014/main" val="20005"/>
                    </a:ext>
                  </a:extLst>
                </a:gridCol>
              </a:tblGrid>
              <a:tr h="263944">
                <a:tc rowSpan="2">
                  <a:txBody>
                    <a:bodyPr/>
                    <a:lstStyle/>
                    <a:p>
                      <a:pPr marL="0" marR="0" lvl="0" indent="0" algn="ctr" rtl="0">
                        <a:spcBef>
                          <a:spcPts val="0"/>
                        </a:spcBef>
                        <a:spcAft>
                          <a:spcPts val="0"/>
                        </a:spcAft>
                        <a:buNone/>
                      </a:pPr>
                      <a:r>
                        <a:rPr lang="en-GB" sz="1400" u="none" strike="noStrike" cap="none"/>
                        <a:t> </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GB" sz="900" u="none" strike="noStrike" cap="none"/>
                        <a:t> </a:t>
                      </a:r>
                      <a:endParaRPr sz="900"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gridSpan="5">
                  <a:txBody>
                    <a:bodyPr/>
                    <a:lstStyle/>
                    <a:p>
                      <a:pPr marL="0" marR="0" lvl="0" indent="0" algn="ctr" rtl="0">
                        <a:spcBef>
                          <a:spcPts val="0"/>
                        </a:spcBef>
                        <a:spcAft>
                          <a:spcPts val="0"/>
                        </a:spcAft>
                        <a:buNone/>
                      </a:pPr>
                      <a:r>
                        <a:rPr lang="en-GB" sz="1400" u="none" strike="noStrike" cap="none"/>
                        <a:t>YEAR 7 </a:t>
                      </a:r>
                      <a:endParaRPr sz="1100"/>
                    </a:p>
                  </a:txBody>
                  <a:tcPr marL="51431" marR="51431"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5585">
                <a:tc vMerge="1">
                  <a:txBody>
                    <a:bodyPr/>
                    <a:lstStyle/>
                    <a:p>
                      <a:endParaRPr lang="en-US"/>
                    </a:p>
                  </a:txBody>
                  <a:tcPr/>
                </a:tc>
                <a:tc>
                  <a:txBody>
                    <a:bodyPr/>
                    <a:lstStyle/>
                    <a:p>
                      <a:pPr marL="0" marR="0" lvl="0" indent="0" algn="ctr" rtl="0">
                        <a:spcBef>
                          <a:spcPts val="0"/>
                        </a:spcBef>
                        <a:spcAft>
                          <a:spcPts val="0"/>
                        </a:spcAft>
                        <a:buNone/>
                      </a:pPr>
                      <a:r>
                        <a:rPr lang="en-GB" sz="900" b="1" u="none" strike="noStrike" cap="none"/>
                        <a:t>KNOWLEDGE</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CONCEPTS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SKILLS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latin typeface="Calibri"/>
                          <a:ea typeface="Calibri"/>
                          <a:cs typeface="Calibri"/>
                          <a:sym typeface="Calibri"/>
                        </a:rPr>
                        <a:t>RATIONALE</a:t>
                      </a:r>
                      <a:endParaRPr sz="1100"/>
                    </a:p>
                    <a:p>
                      <a:pPr marL="0" marR="0" lvl="0" indent="0" algn="ctr" rtl="0">
                        <a:spcBef>
                          <a:spcPts val="0"/>
                        </a:spcBef>
                        <a:spcAft>
                          <a:spcPts val="0"/>
                        </a:spcAft>
                        <a:buNone/>
                      </a:pPr>
                      <a:r>
                        <a:rPr lang="en-GB" sz="900" b="0" u="none" strike="noStrike" cap="none">
                          <a:latin typeface="Calibri"/>
                          <a:ea typeface="Calibri"/>
                          <a:cs typeface="Calibri"/>
                          <a:sym typeface="Calibri"/>
                        </a:rPr>
                        <a:t>Why has this learning been selected? Why has it been sequenced in this way?</a:t>
                      </a:r>
                      <a:endParaRPr sz="900" b="0"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solidFill>
                            <a:schemeClr val="dk1"/>
                          </a:solidFill>
                          <a:latin typeface="Calibri"/>
                          <a:ea typeface="Calibri"/>
                          <a:cs typeface="Calibri"/>
                          <a:sym typeface="Calibri"/>
                        </a:rPr>
                        <a:t>PERSONAL DEVELOPMENT</a:t>
                      </a:r>
                      <a:endParaRPr sz="1100"/>
                    </a:p>
                    <a:p>
                      <a:pPr marL="0" marR="0" lvl="0" indent="0" algn="l" rtl="0">
                        <a:spcBef>
                          <a:spcPts val="0"/>
                        </a:spcBef>
                        <a:spcAft>
                          <a:spcPts val="0"/>
                        </a:spcAft>
                        <a:buNone/>
                      </a:pPr>
                      <a:r>
                        <a:rPr lang="en-GB" sz="900" b="1" u="none" strike="noStrike" cap="none">
                          <a:solidFill>
                            <a:schemeClr val="dk1"/>
                          </a:solidFill>
                          <a:latin typeface="Calibri"/>
                          <a:ea typeface="Calibri"/>
                          <a:cs typeface="Calibri"/>
                          <a:sym typeface="Calibri"/>
                        </a:rPr>
                        <a:t>SMCMP, PSHE, Careers</a:t>
                      </a:r>
                      <a:endParaRPr sz="900" b="1" u="none" strike="noStrike" cap="none">
                        <a:solidFill>
                          <a:schemeClr val="dk1"/>
                        </a:solidFill>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extLst>
                  <a:ext uri="{0D108BD9-81ED-4DB2-BD59-A6C34878D82A}">
                    <a16:rowId xmlns:a16="http://schemas.microsoft.com/office/drawing/2014/main" val="10001"/>
                  </a:ext>
                </a:extLst>
              </a:tr>
              <a:tr h="9036471">
                <a:tc>
                  <a:txBody>
                    <a:bodyPr/>
                    <a:lstStyle/>
                    <a:p>
                      <a:pPr marL="71755" marR="71755" lvl="0" indent="0" algn="ctr" rtl="0">
                        <a:spcBef>
                          <a:spcPts val="0"/>
                        </a:spcBef>
                        <a:spcAft>
                          <a:spcPts val="0"/>
                        </a:spcAft>
                        <a:buNone/>
                      </a:pPr>
                      <a:r>
                        <a:rPr lang="en-GB" sz="900" u="none" strike="noStrike" cap="none">
                          <a:solidFill>
                            <a:schemeClr val="dk1"/>
                          </a:solidFill>
                        </a:rPr>
                        <a:t>Term 1</a:t>
                      </a:r>
                      <a:endParaRPr sz="900" u="none" strike="noStrike" cap="none">
                        <a:solidFill>
                          <a:schemeClr val="dk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1D1D"/>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r>
                        <a:rPr lang="en-GB" sz="800" b="1" u="sng" dirty="0">
                          <a:highlight>
                            <a:srgbClr val="FFFFFF"/>
                          </a:highlight>
                        </a:rPr>
                        <a:t>What is History?</a:t>
                      </a:r>
                      <a:endParaRPr sz="800" b="1" u="sng"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Units of time: Standard units of time. Use of centuries.</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BC and AD and their use</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Timelines: How to plot and read timelines.</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Types of sources: Primary and Secondary and the different types of source e.g. artefacts, written sources.</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endParaRPr sz="800" dirty="0">
                        <a:highlight>
                          <a:srgbClr val="FFFFFF"/>
                        </a:highlight>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endParaRPr sz="1100" dirty="0"/>
                    </a:p>
                    <a:p>
                      <a:pPr marL="0" marR="0" lvl="0" indent="0" algn="l" rtl="0">
                        <a:spcBef>
                          <a:spcPts val="0"/>
                        </a:spcBef>
                        <a:spcAft>
                          <a:spcPts val="0"/>
                        </a:spcAft>
                        <a:buClr>
                          <a:srgbClr val="000000"/>
                        </a:buClr>
                        <a:buSzPts val="1100"/>
                        <a:buFont typeface="Arial"/>
                        <a:buNone/>
                      </a:pPr>
                      <a:r>
                        <a:rPr lang="en-GB" sz="800" b="1" u="sng" strike="noStrike" cap="none" dirty="0">
                          <a:solidFill>
                            <a:srgbClr val="000000"/>
                          </a:solidFill>
                          <a:latin typeface="Arial"/>
                          <a:ea typeface="Arial"/>
                          <a:cs typeface="Arial"/>
                          <a:sym typeface="Arial"/>
                        </a:rPr>
                        <a:t>Migration to and from Britain before 1066</a:t>
                      </a:r>
                      <a:endParaRPr sz="1100" b="1" u="sng" dirty="0"/>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Migration: What it is? </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Who were the first settlers to England.</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Roman impact on Britain.</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highlight>
                            <a:srgbClr val="FFFF00"/>
                          </a:highlight>
                          <a:latin typeface="Arial"/>
                          <a:ea typeface="Arial"/>
                          <a:cs typeface="Arial"/>
                          <a:sym typeface="Arial"/>
                        </a:rPr>
                        <a:t>Anglo-Saxon impact on Britain</a:t>
                      </a:r>
                      <a:endParaRPr sz="800" dirty="0">
                        <a:solidFill>
                          <a:srgbClr val="000000"/>
                        </a:solidFill>
                        <a:highlight>
                          <a:srgbClr val="FFFF00"/>
                        </a:highlight>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Viking settlement of Britain</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r>
                        <a:rPr lang="en-GB" sz="800" b="1" u="sng" dirty="0">
                          <a:highlight>
                            <a:srgbClr val="FFFFFF"/>
                          </a:highlight>
                        </a:rPr>
                        <a:t>The  Norman Conquest</a:t>
                      </a:r>
                      <a:endParaRPr sz="800" b="1" u="sng"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Succession crisis in 1066: Causes of the crisis and background of the participants.</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The Battle of Stamford Bridge: Reasons for the battle , events of the battle,  and reasons for the Saxon  victory.</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The Battle of Hastings: Reasons for the battle , events of the battle,  and reasons for the Norman victory.</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Motte and Bailey Castles: Construction, purpose, and strengths and weaknesses.</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Stone Castles: Comparison to Motte and Bailey castles</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Feudal System: Purpose, roles within, and impact of the system.</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Domesday book:  Reasons for its creation. Process of its creation. Value as a historical source</a:t>
                      </a:r>
                      <a:endParaRPr sz="800" dirty="0">
                        <a:highlight>
                          <a:srgbClr val="FFFF00"/>
                        </a:highlight>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Migration</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Community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Society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Change</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Continuity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Monarchy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War</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Power</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Society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Migration</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Community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Authority</a:t>
                      </a: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recall some facts, describe people, events and places in the past</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understand that the past is divided into different periods.</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list how things have changed and continued over a specific time period.</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begin to give a few reasons or results e.g. list them.</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describe what a source shows in response to a particular question.</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identify some ways that the past is represented.</a:t>
                      </a:r>
                      <a:endParaRPr sz="800">
                        <a:highlight>
                          <a:srgbClr val="FFFFFF"/>
                        </a:highlight>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r>
                        <a:rPr lang="en-GB" sz="800" dirty="0">
                          <a:highlight>
                            <a:srgbClr val="FFFFFF"/>
                          </a:highlight>
                        </a:rPr>
                        <a:t>We will introduce students to the concept of the study of History. We provide them with the basic skills and concepts to be able to talk about the building blocks of history (chronology and sources) so that as they progress through the course they can become disciplined historians. We use two case studies to allow pupils to start to understand the framing of historical enquiries  and to exercise their developing historical vocabularies.</a:t>
                      </a:r>
                      <a:endParaRPr sz="800" dirty="0">
                        <a:highlight>
                          <a:srgbClr val="FFFFFF"/>
                        </a:highlight>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We  examine the Norman conquest as it is a defining moment of British History that pupils need to understand in order to situate all the historical developments that come afterwards. This unit also provides a framework for pupils to build on their knowledge of medieval England in both term 2 of year 7 and as part of the Medicine Through time course in year 10</a:t>
                      </a:r>
                      <a:endParaRPr sz="800" dirty="0">
                        <a:highlight>
                          <a:srgbClr val="FFFFFF"/>
                        </a:highlight>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This units provides transferable skills. It shows students how to critically examine sources and recognise how different interpretations of events can exist.</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This unit will help pupils understand how migration has impacted the country. This will help pupils recognise the positive impact that migration can have on society and the advantages of a diverse society.</a:t>
                      </a:r>
                    </a:p>
                    <a:p>
                      <a:pPr marL="0" marR="0" lvl="0" indent="0" algn="l" rtl="0">
                        <a:spcBef>
                          <a:spcPts val="0"/>
                        </a:spcBef>
                        <a:spcAft>
                          <a:spcPts val="0"/>
                        </a:spcAft>
                        <a:buClr>
                          <a:schemeClr val="dk1"/>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aphicFrame>
        <p:nvGraphicFramePr>
          <p:cNvPr id="104" name="Google Shape;104;p15"/>
          <p:cNvGraphicFramePr/>
          <p:nvPr>
            <p:extLst>
              <p:ext uri="{D42A27DB-BD31-4B8C-83A1-F6EECF244321}">
                <p14:modId xmlns:p14="http://schemas.microsoft.com/office/powerpoint/2010/main" val="1585290003"/>
              </p:ext>
            </p:extLst>
          </p:nvPr>
        </p:nvGraphicFramePr>
        <p:xfrm>
          <a:off x="0" y="0"/>
          <a:ext cx="6857998" cy="9906000"/>
        </p:xfrm>
        <a:graphic>
          <a:graphicData uri="http://schemas.openxmlformats.org/drawingml/2006/table">
            <a:tbl>
              <a:tblPr firstRow="1" firstCol="1" bandRow="1">
                <a:noFill/>
                <a:tableStyleId>{4B5E7462-0421-4344-B85C-1AFE53A2EFAE}</a:tableStyleId>
              </a:tblPr>
              <a:tblGrid>
                <a:gridCol w="210045">
                  <a:extLst>
                    <a:ext uri="{9D8B030D-6E8A-4147-A177-3AD203B41FA5}">
                      <a16:colId xmlns:a16="http://schemas.microsoft.com/office/drawing/2014/main" val="20000"/>
                    </a:ext>
                  </a:extLst>
                </a:gridCol>
                <a:gridCol w="1249157">
                  <a:extLst>
                    <a:ext uri="{9D8B030D-6E8A-4147-A177-3AD203B41FA5}">
                      <a16:colId xmlns:a16="http://schemas.microsoft.com/office/drawing/2014/main" val="20001"/>
                    </a:ext>
                  </a:extLst>
                </a:gridCol>
                <a:gridCol w="1249157">
                  <a:extLst>
                    <a:ext uri="{9D8B030D-6E8A-4147-A177-3AD203B41FA5}">
                      <a16:colId xmlns:a16="http://schemas.microsoft.com/office/drawing/2014/main" val="20002"/>
                    </a:ext>
                  </a:extLst>
                </a:gridCol>
                <a:gridCol w="1249157">
                  <a:extLst>
                    <a:ext uri="{9D8B030D-6E8A-4147-A177-3AD203B41FA5}">
                      <a16:colId xmlns:a16="http://schemas.microsoft.com/office/drawing/2014/main" val="20003"/>
                    </a:ext>
                  </a:extLst>
                </a:gridCol>
                <a:gridCol w="1450241">
                  <a:extLst>
                    <a:ext uri="{9D8B030D-6E8A-4147-A177-3AD203B41FA5}">
                      <a16:colId xmlns:a16="http://schemas.microsoft.com/office/drawing/2014/main" val="20004"/>
                    </a:ext>
                  </a:extLst>
                </a:gridCol>
                <a:gridCol w="1450241">
                  <a:extLst>
                    <a:ext uri="{9D8B030D-6E8A-4147-A177-3AD203B41FA5}">
                      <a16:colId xmlns:a16="http://schemas.microsoft.com/office/drawing/2014/main" val="20005"/>
                    </a:ext>
                  </a:extLst>
                </a:gridCol>
              </a:tblGrid>
              <a:tr h="362805">
                <a:tc rowSpan="2">
                  <a:txBody>
                    <a:bodyPr/>
                    <a:lstStyle/>
                    <a:p>
                      <a:pPr marL="0" marR="0" lvl="0" indent="0" algn="ctr" rtl="0">
                        <a:spcBef>
                          <a:spcPts val="0"/>
                        </a:spcBef>
                        <a:spcAft>
                          <a:spcPts val="0"/>
                        </a:spcAft>
                        <a:buNone/>
                      </a:pPr>
                      <a:r>
                        <a:rPr lang="en-GB" sz="1400" u="none" strike="noStrike" cap="none"/>
                        <a:t> </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GB" sz="900" u="none" strike="noStrike" cap="none"/>
                        <a:t> </a:t>
                      </a:r>
                      <a:endParaRPr sz="900"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gridSpan="5">
                  <a:txBody>
                    <a:bodyPr/>
                    <a:lstStyle/>
                    <a:p>
                      <a:pPr marL="0" marR="0" lvl="0" indent="0" algn="ctr" rtl="0">
                        <a:spcBef>
                          <a:spcPts val="0"/>
                        </a:spcBef>
                        <a:spcAft>
                          <a:spcPts val="0"/>
                        </a:spcAft>
                        <a:buNone/>
                      </a:pPr>
                      <a:r>
                        <a:rPr lang="en-GB" sz="1400" u="none" strike="noStrike" cap="none" dirty="0"/>
                        <a:t>YEAR 7</a:t>
                      </a:r>
                      <a:endParaRPr sz="1400" u="none" strike="noStrike" cap="none" dirty="0"/>
                    </a:p>
                  </a:txBody>
                  <a:tcPr marL="51431" marR="51431"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7549">
                <a:tc vMerge="1">
                  <a:txBody>
                    <a:bodyPr/>
                    <a:lstStyle/>
                    <a:p>
                      <a:endParaRPr lang="en-US"/>
                    </a:p>
                  </a:txBody>
                  <a:tcPr/>
                </a:tc>
                <a:tc>
                  <a:txBody>
                    <a:bodyPr/>
                    <a:lstStyle/>
                    <a:p>
                      <a:pPr marL="0" marR="0" lvl="0" indent="0" algn="ctr" rtl="0">
                        <a:spcBef>
                          <a:spcPts val="0"/>
                        </a:spcBef>
                        <a:spcAft>
                          <a:spcPts val="0"/>
                        </a:spcAft>
                        <a:buNone/>
                      </a:pPr>
                      <a:r>
                        <a:rPr lang="en-GB" sz="900" b="1" u="none" strike="noStrike" cap="none"/>
                        <a:t>KNOWLEDGE</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CONCEPTS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SKILLS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latin typeface="Calibri"/>
                          <a:ea typeface="Calibri"/>
                          <a:cs typeface="Calibri"/>
                          <a:sym typeface="Calibri"/>
                        </a:rPr>
                        <a:t>RATIONALE</a:t>
                      </a:r>
                      <a:endParaRPr sz="800"/>
                    </a:p>
                    <a:p>
                      <a:pPr marL="0" marR="0" lvl="0" indent="0" algn="ctr" rtl="0">
                        <a:spcBef>
                          <a:spcPts val="0"/>
                        </a:spcBef>
                        <a:spcAft>
                          <a:spcPts val="0"/>
                        </a:spcAft>
                        <a:buNone/>
                      </a:pPr>
                      <a:r>
                        <a:rPr lang="en-GB" sz="900" b="0" u="none" strike="noStrike" cap="none">
                          <a:latin typeface="Calibri"/>
                          <a:ea typeface="Calibri"/>
                          <a:cs typeface="Calibri"/>
                          <a:sym typeface="Calibri"/>
                        </a:rPr>
                        <a:t>Why has this learning been selected? Why has it been sequenced in this way?</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solidFill>
                            <a:schemeClr val="dk1"/>
                          </a:solidFill>
                          <a:latin typeface="Calibri"/>
                          <a:ea typeface="Calibri"/>
                          <a:cs typeface="Calibri"/>
                          <a:sym typeface="Calibri"/>
                        </a:rPr>
                        <a:t>PERSONAL DEVELOPMENT</a:t>
                      </a:r>
                      <a:endParaRPr sz="800"/>
                    </a:p>
                    <a:p>
                      <a:pPr marL="0" marR="0" lvl="0" indent="0" algn="l" rtl="0">
                        <a:spcBef>
                          <a:spcPts val="0"/>
                        </a:spcBef>
                        <a:spcAft>
                          <a:spcPts val="0"/>
                        </a:spcAft>
                        <a:buNone/>
                      </a:pPr>
                      <a:r>
                        <a:rPr lang="en-GB" sz="900" b="1" u="none" strike="noStrike" cap="none">
                          <a:solidFill>
                            <a:schemeClr val="dk1"/>
                          </a:solidFill>
                          <a:latin typeface="Calibri"/>
                          <a:ea typeface="Calibri"/>
                          <a:cs typeface="Calibri"/>
                          <a:sym typeface="Calibri"/>
                        </a:rPr>
                        <a:t>SMCMP, PSHE, Careers</a:t>
                      </a:r>
                      <a:endParaRPr sz="800"/>
                    </a:p>
                    <a:p>
                      <a:pPr marL="0" marR="0" lvl="0" indent="0" algn="ctr" rtl="0">
                        <a:spcBef>
                          <a:spcPts val="0"/>
                        </a:spcBef>
                        <a:spcAft>
                          <a:spcPts val="0"/>
                        </a:spcAft>
                        <a:buNone/>
                      </a:pP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extLst>
                  <a:ext uri="{0D108BD9-81ED-4DB2-BD59-A6C34878D82A}">
                    <a16:rowId xmlns:a16="http://schemas.microsoft.com/office/drawing/2014/main" val="10001"/>
                  </a:ext>
                </a:extLst>
              </a:tr>
              <a:tr h="8775646">
                <a:tc>
                  <a:txBody>
                    <a:bodyPr/>
                    <a:lstStyle/>
                    <a:p>
                      <a:pPr marL="71755" marR="71755" lvl="0" indent="0" algn="ctr" rtl="0">
                        <a:spcBef>
                          <a:spcPts val="0"/>
                        </a:spcBef>
                        <a:spcAft>
                          <a:spcPts val="0"/>
                        </a:spcAft>
                        <a:buNone/>
                      </a:pPr>
                      <a:r>
                        <a:rPr lang="en-GB" sz="900" u="none" strike="noStrike" cap="none">
                          <a:solidFill>
                            <a:schemeClr val="dk1"/>
                          </a:solidFill>
                        </a:rPr>
                        <a:t>Term 2</a:t>
                      </a:r>
                      <a:endParaRPr sz="900" u="none" strike="noStrike" cap="none">
                        <a:solidFill>
                          <a:schemeClr val="dk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1D1D"/>
                    </a:solidFill>
                  </a:tcPr>
                </a:tc>
                <a:tc>
                  <a:txBody>
                    <a:bodyPr/>
                    <a:lstStyle/>
                    <a:p>
                      <a:pPr marL="171450" marR="0" lvl="0" indent="-101600" algn="l" rtl="0">
                        <a:spcBef>
                          <a:spcPts val="0"/>
                        </a:spcBef>
                        <a:spcAft>
                          <a:spcPts val="0"/>
                        </a:spcAft>
                        <a:buClr>
                          <a:schemeClr val="dk1"/>
                        </a:buClr>
                        <a:buSzPts val="1100"/>
                        <a:buFont typeface="Arial"/>
                        <a:buNone/>
                      </a:pPr>
                      <a:r>
                        <a:rPr lang="en-GB" sz="800" b="1" u="sng" dirty="0">
                          <a:highlight>
                            <a:srgbClr val="FFFFFF"/>
                          </a:highlight>
                        </a:rPr>
                        <a:t>Life in Medieval England</a:t>
                      </a:r>
                      <a:endParaRPr sz="900" dirty="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Village and town life: </a:t>
                      </a:r>
                      <a:r>
                        <a:rPr lang="en-GB" sz="800" dirty="0">
                          <a:highlight>
                            <a:srgbClr val="FFFF00"/>
                          </a:highlight>
                        </a:rPr>
                        <a:t>Features of, and Similarities and differences  between the two</a:t>
                      </a:r>
                      <a:r>
                        <a:rPr lang="en-GB" sz="800" dirty="0">
                          <a:highlight>
                            <a:srgbClr val="FFFFFF"/>
                          </a:highlight>
                        </a:rPr>
                        <a:t>.</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Religion: How did religion impact the lives of people in Norman England</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Trade: How did the economy function in Medieval England. What are the similarities and differences between Medieval economy and the economy today.</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Crime and punishment: What did Medieval people consider to be crimes? What did medieval people use as punishments. How was law enforced in Medieval England.</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endParaRPr sz="900" dirty="0">
                        <a:highlight>
                          <a:srgbClr val="FFFF00"/>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800" b="1" u="sng" dirty="0">
                          <a:highlight>
                            <a:srgbClr val="FFFFFF"/>
                          </a:highlight>
                        </a:rPr>
                        <a:t>Development of the Monarchy and Church in England</a:t>
                      </a:r>
                      <a:endParaRPr sz="800" b="1" u="sng" dirty="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Thomas Becket: What is the context of Thomas Becket's' murder? How has his death been interpreted. Why was his death a significant event?</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King John: Who was he? How accurate are historical interpretations?</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Magna Carta</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Black Death</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Peasants Revolt</a:t>
                      </a:r>
                      <a:endParaRPr sz="800" dirty="0">
                        <a:highlight>
                          <a:srgbClr val="FFFFFF"/>
                        </a:highlight>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Community</a:t>
                      </a: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Monarchy</a:t>
                      </a: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Change</a:t>
                      </a: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Continuity</a:t>
                      </a: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Freedom</a:t>
                      </a: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Society</a:t>
                      </a: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Power</a:t>
                      </a: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Authority</a:t>
                      </a: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Religion</a:t>
                      </a: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Monarchy</a:t>
                      </a: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Power</a:t>
                      </a: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6985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Revolution</a:t>
                      </a:r>
                      <a:endParaRPr sz="800" dirty="0">
                        <a:solidFill>
                          <a:srgbClr val="000000"/>
                        </a:solidFill>
                        <a:latin typeface="Arial"/>
                        <a:ea typeface="Arial"/>
                        <a:cs typeface="Arial"/>
                        <a:sym typeface="Arial"/>
                      </a:endParaRPr>
                    </a:p>
                    <a:p>
                      <a:pPr marL="6985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6985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Democracy</a:t>
                      </a:r>
                      <a:endParaRPr sz="800" dirty="0">
                        <a:solidFill>
                          <a:srgbClr val="000000"/>
                        </a:solidFill>
                        <a:latin typeface="Arial"/>
                        <a:ea typeface="Arial"/>
                        <a:cs typeface="Arial"/>
                        <a:sym typeface="Arial"/>
                      </a:endParaRPr>
                    </a:p>
                    <a:p>
                      <a:pPr marL="6985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6985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Freedom</a:t>
                      </a:r>
                      <a:endParaRPr sz="800" dirty="0">
                        <a:solidFill>
                          <a:srgbClr val="000000"/>
                        </a:solidFill>
                        <a:latin typeface="Arial"/>
                        <a:ea typeface="Arial"/>
                        <a:cs typeface="Arial"/>
                        <a:sym typeface="Arial"/>
                      </a:endParaRPr>
                    </a:p>
                    <a:p>
                      <a:pPr marL="6985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6985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Society</a:t>
                      </a:r>
                      <a:endParaRPr sz="800" dirty="0">
                        <a:solidFill>
                          <a:srgbClr val="000000"/>
                        </a:solidFill>
                        <a:latin typeface="Arial"/>
                        <a:ea typeface="Arial"/>
                        <a:cs typeface="Arial"/>
                        <a:sym typeface="Arial"/>
                      </a:endParaRPr>
                    </a:p>
                    <a:p>
                      <a:pPr marL="6985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6985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Power</a:t>
                      </a:r>
                      <a:endParaRPr sz="800" dirty="0">
                        <a:solidFill>
                          <a:srgbClr val="000000"/>
                        </a:solidFill>
                        <a:latin typeface="Arial"/>
                        <a:ea typeface="Arial"/>
                        <a:cs typeface="Arial"/>
                        <a:sym typeface="Arial"/>
                      </a:endParaRPr>
                    </a:p>
                    <a:p>
                      <a:pPr marL="6985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6985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Authority</a:t>
                      </a:r>
                      <a:endParaRPr sz="800" dirty="0">
                        <a:solidFill>
                          <a:srgbClr val="000000"/>
                        </a:solidFill>
                        <a:latin typeface="Arial"/>
                        <a:ea typeface="Arial"/>
                        <a:cs typeface="Arial"/>
                        <a:sym typeface="Arial"/>
                      </a:endParaRPr>
                    </a:p>
                    <a:p>
                      <a:pPr marL="6985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6985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Religion</a:t>
                      </a:r>
                      <a:endParaRPr sz="800" dirty="0">
                        <a:solidFill>
                          <a:srgbClr val="000000"/>
                        </a:solidFill>
                        <a:latin typeface="Arial"/>
                        <a:ea typeface="Arial"/>
                        <a:cs typeface="Arial"/>
                        <a:sym typeface="Arial"/>
                      </a:endParaRPr>
                    </a:p>
                    <a:p>
                      <a:pPr marL="6985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6985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171450" marR="0" lvl="0" indent="-101600" algn="l" rtl="0">
                        <a:spcBef>
                          <a:spcPts val="0"/>
                        </a:spcBef>
                        <a:spcAft>
                          <a:spcPts val="0"/>
                        </a:spcAft>
                        <a:buClr>
                          <a:schemeClr val="dk1"/>
                        </a:buClr>
                        <a:buSzPts val="1100"/>
                        <a:buFont typeface="Arial"/>
                        <a:buNone/>
                      </a:pP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describe accurately different people, events and periods. Students may begin to make simple comparisons.</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put events and people into chronological framework.</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describe how things have changed and continued over a specific time period.</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describe the causes or consequences of an event.</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use sources (quotes/descriptions) to answer questions about the past. Students can describe what a source suggests as well as says.</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describe different interpretations and begin to test hypothesis</a:t>
                      </a:r>
                      <a:endParaRPr sz="800">
                        <a:highlight>
                          <a:srgbClr val="FFFFFF"/>
                        </a:highlight>
                      </a:endParaRPr>
                    </a:p>
                    <a:p>
                      <a:pPr marL="171450" marR="0" lvl="0" indent="-101600" algn="l" rtl="0">
                        <a:spcBef>
                          <a:spcPts val="0"/>
                        </a:spcBef>
                        <a:spcAft>
                          <a:spcPts val="0"/>
                        </a:spcAft>
                        <a:buClr>
                          <a:schemeClr val="dk1"/>
                        </a:buClr>
                        <a:buSzPts val="1100"/>
                        <a:buFont typeface="Arial"/>
                        <a:buNone/>
                      </a:pPr>
                      <a:endParaRPr sz="800">
                        <a:highlight>
                          <a:srgbClr val="FFFFFF"/>
                        </a:highlight>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20000"/>
                        </a:lnSpc>
                        <a:spcBef>
                          <a:spcPts val="0"/>
                        </a:spcBef>
                        <a:spcAft>
                          <a:spcPts val="0"/>
                        </a:spcAft>
                        <a:buClr>
                          <a:schemeClr val="dk1"/>
                        </a:buClr>
                        <a:buSzPts val="1100"/>
                        <a:buFont typeface="Arial"/>
                        <a:buNone/>
                      </a:pPr>
                      <a:r>
                        <a:rPr lang="en-GB" sz="800">
                          <a:highlight>
                            <a:srgbClr val="FFFFFF"/>
                          </a:highlight>
                        </a:rPr>
                        <a:t>In term two pupils will start to focus on key themes that they will look at during KS3, the lives of ordinary people and the role of Church and state in England's development. Students will chronologically, follow on from their work in term 1 in order to strengthen their chronological understanding.</a:t>
                      </a:r>
                      <a:endParaRPr sz="80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800">
                          <a:highlight>
                            <a:srgbClr val="FFFFFF"/>
                          </a:highlight>
                        </a:rPr>
                        <a:t>These units also allow pupil to gain knowledge that will help them put their study of both Medicine in the Medieval period and Anglo-Saxon and Norman England into historical context.</a:t>
                      </a:r>
                      <a:endParaRPr sz="80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800">
                          <a:highlight>
                            <a:srgbClr val="FFFFFF"/>
                          </a:highlight>
                        </a:rPr>
                        <a:t>These units also allow pupils to begin to consider the differences between the experiences of ordinary people in the past and the experiences of people today.</a:t>
                      </a:r>
                      <a:endParaRPr sz="80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800">
                          <a:highlight>
                            <a:srgbClr val="FFFFFF"/>
                          </a:highlight>
                        </a:rPr>
                        <a:t>Theses units allow pupils to consider how different people and events are interpreted by historians and allows pupils to gain critical thinking skills.</a:t>
                      </a:r>
                      <a:endParaRPr sz="800">
                        <a:highlight>
                          <a:srgbClr val="FFFFFF"/>
                        </a:highlight>
                      </a:endParaRPr>
                    </a:p>
                    <a:p>
                      <a:pPr marL="171450" marR="0" lvl="0" indent="-10160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171450" marR="0" lvl="0" indent="-10160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Study of the Magna Carta: encourages respect for democracy and support for participation in the democratic processes, including respect for the basis on which the law is made and applied in England.</a:t>
                      </a:r>
                    </a:p>
                    <a:p>
                      <a:pPr marL="171450" marR="0" lvl="0" indent="-10160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Looking into Medieval Crime and Punishment gets pupils to consider the role that the law plays in modern society.</a:t>
                      </a: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aphicFrame>
        <p:nvGraphicFramePr>
          <p:cNvPr id="109" name="Google Shape;109;p16"/>
          <p:cNvGraphicFramePr/>
          <p:nvPr>
            <p:extLst>
              <p:ext uri="{D42A27DB-BD31-4B8C-83A1-F6EECF244321}">
                <p14:modId xmlns:p14="http://schemas.microsoft.com/office/powerpoint/2010/main" val="1687010924"/>
              </p:ext>
            </p:extLst>
          </p:nvPr>
        </p:nvGraphicFramePr>
        <p:xfrm>
          <a:off x="1" y="0"/>
          <a:ext cx="6857998" cy="9906000"/>
        </p:xfrm>
        <a:graphic>
          <a:graphicData uri="http://schemas.openxmlformats.org/drawingml/2006/table">
            <a:tbl>
              <a:tblPr firstRow="1" firstCol="1" bandRow="1">
                <a:noFill/>
                <a:tableStyleId>{4B5E7462-0421-4344-B85C-1AFE53A2EFAE}</a:tableStyleId>
              </a:tblPr>
              <a:tblGrid>
                <a:gridCol w="210045">
                  <a:extLst>
                    <a:ext uri="{9D8B030D-6E8A-4147-A177-3AD203B41FA5}">
                      <a16:colId xmlns:a16="http://schemas.microsoft.com/office/drawing/2014/main" val="20000"/>
                    </a:ext>
                  </a:extLst>
                </a:gridCol>
                <a:gridCol w="1249157">
                  <a:extLst>
                    <a:ext uri="{9D8B030D-6E8A-4147-A177-3AD203B41FA5}">
                      <a16:colId xmlns:a16="http://schemas.microsoft.com/office/drawing/2014/main" val="20001"/>
                    </a:ext>
                  </a:extLst>
                </a:gridCol>
                <a:gridCol w="1249157">
                  <a:extLst>
                    <a:ext uri="{9D8B030D-6E8A-4147-A177-3AD203B41FA5}">
                      <a16:colId xmlns:a16="http://schemas.microsoft.com/office/drawing/2014/main" val="20002"/>
                    </a:ext>
                  </a:extLst>
                </a:gridCol>
                <a:gridCol w="1249157">
                  <a:extLst>
                    <a:ext uri="{9D8B030D-6E8A-4147-A177-3AD203B41FA5}">
                      <a16:colId xmlns:a16="http://schemas.microsoft.com/office/drawing/2014/main" val="20003"/>
                    </a:ext>
                  </a:extLst>
                </a:gridCol>
                <a:gridCol w="1450241">
                  <a:extLst>
                    <a:ext uri="{9D8B030D-6E8A-4147-A177-3AD203B41FA5}">
                      <a16:colId xmlns:a16="http://schemas.microsoft.com/office/drawing/2014/main" val="20004"/>
                    </a:ext>
                  </a:extLst>
                </a:gridCol>
                <a:gridCol w="1450241">
                  <a:extLst>
                    <a:ext uri="{9D8B030D-6E8A-4147-A177-3AD203B41FA5}">
                      <a16:colId xmlns:a16="http://schemas.microsoft.com/office/drawing/2014/main" val="20005"/>
                    </a:ext>
                  </a:extLst>
                </a:gridCol>
              </a:tblGrid>
              <a:tr h="272311">
                <a:tc rowSpan="2">
                  <a:txBody>
                    <a:bodyPr/>
                    <a:lstStyle/>
                    <a:p>
                      <a:pPr marL="0" marR="0" lvl="0" indent="0" algn="ctr" rtl="0">
                        <a:spcBef>
                          <a:spcPts val="0"/>
                        </a:spcBef>
                        <a:spcAft>
                          <a:spcPts val="0"/>
                        </a:spcAft>
                        <a:buNone/>
                      </a:pPr>
                      <a:r>
                        <a:rPr lang="en-GB" sz="1400" u="none" strike="noStrike" cap="none"/>
                        <a:t> </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GB" sz="900" u="none" strike="noStrike" cap="none"/>
                        <a:t> </a:t>
                      </a:r>
                      <a:endParaRPr sz="900"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gridSpan="5">
                  <a:txBody>
                    <a:bodyPr/>
                    <a:lstStyle/>
                    <a:p>
                      <a:pPr marL="0" marR="0" lvl="0" indent="0" algn="ctr" rtl="0">
                        <a:spcBef>
                          <a:spcPts val="0"/>
                        </a:spcBef>
                        <a:spcAft>
                          <a:spcPts val="0"/>
                        </a:spcAft>
                        <a:buNone/>
                      </a:pPr>
                      <a:r>
                        <a:rPr lang="en-GB" sz="1400" u="none" strike="noStrike" cap="none" dirty="0"/>
                        <a:t>YEAR 7</a:t>
                      </a:r>
                      <a:endParaRPr sz="1400" u="none" strike="noStrike" cap="none" dirty="0"/>
                    </a:p>
                  </a:txBody>
                  <a:tcPr marL="51431" marR="51431"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6101">
                <a:tc vMerge="1">
                  <a:txBody>
                    <a:bodyPr/>
                    <a:lstStyle/>
                    <a:p>
                      <a:endParaRPr lang="en-US"/>
                    </a:p>
                  </a:txBody>
                  <a:tcPr/>
                </a:tc>
                <a:tc>
                  <a:txBody>
                    <a:bodyPr/>
                    <a:lstStyle/>
                    <a:p>
                      <a:pPr marL="0" marR="0" lvl="0" indent="0" algn="ctr" rtl="0">
                        <a:spcBef>
                          <a:spcPts val="0"/>
                        </a:spcBef>
                        <a:spcAft>
                          <a:spcPts val="0"/>
                        </a:spcAft>
                        <a:buNone/>
                      </a:pPr>
                      <a:r>
                        <a:rPr lang="en-GB" sz="900" b="1" u="none" strike="noStrike" cap="none"/>
                        <a:t>KNOWLEDGE</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CONCEPTS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SKILLS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latin typeface="Calibri"/>
                          <a:ea typeface="Calibri"/>
                          <a:cs typeface="Calibri"/>
                          <a:sym typeface="Calibri"/>
                        </a:rPr>
                        <a:t>RATIONALE</a:t>
                      </a:r>
                      <a:endParaRPr sz="800"/>
                    </a:p>
                    <a:p>
                      <a:pPr marL="0" marR="0" lvl="0" indent="0" algn="ctr" rtl="0">
                        <a:spcBef>
                          <a:spcPts val="0"/>
                        </a:spcBef>
                        <a:spcAft>
                          <a:spcPts val="0"/>
                        </a:spcAft>
                        <a:buNone/>
                      </a:pPr>
                      <a:r>
                        <a:rPr lang="en-GB" sz="900" b="0" u="none" strike="noStrike" cap="none">
                          <a:latin typeface="Calibri"/>
                          <a:ea typeface="Calibri"/>
                          <a:cs typeface="Calibri"/>
                          <a:sym typeface="Calibri"/>
                        </a:rPr>
                        <a:t>Why has this learning been selected? Why has it been sequenced in this way?</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solidFill>
                            <a:schemeClr val="dk1"/>
                          </a:solidFill>
                          <a:latin typeface="Calibri"/>
                          <a:ea typeface="Calibri"/>
                          <a:cs typeface="Calibri"/>
                          <a:sym typeface="Calibri"/>
                        </a:rPr>
                        <a:t>PERSONAL DEVELOPMENT</a:t>
                      </a:r>
                      <a:endParaRPr sz="800"/>
                    </a:p>
                    <a:p>
                      <a:pPr marL="0" marR="0" lvl="0" indent="0" algn="l" rtl="0">
                        <a:spcBef>
                          <a:spcPts val="0"/>
                        </a:spcBef>
                        <a:spcAft>
                          <a:spcPts val="0"/>
                        </a:spcAft>
                        <a:buNone/>
                      </a:pPr>
                      <a:r>
                        <a:rPr lang="en-GB" sz="900" b="1" u="none" strike="noStrike" cap="none">
                          <a:solidFill>
                            <a:schemeClr val="dk1"/>
                          </a:solidFill>
                          <a:latin typeface="Calibri"/>
                          <a:ea typeface="Calibri"/>
                          <a:cs typeface="Calibri"/>
                          <a:sym typeface="Calibri"/>
                        </a:rPr>
                        <a:t>SMCMP, PSHE, Careers</a:t>
                      </a:r>
                      <a:endParaRPr sz="800"/>
                    </a:p>
                    <a:p>
                      <a:pPr marL="0" marR="0" lvl="0" indent="0" algn="ctr" rtl="0">
                        <a:spcBef>
                          <a:spcPts val="0"/>
                        </a:spcBef>
                        <a:spcAft>
                          <a:spcPts val="0"/>
                        </a:spcAft>
                        <a:buNone/>
                      </a:pP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extLst>
                  <a:ext uri="{0D108BD9-81ED-4DB2-BD59-A6C34878D82A}">
                    <a16:rowId xmlns:a16="http://schemas.microsoft.com/office/drawing/2014/main" val="10001"/>
                  </a:ext>
                </a:extLst>
              </a:tr>
              <a:tr h="9057588">
                <a:tc>
                  <a:txBody>
                    <a:bodyPr/>
                    <a:lstStyle/>
                    <a:p>
                      <a:pPr marL="71755" marR="71755" lvl="0" indent="0" algn="ctr" rtl="0">
                        <a:spcBef>
                          <a:spcPts val="0"/>
                        </a:spcBef>
                        <a:spcAft>
                          <a:spcPts val="0"/>
                        </a:spcAft>
                        <a:buNone/>
                      </a:pPr>
                      <a:r>
                        <a:rPr lang="en-GB" sz="900" u="none" strike="noStrike" cap="none">
                          <a:solidFill>
                            <a:schemeClr val="dk1"/>
                          </a:solidFill>
                        </a:rPr>
                        <a:t>Term 3</a:t>
                      </a:r>
                      <a:endParaRPr sz="900" u="none" strike="noStrike" cap="none">
                        <a:solidFill>
                          <a:schemeClr val="dk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1D1D"/>
                    </a:solidFill>
                  </a:tcPr>
                </a:tc>
                <a:tc>
                  <a:txBody>
                    <a:bodyPr/>
                    <a:lstStyle/>
                    <a:p>
                      <a:pPr marL="171450" marR="0" lvl="0" indent="-10160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r>
                        <a:rPr lang="en-GB" sz="800" b="1" u="sng" dirty="0">
                          <a:highlight>
                            <a:srgbClr val="FFFFFF"/>
                          </a:highlight>
                        </a:rPr>
                        <a:t>Life in Tudor England</a:t>
                      </a:r>
                      <a:endParaRPr sz="800" b="1" u="sng"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Class in Tudor England: What were the different social classes in Tudor England. How did the different classes live.</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Tudor Entertainment: What did the Tudors do for fun</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Crime and Punishment: How did the Tudors punish criminals. What crimes did the Tudors have.</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20000"/>
                        </a:lnSpc>
                        <a:spcBef>
                          <a:spcPts val="0"/>
                        </a:spcBef>
                        <a:spcAft>
                          <a:spcPts val="0"/>
                        </a:spcAft>
                        <a:buClr>
                          <a:schemeClr val="dk1"/>
                        </a:buClr>
                        <a:buSzPts val="1100"/>
                        <a:buFont typeface="Arial"/>
                        <a:buNone/>
                      </a:pPr>
                      <a:r>
                        <a:rPr lang="en-GB" sz="800" b="1" u="sng" dirty="0">
                          <a:highlight>
                            <a:srgbClr val="FFFFFF"/>
                          </a:highlight>
                        </a:rPr>
                        <a:t>Establishing the Tudor Monarchy</a:t>
                      </a:r>
                      <a:endParaRPr sz="800" b="1" u="sng"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Henry Vii: Who was he? How did he establish control of England following the war of the Roses.</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Henry VIII: Who was he? </a:t>
                      </a:r>
                      <a:r>
                        <a:rPr lang="en-GB" sz="800" dirty="0">
                          <a:highlight>
                            <a:srgbClr val="FFFFFF"/>
                          </a:highlight>
                        </a:rPr>
                        <a:t>Was he an effective King? </a:t>
                      </a:r>
                      <a:r>
                        <a:rPr lang="en-GB" sz="800" dirty="0">
                          <a:highlight>
                            <a:srgbClr val="FFFF00"/>
                          </a:highlight>
                        </a:rPr>
                        <a:t>What were the key features of his reign</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How is Henry VIII shown on film</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b="1" u="sng" dirty="0">
                          <a:highlight>
                            <a:srgbClr val="FFFFFF"/>
                          </a:highlight>
                        </a:rPr>
                        <a:t>How was Britain affected by the growth of Protestantism</a:t>
                      </a:r>
                      <a:endParaRPr sz="800" b="1" u="sng"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The reformation: How did Protestantism start in Europe?</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‘The King's Great Matter’: How did Henry break with Rome?</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Edward VI: How did Edward change the church?</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Mary I: How accurate are historical interpretations of Mary? How did Mary change the Church?</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Elizabeth I: What was Elizabeth’s Third Way?</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Mary Queen of Scots</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The Spanish Armada</a:t>
                      </a:r>
                      <a:endParaRPr sz="800" dirty="0">
                        <a:highlight>
                          <a:srgbClr val="FFFFFF"/>
                        </a:highlight>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Who took the throne following Elizabeth’s death.</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What was the Gunpowder plot?</a:t>
                      </a:r>
                      <a:endParaRPr sz="800"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Community</a:t>
                      </a: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Monarchy</a:t>
                      </a: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Change</a:t>
                      </a: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Continuity</a:t>
                      </a: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Freedom</a:t>
                      </a: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Society</a:t>
                      </a: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Power</a:t>
                      </a: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Authority</a:t>
                      </a: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Religion</a:t>
                      </a:r>
                      <a:endParaRPr sz="800" dirty="0">
                        <a:latin typeface="Arial"/>
                        <a:ea typeface="Arial"/>
                        <a:cs typeface="Arial"/>
                        <a:sym typeface="Arial"/>
                      </a:endParaRPr>
                    </a:p>
                    <a:p>
                      <a:pPr marL="171450" marR="0" lvl="0" indent="-10160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describe accurately different people, events and periods. Students may begin to make simple comparisons.</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put events and people into chronological framework.</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describe how things have changed and continued over a specific time period.</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describe the causes or consequences of an event.</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use sources (quotes/descriptions) to answer questions about the past. Students can describe what a source suggests as well as says.</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describe different interpretations and begin to test hypothesis</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177800" lvl="0" indent="-165100" algn="l" rtl="0">
                        <a:lnSpc>
                          <a:spcPct val="120000"/>
                        </a:lnSpc>
                        <a:spcBef>
                          <a:spcPts val="0"/>
                        </a:spcBef>
                        <a:spcAft>
                          <a:spcPts val="0"/>
                        </a:spcAft>
                        <a:buClr>
                          <a:schemeClr val="dk1"/>
                        </a:buClr>
                        <a:buSzPts val="1100"/>
                        <a:buFont typeface="Arial"/>
                        <a:buNone/>
                      </a:pPr>
                      <a:r>
                        <a:rPr lang="en-GB" sz="800">
                          <a:highlight>
                            <a:srgbClr val="FFFFFF"/>
                          </a:highlight>
                        </a:rPr>
                        <a:t>These units have been chosen to allow pupils to gain both a chronological understanding of how life in England progressed after the Medieval period and also to continue the  theme of the differing experiences of people of different social classes that is covered in term 2.</a:t>
                      </a:r>
                      <a:endParaRPr sz="800">
                        <a:highlight>
                          <a:srgbClr val="FFFFFF"/>
                        </a:highlight>
                      </a:endParaRPr>
                    </a:p>
                    <a:p>
                      <a:pPr marL="177800" lvl="0" indent="-101600" algn="l" rtl="0">
                        <a:lnSpc>
                          <a:spcPct val="120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77800" lvl="0" indent="-165100" algn="l" rtl="0">
                        <a:lnSpc>
                          <a:spcPct val="120000"/>
                        </a:lnSpc>
                        <a:spcBef>
                          <a:spcPts val="0"/>
                        </a:spcBef>
                        <a:spcAft>
                          <a:spcPts val="0"/>
                        </a:spcAft>
                        <a:buClr>
                          <a:schemeClr val="dk1"/>
                        </a:buClr>
                        <a:buSzPts val="1100"/>
                        <a:buFont typeface="Arial"/>
                        <a:buNone/>
                      </a:pPr>
                      <a:r>
                        <a:rPr lang="en-GB" sz="800">
                          <a:highlight>
                            <a:srgbClr val="FFFFFF"/>
                          </a:highlight>
                        </a:rPr>
                        <a:t>These units also include a thematic study of religion in England during the Tudor period. This will improve students abilities to focus in on one topic and look at development of one particular area over a period of time.</a:t>
                      </a:r>
                      <a:endParaRPr sz="800">
                        <a:highlight>
                          <a:srgbClr val="FFFFFF"/>
                        </a:highlight>
                      </a:endParaRPr>
                    </a:p>
                    <a:p>
                      <a:pPr marL="177800" lvl="0" indent="-101600" algn="l" rtl="0">
                        <a:lnSpc>
                          <a:spcPct val="120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77800" lvl="0" indent="-165100" algn="l" rtl="0">
                        <a:lnSpc>
                          <a:spcPct val="120000"/>
                        </a:lnSpc>
                        <a:spcBef>
                          <a:spcPts val="0"/>
                        </a:spcBef>
                        <a:spcAft>
                          <a:spcPts val="0"/>
                        </a:spcAft>
                        <a:buClr>
                          <a:schemeClr val="dk1"/>
                        </a:buClr>
                        <a:buSzPts val="1100"/>
                        <a:buFont typeface="Arial"/>
                        <a:buNone/>
                      </a:pPr>
                      <a:r>
                        <a:rPr lang="en-GB" sz="800">
                          <a:highlight>
                            <a:srgbClr val="FFFFFF"/>
                          </a:highlight>
                        </a:rPr>
                        <a:t>These units also serve to provide context to the Renaissance unit studied as part of the GCSE syllabus so that students have a richer background knowledge of the period studied.</a:t>
                      </a:r>
                      <a:endParaRPr sz="800">
                        <a:highlight>
                          <a:srgbClr val="FFFFFF"/>
                        </a:highlight>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Through study of the formation of the Church of England students are able  to acquire a broad general knowledge of and respect for public institutions and services in England.</a:t>
                      </a: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Looking at the issues around conflict between Catholics and Protestant frames discussions of religious tolerance in the Modern World.</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aphicFrame>
        <p:nvGraphicFramePr>
          <p:cNvPr id="114" name="Google Shape;114;p17"/>
          <p:cNvGraphicFramePr/>
          <p:nvPr>
            <p:extLst>
              <p:ext uri="{D42A27DB-BD31-4B8C-83A1-F6EECF244321}">
                <p14:modId xmlns:p14="http://schemas.microsoft.com/office/powerpoint/2010/main" val="3158383112"/>
              </p:ext>
            </p:extLst>
          </p:nvPr>
        </p:nvGraphicFramePr>
        <p:xfrm>
          <a:off x="1" y="0"/>
          <a:ext cx="6857997" cy="9906000"/>
        </p:xfrm>
        <a:graphic>
          <a:graphicData uri="http://schemas.openxmlformats.org/drawingml/2006/table">
            <a:tbl>
              <a:tblPr firstRow="1" firstCol="1" bandRow="1">
                <a:noFill/>
                <a:tableStyleId>{4B5E7462-0421-4344-B85C-1AFE53A2EFAE}</a:tableStyleId>
              </a:tblPr>
              <a:tblGrid>
                <a:gridCol w="538599">
                  <a:extLst>
                    <a:ext uri="{9D8B030D-6E8A-4147-A177-3AD203B41FA5}">
                      <a16:colId xmlns:a16="http://schemas.microsoft.com/office/drawing/2014/main" val="20000"/>
                    </a:ext>
                  </a:extLst>
                </a:gridCol>
                <a:gridCol w="1202942">
                  <a:extLst>
                    <a:ext uri="{9D8B030D-6E8A-4147-A177-3AD203B41FA5}">
                      <a16:colId xmlns:a16="http://schemas.microsoft.com/office/drawing/2014/main" val="20001"/>
                    </a:ext>
                  </a:extLst>
                </a:gridCol>
                <a:gridCol w="1183830">
                  <a:extLst>
                    <a:ext uri="{9D8B030D-6E8A-4147-A177-3AD203B41FA5}">
                      <a16:colId xmlns:a16="http://schemas.microsoft.com/office/drawing/2014/main" val="20002"/>
                    </a:ext>
                  </a:extLst>
                </a:gridCol>
                <a:gridCol w="1183830">
                  <a:extLst>
                    <a:ext uri="{9D8B030D-6E8A-4147-A177-3AD203B41FA5}">
                      <a16:colId xmlns:a16="http://schemas.microsoft.com/office/drawing/2014/main" val="20003"/>
                    </a:ext>
                  </a:extLst>
                </a:gridCol>
                <a:gridCol w="1374398">
                  <a:extLst>
                    <a:ext uri="{9D8B030D-6E8A-4147-A177-3AD203B41FA5}">
                      <a16:colId xmlns:a16="http://schemas.microsoft.com/office/drawing/2014/main" val="20004"/>
                    </a:ext>
                  </a:extLst>
                </a:gridCol>
                <a:gridCol w="1374398">
                  <a:extLst>
                    <a:ext uri="{9D8B030D-6E8A-4147-A177-3AD203B41FA5}">
                      <a16:colId xmlns:a16="http://schemas.microsoft.com/office/drawing/2014/main" val="20005"/>
                    </a:ext>
                  </a:extLst>
                </a:gridCol>
              </a:tblGrid>
              <a:tr h="316233">
                <a:tc rowSpan="2">
                  <a:txBody>
                    <a:bodyPr/>
                    <a:lstStyle/>
                    <a:p>
                      <a:pPr marL="0" marR="0" lvl="0" indent="0" algn="ctr" rtl="0">
                        <a:spcBef>
                          <a:spcPts val="0"/>
                        </a:spcBef>
                        <a:spcAft>
                          <a:spcPts val="0"/>
                        </a:spcAft>
                        <a:buNone/>
                      </a:pPr>
                      <a:r>
                        <a:rPr lang="en-GB" sz="1400" u="none" strike="noStrike" cap="none"/>
                        <a:t> </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GB" sz="900" u="none" strike="noStrike" cap="none"/>
                        <a:t> </a:t>
                      </a:r>
                      <a:endParaRPr sz="900"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gridSpan="5">
                  <a:txBody>
                    <a:bodyPr/>
                    <a:lstStyle/>
                    <a:p>
                      <a:pPr marL="0" marR="0" lvl="0" indent="0" algn="ctr" rtl="0">
                        <a:spcBef>
                          <a:spcPts val="0"/>
                        </a:spcBef>
                        <a:spcAft>
                          <a:spcPts val="0"/>
                        </a:spcAft>
                        <a:buNone/>
                      </a:pPr>
                      <a:r>
                        <a:rPr lang="en-GB" sz="1400" u="none" strike="noStrike" cap="none" dirty="0"/>
                        <a:t>YEAR 8 </a:t>
                      </a:r>
                      <a:endParaRPr sz="1400" u="none" strike="noStrike" cap="none" dirty="0"/>
                    </a:p>
                  </a:txBody>
                  <a:tcPr marL="51431" marR="51431"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69021">
                <a:tc vMerge="1">
                  <a:txBody>
                    <a:bodyPr/>
                    <a:lstStyle/>
                    <a:p>
                      <a:endParaRPr lang="en-US"/>
                    </a:p>
                  </a:txBody>
                  <a:tcPr/>
                </a:tc>
                <a:tc>
                  <a:txBody>
                    <a:bodyPr/>
                    <a:lstStyle/>
                    <a:p>
                      <a:pPr marL="0" marR="0" lvl="0" indent="0" algn="ctr" rtl="0">
                        <a:spcBef>
                          <a:spcPts val="0"/>
                        </a:spcBef>
                        <a:spcAft>
                          <a:spcPts val="0"/>
                        </a:spcAft>
                        <a:buNone/>
                      </a:pPr>
                      <a:r>
                        <a:rPr lang="en-GB" sz="900" b="1" u="none" strike="noStrike" cap="none"/>
                        <a:t>KNOWLEDGE</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CONCEPTS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SKILLS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latin typeface="Calibri"/>
                          <a:ea typeface="Calibri"/>
                          <a:cs typeface="Calibri"/>
                          <a:sym typeface="Calibri"/>
                        </a:rPr>
                        <a:t>RATIONALE</a:t>
                      </a:r>
                      <a:endParaRPr sz="800"/>
                    </a:p>
                    <a:p>
                      <a:pPr marL="0" marR="0" lvl="0" indent="0" algn="ctr" rtl="0">
                        <a:spcBef>
                          <a:spcPts val="0"/>
                        </a:spcBef>
                        <a:spcAft>
                          <a:spcPts val="0"/>
                        </a:spcAft>
                        <a:buNone/>
                      </a:pPr>
                      <a:r>
                        <a:rPr lang="en-GB" sz="900" b="0" u="none" strike="noStrike" cap="none">
                          <a:latin typeface="Calibri"/>
                          <a:ea typeface="Calibri"/>
                          <a:cs typeface="Calibri"/>
                          <a:sym typeface="Calibri"/>
                        </a:rPr>
                        <a:t>Why has this learning been selected? Why has it been sequenced in this way?</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solidFill>
                            <a:schemeClr val="dk1"/>
                          </a:solidFill>
                          <a:latin typeface="Calibri"/>
                          <a:ea typeface="Calibri"/>
                          <a:cs typeface="Calibri"/>
                          <a:sym typeface="Calibri"/>
                        </a:rPr>
                        <a:t>PERSONAL DEVELOPMENT</a:t>
                      </a:r>
                      <a:endParaRPr sz="800"/>
                    </a:p>
                    <a:p>
                      <a:pPr marL="0" marR="0" lvl="0" indent="0" algn="l" rtl="0">
                        <a:spcBef>
                          <a:spcPts val="0"/>
                        </a:spcBef>
                        <a:spcAft>
                          <a:spcPts val="0"/>
                        </a:spcAft>
                        <a:buNone/>
                      </a:pPr>
                      <a:r>
                        <a:rPr lang="en-GB" sz="900" b="1" u="none" strike="noStrike" cap="none">
                          <a:solidFill>
                            <a:schemeClr val="dk1"/>
                          </a:solidFill>
                          <a:latin typeface="Calibri"/>
                          <a:ea typeface="Calibri"/>
                          <a:cs typeface="Calibri"/>
                          <a:sym typeface="Calibri"/>
                        </a:rPr>
                        <a:t>SMCMP, PSHE, Careers</a:t>
                      </a:r>
                      <a:endParaRPr sz="800"/>
                    </a:p>
                    <a:p>
                      <a:pPr marL="0" marR="0" lvl="0" indent="0" algn="ctr" rtl="0">
                        <a:spcBef>
                          <a:spcPts val="0"/>
                        </a:spcBef>
                        <a:spcAft>
                          <a:spcPts val="0"/>
                        </a:spcAft>
                        <a:buNone/>
                      </a:pP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extLst>
                  <a:ext uri="{0D108BD9-81ED-4DB2-BD59-A6C34878D82A}">
                    <a16:rowId xmlns:a16="http://schemas.microsoft.com/office/drawing/2014/main" val="10001"/>
                  </a:ext>
                </a:extLst>
              </a:tr>
              <a:tr h="8920746">
                <a:tc>
                  <a:txBody>
                    <a:bodyPr/>
                    <a:lstStyle/>
                    <a:p>
                      <a:pPr marL="71755" marR="71755" lvl="0" indent="0" algn="ctr" rtl="0">
                        <a:spcBef>
                          <a:spcPts val="0"/>
                        </a:spcBef>
                        <a:spcAft>
                          <a:spcPts val="0"/>
                        </a:spcAft>
                        <a:buNone/>
                      </a:pPr>
                      <a:r>
                        <a:rPr lang="en-GB" sz="900" u="none" strike="noStrike" cap="none" dirty="0">
                          <a:solidFill>
                            <a:schemeClr val="dk1"/>
                          </a:solidFill>
                        </a:rPr>
                        <a:t>Term 1 and 2</a:t>
                      </a:r>
                      <a:endParaRPr sz="900" u="none" strike="noStrike" cap="none" dirty="0">
                        <a:solidFill>
                          <a:schemeClr val="dk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1D1D"/>
                    </a:solidFill>
                  </a:tcPr>
                </a:tc>
                <a:tc>
                  <a:txBody>
                    <a:bodyPr/>
                    <a:lstStyle/>
                    <a:p>
                      <a:pPr marL="0" marR="0" lvl="0" indent="0" algn="l" rtl="0">
                        <a:spcBef>
                          <a:spcPts val="0"/>
                        </a:spcBef>
                        <a:spcAft>
                          <a:spcPts val="0"/>
                        </a:spcAft>
                        <a:buClr>
                          <a:srgbClr val="000000"/>
                        </a:buClr>
                        <a:buSzPts val="1100"/>
                        <a:buFont typeface="Arial"/>
                        <a:buNone/>
                      </a:pPr>
                      <a:r>
                        <a:rPr lang="en-GB" sz="800" b="1" u="sng" strike="noStrike" cap="none" dirty="0">
                          <a:solidFill>
                            <a:srgbClr val="000000"/>
                          </a:solidFill>
                          <a:latin typeface="Arial"/>
                          <a:ea typeface="Arial"/>
                          <a:cs typeface="Arial"/>
                          <a:sym typeface="Arial"/>
                        </a:rPr>
                        <a:t> The English Civil War</a:t>
                      </a:r>
                      <a:endParaRPr sz="800" b="1" u="sng"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highlight>
                            <a:srgbClr val="FFFF00"/>
                          </a:highlight>
                          <a:latin typeface="Arial"/>
                          <a:ea typeface="Arial"/>
                          <a:cs typeface="Arial"/>
                          <a:sym typeface="Arial"/>
                        </a:rPr>
                        <a:t>The long and short term causes of the English Civil War.</a:t>
                      </a:r>
                      <a:endParaRPr sz="800" dirty="0">
                        <a:solidFill>
                          <a:srgbClr val="000000"/>
                        </a:solidFill>
                        <a:highlight>
                          <a:srgbClr val="FFFF00"/>
                        </a:highlight>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latin typeface="Arial"/>
                          <a:ea typeface="Arial"/>
                          <a:cs typeface="Arial"/>
                          <a:sym typeface="Arial"/>
                        </a:rPr>
                        <a:t>The armies of the English Civil war.</a:t>
                      </a: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latin typeface="Arial"/>
                          <a:ea typeface="Arial"/>
                          <a:cs typeface="Arial"/>
                          <a:sym typeface="Arial"/>
                        </a:rPr>
                        <a:t>The New Model army</a:t>
                      </a: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latin typeface="Arial"/>
                          <a:ea typeface="Arial"/>
                          <a:cs typeface="Arial"/>
                          <a:sym typeface="Arial"/>
                        </a:rPr>
                        <a:t>The events of the English </a:t>
                      </a:r>
                      <a:r>
                        <a:rPr lang="en-GB" sz="800" dirty="0" err="1">
                          <a:solidFill>
                            <a:srgbClr val="000000"/>
                          </a:solidFill>
                          <a:latin typeface="Arial"/>
                          <a:ea typeface="Arial"/>
                          <a:cs typeface="Arial"/>
                          <a:sym typeface="Arial"/>
                        </a:rPr>
                        <a:t>CiviL</a:t>
                      </a:r>
                      <a:r>
                        <a:rPr lang="en-GB" sz="800" dirty="0">
                          <a:solidFill>
                            <a:srgbClr val="000000"/>
                          </a:solidFill>
                          <a:latin typeface="Arial"/>
                          <a:ea typeface="Arial"/>
                          <a:cs typeface="Arial"/>
                          <a:sym typeface="Arial"/>
                        </a:rPr>
                        <a:t> War.</a:t>
                      </a: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latin typeface="Arial"/>
                          <a:ea typeface="Arial"/>
                          <a:cs typeface="Arial"/>
                          <a:sym typeface="Arial"/>
                        </a:rPr>
                        <a:t>The factors in the Parliamentarian victory.</a:t>
                      </a: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highlight>
                            <a:srgbClr val="FFFF00"/>
                          </a:highlight>
                          <a:latin typeface="Arial"/>
                          <a:ea typeface="Arial"/>
                          <a:cs typeface="Arial"/>
                          <a:sym typeface="Arial"/>
                        </a:rPr>
                        <a:t>England under Cromwell</a:t>
                      </a:r>
                      <a:endParaRPr sz="800" dirty="0">
                        <a:solidFill>
                          <a:srgbClr val="000000"/>
                        </a:solidFill>
                        <a:highlight>
                          <a:srgbClr val="FFFF00"/>
                        </a:highlight>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highlight>
                            <a:srgbClr val="FFFF00"/>
                          </a:highlight>
                          <a:latin typeface="Arial"/>
                          <a:ea typeface="Arial"/>
                          <a:cs typeface="Arial"/>
                          <a:sym typeface="Arial"/>
                        </a:rPr>
                        <a:t>The restoration.</a:t>
                      </a:r>
                      <a:endParaRPr sz="800" dirty="0">
                        <a:solidFill>
                          <a:srgbClr val="000000"/>
                        </a:solidFill>
                        <a:highlight>
                          <a:srgbClr val="FFFF00"/>
                        </a:highlight>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b="1" u="sng" dirty="0">
                          <a:solidFill>
                            <a:srgbClr val="000000"/>
                          </a:solidFill>
                          <a:latin typeface="Arial"/>
                          <a:ea typeface="Arial"/>
                          <a:cs typeface="Arial"/>
                          <a:sym typeface="Arial"/>
                        </a:rPr>
                        <a:t>Britain and Empire</a:t>
                      </a:r>
                      <a:endParaRPr sz="800" b="1" u="sng"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highlight>
                            <a:srgbClr val="FFFF00"/>
                          </a:highlight>
                          <a:latin typeface="Arial"/>
                          <a:ea typeface="Arial"/>
                          <a:cs typeface="Arial"/>
                          <a:sym typeface="Arial"/>
                        </a:rPr>
                        <a:t>Reasons for the British Empire.</a:t>
                      </a:r>
                      <a:endParaRPr sz="800" dirty="0">
                        <a:solidFill>
                          <a:srgbClr val="000000"/>
                        </a:solidFill>
                        <a:highlight>
                          <a:srgbClr val="FFFF00"/>
                        </a:highlight>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latin typeface="Arial"/>
                          <a:ea typeface="Arial"/>
                          <a:cs typeface="Arial"/>
                          <a:sym typeface="Arial"/>
                        </a:rPr>
                        <a:t>Case studies of the British Empire</a:t>
                      </a: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latin typeface="Arial"/>
                          <a:ea typeface="Arial"/>
                          <a:cs typeface="Arial"/>
                          <a:sym typeface="Arial"/>
                        </a:rPr>
                        <a:t>America</a:t>
                      </a: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latin typeface="Arial"/>
                          <a:ea typeface="Arial"/>
                          <a:cs typeface="Arial"/>
                          <a:sym typeface="Arial"/>
                        </a:rPr>
                        <a:t>India</a:t>
                      </a: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latin typeface="Arial"/>
                          <a:ea typeface="Arial"/>
                          <a:cs typeface="Arial"/>
                          <a:sym typeface="Arial"/>
                        </a:rPr>
                        <a:t>Australia</a:t>
                      </a: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latin typeface="Arial"/>
                          <a:ea typeface="Arial"/>
                          <a:cs typeface="Arial"/>
                          <a:sym typeface="Arial"/>
                        </a:rPr>
                        <a:t>Interpretations of the British Empire</a:t>
                      </a: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endParaRPr sz="800" dirty="0"/>
                    </a:p>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endParaRPr sz="800" dirty="0"/>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Community</a:t>
                      </a: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Monarchy</a:t>
                      </a: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Change</a:t>
                      </a: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Continuity</a:t>
                      </a: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Freedom</a:t>
                      </a: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Society</a:t>
                      </a: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Power</a:t>
                      </a: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Authority</a:t>
                      </a: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endParaRPr sz="800" dirty="0">
                        <a:latin typeface="Arial"/>
                        <a:ea typeface="Arial"/>
                        <a:cs typeface="Arial"/>
                        <a:sym typeface="Arial"/>
                      </a:endParaRPr>
                    </a:p>
                    <a:p>
                      <a:pPr marL="171450" lvl="0" indent="-101600" algn="l" rtl="0">
                        <a:spcBef>
                          <a:spcPts val="0"/>
                        </a:spcBef>
                        <a:spcAft>
                          <a:spcPts val="0"/>
                        </a:spcAft>
                        <a:buClr>
                          <a:schemeClr val="dk1"/>
                        </a:buClr>
                        <a:buSzPts val="1100"/>
                        <a:buFont typeface="Arial"/>
                        <a:buNone/>
                      </a:pPr>
                      <a:r>
                        <a:rPr lang="en-GB" sz="800" dirty="0">
                          <a:latin typeface="Arial"/>
                          <a:ea typeface="Arial"/>
                          <a:cs typeface="Arial"/>
                          <a:sym typeface="Arial"/>
                        </a:rPr>
                        <a:t>Religion</a:t>
                      </a:r>
                      <a:endParaRPr sz="800" dirty="0">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Empire</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Migration</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Freedom</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Society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Authority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Community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Equality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Culture</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Power</a:t>
                      </a: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38000"/>
                        </a:lnSpc>
                        <a:spcBef>
                          <a:spcPts val="0"/>
                        </a:spcBef>
                        <a:spcAft>
                          <a:spcPts val="0"/>
                        </a:spcAft>
                        <a:buClr>
                          <a:schemeClr val="dk1"/>
                        </a:buClr>
                        <a:buSzPts val="1100"/>
                        <a:buFont typeface="Arial"/>
                        <a:buNone/>
                      </a:pPr>
                      <a:r>
                        <a:rPr lang="en-GB" sz="800" dirty="0">
                          <a:highlight>
                            <a:srgbClr val="FFFFFF"/>
                          </a:highlight>
                        </a:rPr>
                        <a:t>Students are beginning to explain accurately different features, events and people of the past. Students may begin to make links between what happened and say good and bad points about what happened</a:t>
                      </a:r>
                      <a:endParaRPr sz="800" dirty="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dirty="0">
                          <a:highlight>
                            <a:srgbClr val="FFFFFF"/>
                          </a:highlight>
                        </a:rPr>
                        <a:t>Students can put events and people into context of a chronological framework</a:t>
                      </a:r>
                      <a:endParaRPr sz="800" dirty="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dirty="0">
                          <a:highlight>
                            <a:srgbClr val="FFFFFF"/>
                          </a:highlight>
                        </a:rPr>
                        <a:t>Students can explain the reasons and consequences of change and continuity across a specific time period.</a:t>
                      </a:r>
                      <a:endParaRPr sz="800" dirty="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dirty="0">
                          <a:highlight>
                            <a:srgbClr val="FFFFFF"/>
                          </a:highlight>
                        </a:rPr>
                        <a:t>Students can begin to recognise that some events/people are more significant.</a:t>
                      </a:r>
                      <a:endParaRPr sz="800" dirty="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dirty="0">
                          <a:highlight>
                            <a:srgbClr val="FFFFFF"/>
                          </a:highlight>
                        </a:rPr>
                        <a:t>Students can explain the causes or consequences of an event. Students may suggest links between them.</a:t>
                      </a:r>
                      <a:endParaRPr sz="800" dirty="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dirty="0">
                          <a:highlight>
                            <a:srgbClr val="FFFFFF"/>
                          </a:highlight>
                        </a:rPr>
                        <a:t>Students am beginning to evaluate sources. Students can compare and combine the evidence from different sources.</a:t>
                      </a:r>
                      <a:endParaRPr sz="800" dirty="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dirty="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dirty="0">
                          <a:highlight>
                            <a:srgbClr val="FFFFFF"/>
                          </a:highlight>
                        </a:rPr>
                        <a:t>Students can suggest some reasons why interpretations differ.</a:t>
                      </a:r>
                      <a:endParaRPr sz="800" dirty="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800" dirty="0">
                        <a:highlight>
                          <a:srgbClr val="FFFFFF"/>
                        </a:highlight>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This unit has been selected as it allows pupils to </a:t>
                      </a:r>
                      <a:r>
                        <a:rPr lang="en-GB" sz="800" dirty="0">
                          <a:solidFill>
                            <a:srgbClr val="000000"/>
                          </a:solidFill>
                          <a:latin typeface="Arial"/>
                          <a:ea typeface="Arial"/>
                          <a:cs typeface="Arial"/>
                          <a:sym typeface="Arial"/>
                        </a:rPr>
                        <a:t>examine the balance of power between the monarchy and the people, a theme that is explored in year 8. It is sequenced here as it provides a direct chronological continuation from the work that pupils have studied in Year 7 and will act as a way of situating their learning before branching out to more diverse topics looking at the development of Britain as a world power. This unit has also been selected based on its importance as a step in establishing the balance of power in Britain in the modern day.</a:t>
                      </a: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latin typeface="Arial"/>
                          <a:ea typeface="Arial"/>
                          <a:cs typeface="Arial"/>
                          <a:sym typeface="Arial"/>
                        </a:rPr>
                        <a:t>This unit has been selected as it allows pupils to explore Britain’s role in the wider world. It allows pupils to appreciate how Britain was able to become a world power and allow them to consider the impact, both positive and negative, of Britain’s empire. This unit will help pupils understand why Britain has the position in the world that it has and how it is linked to the development of other </a:t>
                      </a:r>
                      <a:r>
                        <a:rPr lang="en-GB" sz="800" dirty="0" err="1">
                          <a:solidFill>
                            <a:srgbClr val="000000"/>
                          </a:solidFill>
                          <a:latin typeface="Arial"/>
                          <a:ea typeface="Arial"/>
                          <a:cs typeface="Arial"/>
                          <a:sym typeface="Arial"/>
                        </a:rPr>
                        <a:t>countries.This</a:t>
                      </a:r>
                      <a:r>
                        <a:rPr lang="en-GB" sz="800" dirty="0">
                          <a:solidFill>
                            <a:srgbClr val="000000"/>
                          </a:solidFill>
                          <a:latin typeface="Arial"/>
                          <a:ea typeface="Arial"/>
                          <a:cs typeface="Arial"/>
                          <a:sym typeface="Arial"/>
                        </a:rPr>
                        <a:t> unit is sequenced here as it provides essential context for what pupils will study in the remainder of year 8. It provides pupils with a broad understanding of Britain's role in the wider world before they look at the development of Britain at home. It has strong contextual and thematic links to the units that pupils will study during the rest of year 8.</a:t>
                      </a: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Study of the English Civil War encourages respect for democracy and support for participation in the democratic processes, including respect for the basis on which the law is made and applied in England.</a:t>
                      </a: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US" sz="800" u="none" strike="noStrike" cap="none" dirty="0">
                          <a:solidFill>
                            <a:srgbClr val="000000"/>
                          </a:solidFill>
                          <a:latin typeface="Arial"/>
                          <a:ea typeface="Arial"/>
                          <a:cs typeface="Arial"/>
                          <a:sym typeface="Arial"/>
                        </a:rPr>
                        <a:t>S</a:t>
                      </a:r>
                      <a:r>
                        <a:rPr lang="en-GB" sz="800" u="none" strike="noStrike" cap="none" dirty="0" err="1">
                          <a:solidFill>
                            <a:srgbClr val="000000"/>
                          </a:solidFill>
                          <a:latin typeface="Arial"/>
                          <a:ea typeface="Arial"/>
                          <a:cs typeface="Arial"/>
                          <a:sym typeface="Arial"/>
                        </a:rPr>
                        <a:t>tudy</a:t>
                      </a:r>
                      <a:r>
                        <a:rPr lang="en-GB" sz="800" u="none" strike="noStrike" cap="none" dirty="0">
                          <a:solidFill>
                            <a:srgbClr val="000000"/>
                          </a:solidFill>
                          <a:latin typeface="Arial"/>
                          <a:ea typeface="Arial"/>
                          <a:cs typeface="Arial"/>
                          <a:sym typeface="Arial"/>
                        </a:rPr>
                        <a:t> of the British Empire helps pupils to understand the diverse experiences people have had around the world throughout History and Britain’s positive and negative impacts on different parts of the world</a:t>
                      </a: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aphicFrame>
        <p:nvGraphicFramePr>
          <p:cNvPr id="119" name="Google Shape;119;p18"/>
          <p:cNvGraphicFramePr/>
          <p:nvPr>
            <p:extLst>
              <p:ext uri="{D42A27DB-BD31-4B8C-83A1-F6EECF244321}">
                <p14:modId xmlns:p14="http://schemas.microsoft.com/office/powerpoint/2010/main" val="3738073295"/>
              </p:ext>
            </p:extLst>
          </p:nvPr>
        </p:nvGraphicFramePr>
        <p:xfrm>
          <a:off x="0" y="0"/>
          <a:ext cx="6857999" cy="9906000"/>
        </p:xfrm>
        <a:graphic>
          <a:graphicData uri="http://schemas.openxmlformats.org/drawingml/2006/table">
            <a:tbl>
              <a:tblPr firstRow="1" firstCol="1" bandRow="1">
                <a:noFill/>
                <a:tableStyleId>{4B5E7462-0421-4344-B85C-1AFE53A2EFAE}</a:tableStyleId>
              </a:tblPr>
              <a:tblGrid>
                <a:gridCol w="557713">
                  <a:extLst>
                    <a:ext uri="{9D8B030D-6E8A-4147-A177-3AD203B41FA5}">
                      <a16:colId xmlns:a16="http://schemas.microsoft.com/office/drawing/2014/main" val="20000"/>
                    </a:ext>
                  </a:extLst>
                </a:gridCol>
                <a:gridCol w="1183830">
                  <a:extLst>
                    <a:ext uri="{9D8B030D-6E8A-4147-A177-3AD203B41FA5}">
                      <a16:colId xmlns:a16="http://schemas.microsoft.com/office/drawing/2014/main" val="20001"/>
                    </a:ext>
                  </a:extLst>
                </a:gridCol>
                <a:gridCol w="1183830">
                  <a:extLst>
                    <a:ext uri="{9D8B030D-6E8A-4147-A177-3AD203B41FA5}">
                      <a16:colId xmlns:a16="http://schemas.microsoft.com/office/drawing/2014/main" val="20002"/>
                    </a:ext>
                  </a:extLst>
                </a:gridCol>
                <a:gridCol w="1183830">
                  <a:extLst>
                    <a:ext uri="{9D8B030D-6E8A-4147-A177-3AD203B41FA5}">
                      <a16:colId xmlns:a16="http://schemas.microsoft.com/office/drawing/2014/main" val="20003"/>
                    </a:ext>
                  </a:extLst>
                </a:gridCol>
                <a:gridCol w="1374398">
                  <a:extLst>
                    <a:ext uri="{9D8B030D-6E8A-4147-A177-3AD203B41FA5}">
                      <a16:colId xmlns:a16="http://schemas.microsoft.com/office/drawing/2014/main" val="20004"/>
                    </a:ext>
                  </a:extLst>
                </a:gridCol>
                <a:gridCol w="1374398">
                  <a:extLst>
                    <a:ext uri="{9D8B030D-6E8A-4147-A177-3AD203B41FA5}">
                      <a16:colId xmlns:a16="http://schemas.microsoft.com/office/drawing/2014/main" val="20005"/>
                    </a:ext>
                  </a:extLst>
                </a:gridCol>
              </a:tblGrid>
              <a:tr h="322922">
                <a:tc rowSpan="2">
                  <a:txBody>
                    <a:bodyPr/>
                    <a:lstStyle/>
                    <a:p>
                      <a:pPr marL="0" marR="0" lvl="0" indent="0" algn="ctr" rtl="0">
                        <a:spcBef>
                          <a:spcPts val="0"/>
                        </a:spcBef>
                        <a:spcAft>
                          <a:spcPts val="0"/>
                        </a:spcAft>
                        <a:buNone/>
                      </a:pPr>
                      <a:r>
                        <a:rPr lang="en-GB" sz="1400" u="none" strike="noStrike" cap="none"/>
                        <a:t> </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GB" sz="900" u="none" strike="noStrike" cap="none"/>
                        <a:t> </a:t>
                      </a:r>
                      <a:endParaRPr sz="900"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gridSpan="5">
                  <a:txBody>
                    <a:bodyPr/>
                    <a:lstStyle/>
                    <a:p>
                      <a:pPr marL="0" marR="0" lvl="0" indent="0" algn="ctr" rtl="0">
                        <a:spcBef>
                          <a:spcPts val="0"/>
                        </a:spcBef>
                        <a:spcAft>
                          <a:spcPts val="0"/>
                        </a:spcAft>
                        <a:buNone/>
                      </a:pPr>
                      <a:r>
                        <a:rPr lang="en-GB" sz="1400" u="none" strike="noStrike" cap="none"/>
                        <a:t>YEAR 8 </a:t>
                      </a:r>
                      <a:endParaRPr sz="1400" u="none" strike="noStrike" cap="none"/>
                    </a:p>
                  </a:txBody>
                  <a:tcPr marL="51431" marR="51431"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3173">
                <a:tc vMerge="1">
                  <a:txBody>
                    <a:bodyPr/>
                    <a:lstStyle/>
                    <a:p>
                      <a:endParaRPr lang="en-US"/>
                    </a:p>
                  </a:txBody>
                  <a:tcPr/>
                </a:tc>
                <a:tc>
                  <a:txBody>
                    <a:bodyPr/>
                    <a:lstStyle/>
                    <a:p>
                      <a:pPr marL="0" marR="0" lvl="0" indent="0" algn="ctr" rtl="0">
                        <a:spcBef>
                          <a:spcPts val="0"/>
                        </a:spcBef>
                        <a:spcAft>
                          <a:spcPts val="0"/>
                        </a:spcAft>
                        <a:buNone/>
                      </a:pPr>
                      <a:r>
                        <a:rPr lang="en-GB" sz="900" b="1" u="none" strike="noStrike" cap="none"/>
                        <a:t>KNOWLEDGE</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CONCEPTS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SKILLS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latin typeface="Calibri"/>
                          <a:ea typeface="Calibri"/>
                          <a:cs typeface="Calibri"/>
                          <a:sym typeface="Calibri"/>
                        </a:rPr>
                        <a:t>RATIONALE</a:t>
                      </a:r>
                      <a:endParaRPr sz="800"/>
                    </a:p>
                    <a:p>
                      <a:pPr marL="0" marR="0" lvl="0" indent="0" algn="ctr" rtl="0">
                        <a:spcBef>
                          <a:spcPts val="0"/>
                        </a:spcBef>
                        <a:spcAft>
                          <a:spcPts val="0"/>
                        </a:spcAft>
                        <a:buNone/>
                      </a:pPr>
                      <a:r>
                        <a:rPr lang="en-GB" sz="900" b="0" u="none" strike="noStrike" cap="none">
                          <a:latin typeface="Calibri"/>
                          <a:ea typeface="Calibri"/>
                          <a:cs typeface="Calibri"/>
                          <a:sym typeface="Calibri"/>
                        </a:rPr>
                        <a:t>Why has this learning been selected? Why has it been sequenced in this way?</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solidFill>
                            <a:schemeClr val="dk1"/>
                          </a:solidFill>
                          <a:latin typeface="Calibri"/>
                          <a:ea typeface="Calibri"/>
                          <a:cs typeface="Calibri"/>
                          <a:sym typeface="Calibri"/>
                        </a:rPr>
                        <a:t>PERSONAL DEVELOPMENT</a:t>
                      </a:r>
                      <a:endParaRPr sz="800"/>
                    </a:p>
                    <a:p>
                      <a:pPr marL="0" marR="0" lvl="0" indent="0" algn="l" rtl="0">
                        <a:spcBef>
                          <a:spcPts val="0"/>
                        </a:spcBef>
                        <a:spcAft>
                          <a:spcPts val="0"/>
                        </a:spcAft>
                        <a:buNone/>
                      </a:pPr>
                      <a:r>
                        <a:rPr lang="en-GB" sz="900" b="1" u="none" strike="noStrike" cap="none">
                          <a:solidFill>
                            <a:schemeClr val="dk1"/>
                          </a:solidFill>
                          <a:latin typeface="Calibri"/>
                          <a:ea typeface="Calibri"/>
                          <a:cs typeface="Calibri"/>
                          <a:sym typeface="Calibri"/>
                        </a:rPr>
                        <a:t>SMCMP, PSHE, Careers</a:t>
                      </a:r>
                      <a:endParaRPr sz="800"/>
                    </a:p>
                    <a:p>
                      <a:pPr marL="0" marR="0" lvl="0" indent="0" algn="ctr" rtl="0">
                        <a:spcBef>
                          <a:spcPts val="0"/>
                        </a:spcBef>
                        <a:spcAft>
                          <a:spcPts val="0"/>
                        </a:spcAft>
                        <a:buNone/>
                      </a:pP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extLst>
                  <a:ext uri="{0D108BD9-81ED-4DB2-BD59-A6C34878D82A}">
                    <a16:rowId xmlns:a16="http://schemas.microsoft.com/office/drawing/2014/main" val="10001"/>
                  </a:ext>
                </a:extLst>
              </a:tr>
              <a:tr h="8899905">
                <a:tc>
                  <a:txBody>
                    <a:bodyPr/>
                    <a:lstStyle/>
                    <a:p>
                      <a:pPr marL="71755" marR="71755" lvl="0" indent="0" algn="ctr" rtl="0">
                        <a:spcBef>
                          <a:spcPts val="0"/>
                        </a:spcBef>
                        <a:spcAft>
                          <a:spcPts val="0"/>
                        </a:spcAft>
                        <a:buNone/>
                      </a:pPr>
                      <a:r>
                        <a:rPr lang="en-GB" sz="900" u="none" strike="noStrike" cap="none" dirty="0">
                          <a:solidFill>
                            <a:schemeClr val="dk1"/>
                          </a:solidFill>
                        </a:rPr>
                        <a:t>Term </a:t>
                      </a:r>
                      <a:r>
                        <a:rPr lang="en-GB" sz="900" dirty="0">
                          <a:solidFill>
                            <a:schemeClr val="dk1"/>
                          </a:solidFill>
                        </a:rPr>
                        <a:t>2 and 3</a:t>
                      </a:r>
                      <a:endParaRPr sz="900" u="none" strike="noStrike" cap="none" dirty="0">
                        <a:solidFill>
                          <a:schemeClr val="dk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1D1D"/>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r>
                        <a:rPr lang="en-GB" sz="800" b="1" u="sng" dirty="0">
                          <a:highlight>
                            <a:srgbClr val="FFFFFF"/>
                          </a:highlight>
                        </a:rPr>
                        <a:t>The Transatlantic Slave Trade</a:t>
                      </a:r>
                      <a:endParaRPr sz="800" b="1" u="sng" dirty="0">
                        <a:highlight>
                          <a:srgbClr val="FFFFFF"/>
                        </a:highlight>
                      </a:endParaRPr>
                    </a:p>
                    <a:p>
                      <a:pPr marL="177800" lvl="0" indent="-165100" algn="l" rtl="0">
                        <a:lnSpc>
                          <a:spcPct val="120000"/>
                        </a:lnSpc>
                        <a:spcBef>
                          <a:spcPts val="0"/>
                        </a:spcBef>
                        <a:spcAft>
                          <a:spcPts val="0"/>
                        </a:spcAft>
                        <a:buClr>
                          <a:schemeClr val="dk1"/>
                        </a:buClr>
                        <a:buSzPts val="1100"/>
                        <a:buFont typeface="Arial"/>
                        <a:buNone/>
                      </a:pPr>
                      <a:r>
                        <a:rPr lang="en-GB" sz="800" dirty="0">
                          <a:highlight>
                            <a:srgbClr val="FFFF00"/>
                          </a:highlight>
                        </a:rPr>
                        <a:t>Slavery and freedom: What do the terms mean? What is the historical context of slavery?</a:t>
                      </a:r>
                      <a:endParaRPr sz="800" dirty="0">
                        <a:highlight>
                          <a:srgbClr val="FFFF00"/>
                        </a:highlight>
                      </a:endParaRPr>
                    </a:p>
                    <a:p>
                      <a:pPr marL="177800" lvl="0" indent="-165100" algn="l" rtl="0">
                        <a:lnSpc>
                          <a:spcPct val="120000"/>
                        </a:lnSpc>
                        <a:spcBef>
                          <a:spcPts val="0"/>
                        </a:spcBef>
                        <a:spcAft>
                          <a:spcPts val="0"/>
                        </a:spcAft>
                        <a:buClr>
                          <a:schemeClr val="dk1"/>
                        </a:buClr>
                        <a:buSzPts val="1100"/>
                        <a:buFont typeface="Arial"/>
                        <a:buNone/>
                      </a:pPr>
                      <a:r>
                        <a:rPr lang="en-GB" sz="800" dirty="0">
                          <a:highlight>
                            <a:srgbClr val="FFFFFF"/>
                          </a:highlight>
                        </a:rPr>
                        <a:t>Africa before Slavery: How </a:t>
                      </a:r>
                      <a:endParaRPr sz="800" dirty="0">
                        <a:highlight>
                          <a:srgbClr val="FFFFFF"/>
                        </a:highlight>
                      </a:endParaRPr>
                    </a:p>
                    <a:p>
                      <a:pPr marL="177800" lvl="0" indent="-165100" algn="l" rtl="0">
                        <a:lnSpc>
                          <a:spcPct val="120000"/>
                        </a:lnSpc>
                        <a:spcBef>
                          <a:spcPts val="0"/>
                        </a:spcBef>
                        <a:spcAft>
                          <a:spcPts val="0"/>
                        </a:spcAft>
                        <a:buClr>
                          <a:schemeClr val="dk1"/>
                        </a:buClr>
                        <a:buSzPts val="1100"/>
                        <a:buFont typeface="Arial"/>
                        <a:buNone/>
                      </a:pPr>
                      <a:r>
                        <a:rPr lang="en-GB" sz="800" dirty="0">
                          <a:highlight>
                            <a:srgbClr val="FFFFFF"/>
                          </a:highlight>
                        </a:rPr>
                        <a:t>does Africa in the 1500 and 1600’s match the European idea of Africa?</a:t>
                      </a:r>
                      <a:endParaRPr sz="800" dirty="0">
                        <a:highlight>
                          <a:srgbClr val="FFFFFF"/>
                        </a:highlight>
                      </a:endParaRPr>
                    </a:p>
                    <a:p>
                      <a:pPr marL="177800" lvl="0" indent="-165100" algn="l" rtl="0">
                        <a:lnSpc>
                          <a:spcPct val="120000"/>
                        </a:lnSpc>
                        <a:spcBef>
                          <a:spcPts val="0"/>
                        </a:spcBef>
                        <a:spcAft>
                          <a:spcPts val="0"/>
                        </a:spcAft>
                        <a:buClr>
                          <a:schemeClr val="dk1"/>
                        </a:buClr>
                        <a:buSzPts val="1100"/>
                        <a:buFont typeface="Arial"/>
                        <a:buNone/>
                      </a:pPr>
                      <a:r>
                        <a:rPr lang="en-GB" sz="800" dirty="0">
                          <a:highlight>
                            <a:srgbClr val="FFFFFF"/>
                          </a:highlight>
                        </a:rPr>
                        <a:t>Triangular Trade</a:t>
                      </a:r>
                      <a:endParaRPr sz="800" dirty="0">
                        <a:highlight>
                          <a:srgbClr val="FFFFFF"/>
                        </a:highlight>
                      </a:endParaRPr>
                    </a:p>
                    <a:p>
                      <a:pPr marL="177800" lvl="0" indent="-165100" algn="l" rtl="0">
                        <a:lnSpc>
                          <a:spcPct val="120000"/>
                        </a:lnSpc>
                        <a:spcBef>
                          <a:spcPts val="0"/>
                        </a:spcBef>
                        <a:spcAft>
                          <a:spcPts val="0"/>
                        </a:spcAft>
                        <a:buClr>
                          <a:schemeClr val="dk1"/>
                        </a:buClr>
                        <a:buSzPts val="1100"/>
                        <a:buFont typeface="Arial"/>
                        <a:buNone/>
                      </a:pPr>
                      <a:r>
                        <a:rPr lang="en-GB" sz="800" dirty="0">
                          <a:highlight>
                            <a:srgbClr val="FFFFFF"/>
                          </a:highlight>
                        </a:rPr>
                        <a:t>Life on the Middle passage</a:t>
                      </a:r>
                      <a:endParaRPr sz="800" dirty="0">
                        <a:highlight>
                          <a:srgbClr val="FFFFFF"/>
                        </a:highlight>
                      </a:endParaRPr>
                    </a:p>
                    <a:p>
                      <a:pPr marL="177800" lvl="0" indent="-165100" algn="l" rtl="0">
                        <a:lnSpc>
                          <a:spcPct val="120000"/>
                        </a:lnSpc>
                        <a:spcBef>
                          <a:spcPts val="0"/>
                        </a:spcBef>
                        <a:spcAft>
                          <a:spcPts val="0"/>
                        </a:spcAft>
                        <a:buClr>
                          <a:schemeClr val="dk1"/>
                        </a:buClr>
                        <a:buSzPts val="1100"/>
                        <a:buFont typeface="Arial"/>
                        <a:buNone/>
                      </a:pPr>
                      <a:r>
                        <a:rPr lang="en-GB" sz="800" dirty="0">
                          <a:highlight>
                            <a:srgbClr val="FFFFFF"/>
                          </a:highlight>
                        </a:rPr>
                        <a:t>Auctions</a:t>
                      </a:r>
                      <a:endParaRPr sz="800" dirty="0">
                        <a:highlight>
                          <a:srgbClr val="FFFFFF"/>
                        </a:highlight>
                      </a:endParaRPr>
                    </a:p>
                    <a:p>
                      <a:pPr marL="177800" lvl="0" indent="-165100" algn="l" rtl="0">
                        <a:lnSpc>
                          <a:spcPct val="120000"/>
                        </a:lnSpc>
                        <a:spcBef>
                          <a:spcPts val="0"/>
                        </a:spcBef>
                        <a:spcAft>
                          <a:spcPts val="0"/>
                        </a:spcAft>
                        <a:buClr>
                          <a:schemeClr val="dk1"/>
                        </a:buClr>
                        <a:buSzPts val="1100"/>
                        <a:buFont typeface="Arial"/>
                        <a:buNone/>
                      </a:pPr>
                      <a:r>
                        <a:rPr lang="en-GB" sz="800" dirty="0">
                          <a:highlight>
                            <a:srgbClr val="FFFF00"/>
                          </a:highlight>
                        </a:rPr>
                        <a:t>Plantation life</a:t>
                      </a:r>
                      <a:endParaRPr sz="800" dirty="0">
                        <a:highlight>
                          <a:srgbClr val="FFFF00"/>
                        </a:highlight>
                      </a:endParaRPr>
                    </a:p>
                    <a:p>
                      <a:pPr marL="177800" lvl="0" indent="-165100" algn="l" rtl="0">
                        <a:lnSpc>
                          <a:spcPct val="120000"/>
                        </a:lnSpc>
                        <a:spcBef>
                          <a:spcPts val="0"/>
                        </a:spcBef>
                        <a:spcAft>
                          <a:spcPts val="0"/>
                        </a:spcAft>
                        <a:buClr>
                          <a:schemeClr val="dk1"/>
                        </a:buClr>
                        <a:buSzPts val="1100"/>
                        <a:buFont typeface="Arial"/>
                        <a:buNone/>
                      </a:pPr>
                      <a:r>
                        <a:rPr lang="en-GB" sz="800" dirty="0">
                          <a:highlight>
                            <a:srgbClr val="FFFF00"/>
                          </a:highlight>
                        </a:rPr>
                        <a:t>Resistance</a:t>
                      </a:r>
                      <a:endParaRPr sz="800" dirty="0">
                        <a:highlight>
                          <a:srgbClr val="FFFF00"/>
                        </a:highlight>
                      </a:endParaRPr>
                    </a:p>
                    <a:p>
                      <a:pPr marL="0" marR="0" lvl="0" indent="0" algn="l" rtl="0">
                        <a:spcBef>
                          <a:spcPts val="0"/>
                        </a:spcBef>
                        <a:spcAft>
                          <a:spcPts val="0"/>
                        </a:spcAft>
                        <a:buClr>
                          <a:srgbClr val="000000"/>
                        </a:buClr>
                        <a:buSzPts val="1100"/>
                        <a:buFont typeface="Arial"/>
                        <a:buNone/>
                      </a:pPr>
                      <a:endParaRPr sz="800" dirty="0"/>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800" b="1" u="sng" dirty="0">
                          <a:highlight>
                            <a:srgbClr val="FFFFFF"/>
                          </a:highlight>
                        </a:rPr>
                        <a:t>The Industrial Revolution</a:t>
                      </a:r>
                      <a:endParaRPr sz="800" b="1" u="sng"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Britain in 1750: What was Britain like in 1750? Was Britain ‘Great’ in 1750?</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The population boom: What led to the population boom of the 1800’s? What impact did this have on Britain?</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Domestic to factory system: How did inventions lead to a change in British Industry? </a:t>
                      </a:r>
                      <a:r>
                        <a:rPr lang="en-GB" sz="800" dirty="0">
                          <a:highlight>
                            <a:srgbClr val="FFFFFF"/>
                          </a:highlight>
                        </a:rPr>
                        <a:t>What was the role of key individuals in its growth?</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Child labour: How were children used as a labour force during the industrial revolution?</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Definitions of the Industrial revolution: what did it actually involve? Can we call it a revolution?</a:t>
                      </a:r>
                      <a:endParaRPr sz="800" u="none" strike="noStrike" cap="none" dirty="0">
                        <a:solidFill>
                          <a:srgbClr val="000000"/>
                        </a:solidFill>
                        <a:highlight>
                          <a:srgbClr val="FFFF00"/>
                        </a:highlight>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Society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Culture</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Community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Freedom</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Slavery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Power</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Empire</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Equality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Control</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Power</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Empire</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Trade</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Migration</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Industry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Change</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Revolution</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Society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Equality</a:t>
                      </a: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are beginning to explain accurately different features, events and people of the past. Students may begin to make links between what happened and say good and bad points about what happened</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put events and people into context of a chronological framework</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explain the reasons and consequences of change and continuity across a specific time period.</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begin to recognise that some events/people are more significant.</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explain the causes or consequences of an event. Students may suggest links between them.</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am beginning to evaluate sources. Students can compare and combine the evidence from different sources.</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suggest some reasons why interpretations differ.</a:t>
                      </a:r>
                      <a:endParaRPr sz="800">
                        <a:highlight>
                          <a:srgbClr val="FFFFFF"/>
                        </a:highlight>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a:solidFill>
                            <a:srgbClr val="000000"/>
                          </a:solidFill>
                          <a:latin typeface="Arial"/>
                          <a:ea typeface="Arial"/>
                          <a:cs typeface="Arial"/>
                          <a:sym typeface="Arial"/>
                        </a:rPr>
                        <a:t> </a:t>
                      </a:r>
                      <a:r>
                        <a:rPr lang="en-GB" sz="800">
                          <a:highlight>
                            <a:srgbClr val="FFFFFF"/>
                          </a:highlight>
                        </a:rPr>
                        <a:t>This  unit provides pupils with a thematic look at the experience of Black Africans taken to America and their descendants. This study spans a large frame of time from the 1500’s to the 1880’s and provides a opportunity for pupils to see how the experiences of Black people in the Americas changed over a period of time and allows them to explore the diverse nature of historical experiences. It is sequenced here as it allows pupils to further understand one of the main issues with the British Empire studied in the previous units and provides important contextual background to the topics covered in the next 3 units.</a:t>
                      </a:r>
                      <a:endParaRPr sz="800">
                        <a:highlight>
                          <a:srgbClr val="FFFFFF"/>
                        </a:highlight>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800">
                          <a:latin typeface="Arial"/>
                          <a:ea typeface="Arial"/>
                          <a:cs typeface="Arial"/>
                          <a:sym typeface="Arial"/>
                        </a:rPr>
                        <a:t>This unit has been selected as it is crucial to understanding the development of Britain as a economic superpower. Understanding the industrial revolution will allow pupils to directly appreciate the reasons for, and process of Britain’s development into an industrial nation and the impact that this had on the landscape of Britain today. This unit is sequenced here as it brings together concepts and themes that have been covered throughout year 8 and provides the picture of Britain at home that will act as a counterpoint to the study of Britain as a world power.</a:t>
                      </a:r>
                      <a:endParaRPr sz="800"/>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a:solidFill>
                            <a:srgbClr val="000000"/>
                          </a:solidFill>
                          <a:latin typeface="Arial"/>
                          <a:ea typeface="Arial"/>
                          <a:cs typeface="Arial"/>
                          <a:sym typeface="Arial"/>
                        </a:rPr>
                        <a:t> </a:t>
                      </a:r>
                      <a:endParaRPr sz="80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The teaching of pre-slavery African cultures promotes further tolerance and harmony between different cultural traditions by enabling students to acquire an appreciation of and respect for their own and other cultures</a:t>
                      </a: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aphicFrame>
        <p:nvGraphicFramePr>
          <p:cNvPr id="124" name="Google Shape;124;p19"/>
          <p:cNvGraphicFramePr/>
          <p:nvPr>
            <p:extLst>
              <p:ext uri="{D42A27DB-BD31-4B8C-83A1-F6EECF244321}">
                <p14:modId xmlns:p14="http://schemas.microsoft.com/office/powerpoint/2010/main" val="3274829283"/>
              </p:ext>
            </p:extLst>
          </p:nvPr>
        </p:nvGraphicFramePr>
        <p:xfrm>
          <a:off x="0" y="-1"/>
          <a:ext cx="6857998" cy="9906001"/>
        </p:xfrm>
        <a:graphic>
          <a:graphicData uri="http://schemas.openxmlformats.org/drawingml/2006/table">
            <a:tbl>
              <a:tblPr firstRow="1" firstCol="1" bandRow="1">
                <a:noFill/>
                <a:tableStyleId>{4B5E7462-0421-4344-B85C-1AFE53A2EFAE}</a:tableStyleId>
              </a:tblPr>
              <a:tblGrid>
                <a:gridCol w="210045">
                  <a:extLst>
                    <a:ext uri="{9D8B030D-6E8A-4147-A177-3AD203B41FA5}">
                      <a16:colId xmlns:a16="http://schemas.microsoft.com/office/drawing/2014/main" val="20000"/>
                    </a:ext>
                  </a:extLst>
                </a:gridCol>
                <a:gridCol w="1249157">
                  <a:extLst>
                    <a:ext uri="{9D8B030D-6E8A-4147-A177-3AD203B41FA5}">
                      <a16:colId xmlns:a16="http://schemas.microsoft.com/office/drawing/2014/main" val="20001"/>
                    </a:ext>
                  </a:extLst>
                </a:gridCol>
                <a:gridCol w="1249157">
                  <a:extLst>
                    <a:ext uri="{9D8B030D-6E8A-4147-A177-3AD203B41FA5}">
                      <a16:colId xmlns:a16="http://schemas.microsoft.com/office/drawing/2014/main" val="20002"/>
                    </a:ext>
                  </a:extLst>
                </a:gridCol>
                <a:gridCol w="1249157">
                  <a:extLst>
                    <a:ext uri="{9D8B030D-6E8A-4147-A177-3AD203B41FA5}">
                      <a16:colId xmlns:a16="http://schemas.microsoft.com/office/drawing/2014/main" val="20003"/>
                    </a:ext>
                  </a:extLst>
                </a:gridCol>
                <a:gridCol w="1450241">
                  <a:extLst>
                    <a:ext uri="{9D8B030D-6E8A-4147-A177-3AD203B41FA5}">
                      <a16:colId xmlns:a16="http://schemas.microsoft.com/office/drawing/2014/main" val="20004"/>
                    </a:ext>
                  </a:extLst>
                </a:gridCol>
                <a:gridCol w="1450241">
                  <a:extLst>
                    <a:ext uri="{9D8B030D-6E8A-4147-A177-3AD203B41FA5}">
                      <a16:colId xmlns:a16="http://schemas.microsoft.com/office/drawing/2014/main" val="20005"/>
                    </a:ext>
                  </a:extLst>
                </a:gridCol>
              </a:tblGrid>
              <a:tr h="354818">
                <a:tc rowSpan="2">
                  <a:txBody>
                    <a:bodyPr/>
                    <a:lstStyle/>
                    <a:p>
                      <a:pPr marL="0" marR="0" lvl="0" indent="0" algn="ctr" rtl="0">
                        <a:spcBef>
                          <a:spcPts val="0"/>
                        </a:spcBef>
                        <a:spcAft>
                          <a:spcPts val="0"/>
                        </a:spcAft>
                        <a:buNone/>
                      </a:pPr>
                      <a:r>
                        <a:rPr lang="en-GB" sz="1400" u="none" strike="noStrike" cap="none"/>
                        <a:t> </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GB" sz="900" u="none" strike="noStrike" cap="none"/>
                        <a:t> </a:t>
                      </a:r>
                      <a:endParaRPr sz="900"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gridSpan="5">
                  <a:txBody>
                    <a:bodyPr/>
                    <a:lstStyle/>
                    <a:p>
                      <a:pPr marL="0" marR="0" lvl="0" indent="0" algn="ctr" rtl="0">
                        <a:spcBef>
                          <a:spcPts val="0"/>
                        </a:spcBef>
                        <a:spcAft>
                          <a:spcPts val="0"/>
                        </a:spcAft>
                        <a:buNone/>
                      </a:pPr>
                      <a:r>
                        <a:rPr lang="en-GB" sz="1400" u="none" strike="noStrike" cap="none" dirty="0"/>
                        <a:t>YEAR 8 </a:t>
                      </a:r>
                      <a:endParaRPr sz="1400" u="none" strike="noStrike" cap="none" dirty="0"/>
                    </a:p>
                  </a:txBody>
                  <a:tcPr marL="51431" marR="51431"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0653">
                <a:tc vMerge="1">
                  <a:txBody>
                    <a:bodyPr/>
                    <a:lstStyle/>
                    <a:p>
                      <a:endParaRPr lang="en-US"/>
                    </a:p>
                  </a:txBody>
                  <a:tcPr/>
                </a:tc>
                <a:tc>
                  <a:txBody>
                    <a:bodyPr/>
                    <a:lstStyle/>
                    <a:p>
                      <a:pPr marL="0" marR="0" lvl="0" indent="0" algn="ctr" rtl="0">
                        <a:spcBef>
                          <a:spcPts val="0"/>
                        </a:spcBef>
                        <a:spcAft>
                          <a:spcPts val="0"/>
                        </a:spcAft>
                        <a:buNone/>
                      </a:pPr>
                      <a:r>
                        <a:rPr lang="en-GB" sz="900" b="1" u="none" strike="noStrike" cap="none"/>
                        <a:t>KNOWLEDGE</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CONCEPTS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SKILLS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latin typeface="Calibri"/>
                          <a:ea typeface="Calibri"/>
                          <a:cs typeface="Calibri"/>
                          <a:sym typeface="Calibri"/>
                        </a:rPr>
                        <a:t>RATIONALE</a:t>
                      </a:r>
                      <a:endParaRPr sz="800"/>
                    </a:p>
                    <a:p>
                      <a:pPr marL="0" marR="0" lvl="0" indent="0" algn="ctr" rtl="0">
                        <a:spcBef>
                          <a:spcPts val="0"/>
                        </a:spcBef>
                        <a:spcAft>
                          <a:spcPts val="0"/>
                        </a:spcAft>
                        <a:buNone/>
                      </a:pPr>
                      <a:r>
                        <a:rPr lang="en-GB" sz="900" b="0" u="none" strike="noStrike" cap="none">
                          <a:latin typeface="Calibri"/>
                          <a:ea typeface="Calibri"/>
                          <a:cs typeface="Calibri"/>
                          <a:sym typeface="Calibri"/>
                        </a:rPr>
                        <a:t>Why has this learning been selected? Why has it been sequenced in this way?</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solidFill>
                            <a:schemeClr val="dk1"/>
                          </a:solidFill>
                          <a:latin typeface="Calibri"/>
                          <a:ea typeface="Calibri"/>
                          <a:cs typeface="Calibri"/>
                          <a:sym typeface="Calibri"/>
                        </a:rPr>
                        <a:t>PERSONAL DEVELOPMENT</a:t>
                      </a:r>
                      <a:endParaRPr sz="800"/>
                    </a:p>
                    <a:p>
                      <a:pPr marL="0" marR="0" lvl="0" indent="0" algn="l" rtl="0">
                        <a:spcBef>
                          <a:spcPts val="0"/>
                        </a:spcBef>
                        <a:spcAft>
                          <a:spcPts val="0"/>
                        </a:spcAft>
                        <a:buNone/>
                      </a:pPr>
                      <a:r>
                        <a:rPr lang="en-GB" sz="900" b="1" u="none" strike="noStrike" cap="none">
                          <a:solidFill>
                            <a:schemeClr val="dk1"/>
                          </a:solidFill>
                          <a:latin typeface="Calibri"/>
                          <a:ea typeface="Calibri"/>
                          <a:cs typeface="Calibri"/>
                          <a:sym typeface="Calibri"/>
                        </a:rPr>
                        <a:t>SMCMP, PSHE, Careers</a:t>
                      </a:r>
                      <a:endParaRPr sz="800"/>
                    </a:p>
                    <a:p>
                      <a:pPr marL="0" marR="0" lvl="0" indent="0" algn="ctr" rtl="0">
                        <a:spcBef>
                          <a:spcPts val="0"/>
                        </a:spcBef>
                        <a:spcAft>
                          <a:spcPts val="0"/>
                        </a:spcAft>
                        <a:buNone/>
                      </a:pP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extLst>
                  <a:ext uri="{0D108BD9-81ED-4DB2-BD59-A6C34878D82A}">
                    <a16:rowId xmlns:a16="http://schemas.microsoft.com/office/drawing/2014/main" val="10001"/>
                  </a:ext>
                </a:extLst>
              </a:tr>
              <a:tr h="8800530">
                <a:tc>
                  <a:txBody>
                    <a:bodyPr/>
                    <a:lstStyle/>
                    <a:p>
                      <a:pPr marL="71755" marR="71755" lvl="0" indent="0" algn="ctr" rtl="0">
                        <a:spcBef>
                          <a:spcPts val="0"/>
                        </a:spcBef>
                        <a:spcAft>
                          <a:spcPts val="0"/>
                        </a:spcAft>
                        <a:buNone/>
                      </a:pPr>
                      <a:r>
                        <a:rPr lang="en-GB" sz="900" u="none" strike="noStrike" cap="none">
                          <a:solidFill>
                            <a:schemeClr val="dk1"/>
                          </a:solidFill>
                        </a:rPr>
                        <a:t>Term </a:t>
                      </a:r>
                      <a:r>
                        <a:rPr lang="en-GB" sz="900">
                          <a:solidFill>
                            <a:schemeClr val="dk1"/>
                          </a:solidFill>
                        </a:rPr>
                        <a:t>3</a:t>
                      </a:r>
                      <a:endParaRPr sz="900" u="none" strike="noStrike" cap="none">
                        <a:solidFill>
                          <a:schemeClr val="dk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1D1D"/>
                    </a:solidFill>
                  </a:tcPr>
                </a:tc>
                <a:tc>
                  <a:txBody>
                    <a:bodyPr/>
                    <a:lstStyle/>
                    <a:p>
                      <a:pPr marL="0" marR="0" lvl="0" indent="0" algn="l" rtl="0">
                        <a:spcBef>
                          <a:spcPts val="0"/>
                        </a:spcBef>
                        <a:spcAft>
                          <a:spcPts val="0"/>
                        </a:spcAft>
                        <a:buClr>
                          <a:srgbClr val="000000"/>
                        </a:buClr>
                        <a:buSzPts val="1100"/>
                        <a:buFont typeface="Arial"/>
                        <a:buNone/>
                      </a:pPr>
                      <a:r>
                        <a:rPr lang="en-GB" sz="800" b="1" u="sng" dirty="0">
                          <a:latin typeface="Arial"/>
                          <a:ea typeface="Arial"/>
                          <a:cs typeface="Arial"/>
                          <a:sym typeface="Arial"/>
                        </a:rPr>
                        <a:t>The Age of Revolution</a:t>
                      </a:r>
                      <a:endParaRPr sz="800" b="1" u="sng" dirty="0"/>
                    </a:p>
                    <a:p>
                      <a:pPr marL="0" lvl="0" indent="0" algn="l" rtl="0">
                        <a:spcBef>
                          <a:spcPts val="0"/>
                        </a:spcBef>
                        <a:spcAft>
                          <a:spcPts val="0"/>
                        </a:spcAft>
                        <a:buClr>
                          <a:schemeClr val="dk1"/>
                        </a:buClr>
                        <a:buSzPts val="1100"/>
                        <a:buFont typeface="Arial"/>
                        <a:buNone/>
                      </a:pPr>
                      <a:r>
                        <a:rPr lang="en-GB" sz="800" dirty="0">
                          <a:latin typeface="Arial"/>
                          <a:ea typeface="Arial"/>
                          <a:cs typeface="Arial"/>
                          <a:sym typeface="Arial"/>
                        </a:rPr>
                        <a:t>Exploration of revolutions</a:t>
                      </a:r>
                      <a:endParaRPr sz="8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800" dirty="0">
                          <a:highlight>
                            <a:srgbClr val="FFFF00"/>
                          </a:highlight>
                          <a:latin typeface="Arial"/>
                          <a:ea typeface="Arial"/>
                          <a:cs typeface="Arial"/>
                          <a:sym typeface="Arial"/>
                        </a:rPr>
                        <a:t>The American Revolution</a:t>
                      </a:r>
                      <a:endParaRPr sz="800" dirty="0">
                        <a:highlight>
                          <a:srgbClr val="FFFF00"/>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800" dirty="0">
                          <a:latin typeface="Arial"/>
                          <a:ea typeface="Arial"/>
                          <a:cs typeface="Arial"/>
                          <a:sym typeface="Arial"/>
                        </a:rPr>
                        <a:t>The French Revolution</a:t>
                      </a:r>
                      <a:endParaRPr sz="8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800" dirty="0">
                          <a:latin typeface="Arial"/>
                          <a:ea typeface="Arial"/>
                          <a:cs typeface="Arial"/>
                          <a:sym typeface="Arial"/>
                        </a:rPr>
                        <a:t>The </a:t>
                      </a:r>
                      <a:r>
                        <a:rPr lang="en-GB" sz="800" dirty="0" err="1">
                          <a:latin typeface="Arial"/>
                          <a:ea typeface="Arial"/>
                          <a:cs typeface="Arial"/>
                          <a:sym typeface="Arial"/>
                        </a:rPr>
                        <a:t>Hatian</a:t>
                      </a:r>
                      <a:r>
                        <a:rPr lang="en-GB" sz="800" dirty="0">
                          <a:latin typeface="Arial"/>
                          <a:ea typeface="Arial"/>
                          <a:cs typeface="Arial"/>
                          <a:sym typeface="Arial"/>
                        </a:rPr>
                        <a:t> Revolution</a:t>
                      </a:r>
                      <a:endParaRPr sz="8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800" dirty="0">
                          <a:highlight>
                            <a:srgbClr val="FFFF00"/>
                          </a:highlight>
                          <a:latin typeface="Arial"/>
                          <a:ea typeface="Arial"/>
                          <a:cs typeface="Arial"/>
                          <a:sym typeface="Arial"/>
                        </a:rPr>
                        <a:t>The situation in Britain.</a:t>
                      </a:r>
                      <a:endParaRPr sz="800" dirty="0">
                        <a:highlight>
                          <a:srgbClr val="FFFF00"/>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800" dirty="0">
                          <a:highlight>
                            <a:srgbClr val="FFFF00"/>
                          </a:highlight>
                          <a:latin typeface="Arial"/>
                          <a:ea typeface="Arial"/>
                          <a:cs typeface="Arial"/>
                          <a:sym typeface="Arial"/>
                        </a:rPr>
                        <a:t>Why Britain didn’t experience a political revolution in this period</a:t>
                      </a:r>
                      <a:r>
                        <a:rPr lang="en-GB" sz="800" dirty="0">
                          <a:latin typeface="Arial"/>
                          <a:ea typeface="Arial"/>
                          <a:cs typeface="Arial"/>
                          <a:sym typeface="Arial"/>
                        </a:rPr>
                        <a:t>.</a:t>
                      </a:r>
                      <a:endParaRPr sz="800" b="1" u="sng" dirty="0">
                        <a:highlight>
                          <a:srgbClr val="FFFFFF"/>
                        </a:highlight>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b="1" u="sng" dirty="0">
                          <a:solidFill>
                            <a:srgbClr val="000000"/>
                          </a:solidFill>
                          <a:latin typeface="Arial"/>
                          <a:ea typeface="Arial"/>
                          <a:cs typeface="Arial"/>
                          <a:sym typeface="Arial"/>
                        </a:rPr>
                        <a:t>The Fight for Equality: Gender, Race and Civil Rights.</a:t>
                      </a:r>
                      <a:endParaRPr sz="800" b="1" u="sng"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highlight>
                            <a:srgbClr val="FFFF00"/>
                          </a:highlight>
                          <a:latin typeface="Arial"/>
                          <a:ea typeface="Arial"/>
                          <a:cs typeface="Arial"/>
                          <a:sym typeface="Arial"/>
                        </a:rPr>
                        <a:t>The Suffragette movement.</a:t>
                      </a:r>
                      <a:endParaRPr sz="800" dirty="0">
                        <a:solidFill>
                          <a:srgbClr val="000000"/>
                        </a:solidFill>
                        <a:highlight>
                          <a:srgbClr val="FFFF00"/>
                        </a:highlight>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highlight>
                            <a:srgbClr val="FFFF00"/>
                          </a:highlight>
                          <a:latin typeface="Arial"/>
                          <a:ea typeface="Arial"/>
                          <a:cs typeface="Arial"/>
                          <a:sym typeface="Arial"/>
                        </a:rPr>
                        <a:t>The Civil Rights Movement.</a:t>
                      </a:r>
                      <a:endParaRPr sz="800" dirty="0">
                        <a:solidFill>
                          <a:srgbClr val="000000"/>
                        </a:solidFill>
                        <a:highlight>
                          <a:srgbClr val="FFFF00"/>
                        </a:highlight>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Democracy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Revolution</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Freedom</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Change</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Society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Power</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Slavery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Slavery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Freedom</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Society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Human Rights</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Parliament</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Authority</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Change</a:t>
                      </a:r>
                      <a:endParaRPr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explain accurately and in detail features, events, and people. Students make links between what happened and evaluate any actions taken</a:t>
                      </a:r>
                      <a:endParaRPr sz="800">
                        <a:highlight>
                          <a:srgbClr val="FFFFFF"/>
                        </a:highlight>
                      </a:endParaRPr>
                    </a:p>
                    <a:p>
                      <a:pPr marL="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explain the extent of change and continuity across a specific time period.</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explore criteria/respond to prompts for making a judgement about the most significant events, people and changes.</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start to explain the links between different causes or consequences of an event.</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evaluate sources. Students can explain the strengths and weaknesses of a source.</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am beginning to explain how and why interpretations differ.</a:t>
                      </a:r>
                      <a:endParaRPr sz="800">
                        <a:highlight>
                          <a:srgbClr val="FFFFFF"/>
                        </a:highlight>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a:solidFill>
                            <a:srgbClr val="000000"/>
                          </a:solidFill>
                          <a:latin typeface="Arial"/>
                          <a:ea typeface="Arial"/>
                          <a:cs typeface="Arial"/>
                          <a:sym typeface="Arial"/>
                        </a:rPr>
                        <a:t> </a:t>
                      </a:r>
                      <a:r>
                        <a:rPr lang="en-GB" sz="800">
                          <a:solidFill>
                            <a:srgbClr val="000000"/>
                          </a:solidFill>
                          <a:latin typeface="Arial"/>
                          <a:ea typeface="Arial"/>
                          <a:cs typeface="Arial"/>
                          <a:sym typeface="Arial"/>
                        </a:rPr>
                        <a:t>This unit has been chosen to allow us to contrast Britain with other countries in the same period. This will allow pupils to gain an understanding of how countries can develop differently and the diverse nature of historical experience. This unit also allows us to explore further how Britain dealt with the upheaval experienced by the industrial revolution. </a:t>
                      </a: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a:solidFill>
                            <a:srgbClr val="000000"/>
                          </a:solidFill>
                          <a:latin typeface="Arial"/>
                          <a:ea typeface="Arial"/>
                          <a:cs typeface="Arial"/>
                          <a:sym typeface="Arial"/>
                        </a:rPr>
                        <a:t>This unit provides pupils with an in depth examination of how different groups have fought for equality. It demonstrates to students the impact that people can have on the laws of a country through sustained action and allows students to explore the different methods groups can use to bring about changes to the law. The unit also allows pupils to gain an understanding of how people experiences throughout history can be impacted by factors such as their race and gender. This unit has been included at this point in the course as it allows pupils to reflect on what they have learned throughout year 8.</a:t>
                      </a:r>
                      <a:endParaRPr sz="80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US"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US" sz="800" u="none" strike="noStrike" cap="none" dirty="0">
                          <a:solidFill>
                            <a:srgbClr val="000000"/>
                          </a:solidFill>
                          <a:latin typeface="Arial"/>
                          <a:ea typeface="Arial"/>
                          <a:cs typeface="Arial"/>
                          <a:sym typeface="Arial"/>
                        </a:rPr>
                        <a:t>This unit examines how at different points in history steps have been taken to make societies more equal. This unit encourages students to consider how equal people are in society today and the steps that need to be taken to increase equality.</a:t>
                      </a: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aphicFrame>
        <p:nvGraphicFramePr>
          <p:cNvPr id="129" name="Google Shape;129;p20"/>
          <p:cNvGraphicFramePr/>
          <p:nvPr>
            <p:extLst>
              <p:ext uri="{D42A27DB-BD31-4B8C-83A1-F6EECF244321}">
                <p14:modId xmlns:p14="http://schemas.microsoft.com/office/powerpoint/2010/main" val="3569169888"/>
              </p:ext>
            </p:extLst>
          </p:nvPr>
        </p:nvGraphicFramePr>
        <p:xfrm>
          <a:off x="0" y="0"/>
          <a:ext cx="6857998" cy="9906000"/>
        </p:xfrm>
        <a:graphic>
          <a:graphicData uri="http://schemas.openxmlformats.org/drawingml/2006/table">
            <a:tbl>
              <a:tblPr firstRow="1" firstCol="1" bandRow="1">
                <a:noFill/>
                <a:tableStyleId>{4B5E7462-0421-4344-B85C-1AFE53A2EFAE}</a:tableStyleId>
              </a:tblPr>
              <a:tblGrid>
                <a:gridCol w="210045">
                  <a:extLst>
                    <a:ext uri="{9D8B030D-6E8A-4147-A177-3AD203B41FA5}">
                      <a16:colId xmlns:a16="http://schemas.microsoft.com/office/drawing/2014/main" val="20000"/>
                    </a:ext>
                  </a:extLst>
                </a:gridCol>
                <a:gridCol w="1249157">
                  <a:extLst>
                    <a:ext uri="{9D8B030D-6E8A-4147-A177-3AD203B41FA5}">
                      <a16:colId xmlns:a16="http://schemas.microsoft.com/office/drawing/2014/main" val="20001"/>
                    </a:ext>
                  </a:extLst>
                </a:gridCol>
                <a:gridCol w="1249157">
                  <a:extLst>
                    <a:ext uri="{9D8B030D-6E8A-4147-A177-3AD203B41FA5}">
                      <a16:colId xmlns:a16="http://schemas.microsoft.com/office/drawing/2014/main" val="20002"/>
                    </a:ext>
                  </a:extLst>
                </a:gridCol>
                <a:gridCol w="1249157">
                  <a:extLst>
                    <a:ext uri="{9D8B030D-6E8A-4147-A177-3AD203B41FA5}">
                      <a16:colId xmlns:a16="http://schemas.microsoft.com/office/drawing/2014/main" val="20003"/>
                    </a:ext>
                  </a:extLst>
                </a:gridCol>
                <a:gridCol w="1450241">
                  <a:extLst>
                    <a:ext uri="{9D8B030D-6E8A-4147-A177-3AD203B41FA5}">
                      <a16:colId xmlns:a16="http://schemas.microsoft.com/office/drawing/2014/main" val="20004"/>
                    </a:ext>
                  </a:extLst>
                </a:gridCol>
                <a:gridCol w="1450241">
                  <a:extLst>
                    <a:ext uri="{9D8B030D-6E8A-4147-A177-3AD203B41FA5}">
                      <a16:colId xmlns:a16="http://schemas.microsoft.com/office/drawing/2014/main" val="20005"/>
                    </a:ext>
                  </a:extLst>
                </a:gridCol>
              </a:tblGrid>
              <a:tr h="330793">
                <a:tc rowSpan="2">
                  <a:txBody>
                    <a:bodyPr/>
                    <a:lstStyle/>
                    <a:p>
                      <a:pPr marL="0" marR="0" lvl="0" indent="0" algn="ctr" rtl="0">
                        <a:spcBef>
                          <a:spcPts val="0"/>
                        </a:spcBef>
                        <a:spcAft>
                          <a:spcPts val="0"/>
                        </a:spcAft>
                        <a:buNone/>
                      </a:pPr>
                      <a:r>
                        <a:rPr lang="en-GB" sz="1400" u="none" strike="noStrike" cap="none"/>
                        <a:t> </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GB" sz="900" u="none" strike="noStrike" cap="none"/>
                        <a:t> </a:t>
                      </a:r>
                      <a:endParaRPr sz="900"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gridSpan="5">
                  <a:txBody>
                    <a:bodyPr/>
                    <a:lstStyle/>
                    <a:p>
                      <a:pPr marL="0" marR="0" lvl="0" indent="0" algn="ctr" rtl="0">
                        <a:spcBef>
                          <a:spcPts val="0"/>
                        </a:spcBef>
                        <a:spcAft>
                          <a:spcPts val="0"/>
                        </a:spcAft>
                        <a:buNone/>
                      </a:pPr>
                      <a:r>
                        <a:rPr lang="en-GB" sz="1400" u="none" strike="noStrike" cap="none" dirty="0"/>
                        <a:t>YEAR 9</a:t>
                      </a:r>
                      <a:endParaRPr sz="1400" u="none" strike="noStrike" cap="none" dirty="0"/>
                    </a:p>
                  </a:txBody>
                  <a:tcPr marL="51431" marR="51431"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9825">
                <a:tc vMerge="1">
                  <a:txBody>
                    <a:bodyPr/>
                    <a:lstStyle/>
                    <a:p>
                      <a:endParaRPr lang="en-US"/>
                    </a:p>
                  </a:txBody>
                  <a:tcPr/>
                </a:tc>
                <a:tc>
                  <a:txBody>
                    <a:bodyPr/>
                    <a:lstStyle/>
                    <a:p>
                      <a:pPr marL="0" marR="0" lvl="0" indent="0" algn="ctr" rtl="0">
                        <a:spcBef>
                          <a:spcPts val="0"/>
                        </a:spcBef>
                        <a:spcAft>
                          <a:spcPts val="0"/>
                        </a:spcAft>
                        <a:buNone/>
                      </a:pPr>
                      <a:r>
                        <a:rPr lang="en-GB" sz="900" b="1" u="none" strike="noStrike" cap="none"/>
                        <a:t>KNOWLEDGE</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CONCEPTS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SKILLS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dirty="0">
                          <a:latin typeface="Calibri"/>
                          <a:ea typeface="Calibri"/>
                          <a:cs typeface="Calibri"/>
                          <a:sym typeface="Calibri"/>
                        </a:rPr>
                        <a:t>RATIONALE</a:t>
                      </a:r>
                      <a:endParaRPr sz="800" dirty="0"/>
                    </a:p>
                    <a:p>
                      <a:pPr marL="0" marR="0" lvl="0" indent="0" algn="ctr" rtl="0">
                        <a:spcBef>
                          <a:spcPts val="0"/>
                        </a:spcBef>
                        <a:spcAft>
                          <a:spcPts val="0"/>
                        </a:spcAft>
                        <a:buNone/>
                      </a:pPr>
                      <a:r>
                        <a:rPr lang="en-GB" sz="900" b="0" u="none" strike="noStrike" cap="none" dirty="0">
                          <a:latin typeface="Calibri"/>
                          <a:ea typeface="Calibri"/>
                          <a:cs typeface="Calibri"/>
                          <a:sym typeface="Calibri"/>
                        </a:rPr>
                        <a:t>Why has this learning been selected? Why has it been sequenced in this way?</a:t>
                      </a:r>
                      <a:endParaRPr sz="900" b="1" u="none" strike="noStrike" cap="none" dirty="0">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solidFill>
                            <a:schemeClr val="dk1"/>
                          </a:solidFill>
                          <a:latin typeface="Calibri"/>
                          <a:ea typeface="Calibri"/>
                          <a:cs typeface="Calibri"/>
                          <a:sym typeface="Calibri"/>
                        </a:rPr>
                        <a:t>PERSONAL DEVELOPMENT</a:t>
                      </a:r>
                      <a:endParaRPr sz="800"/>
                    </a:p>
                    <a:p>
                      <a:pPr marL="0" marR="0" lvl="0" indent="0" algn="l" rtl="0">
                        <a:spcBef>
                          <a:spcPts val="0"/>
                        </a:spcBef>
                        <a:spcAft>
                          <a:spcPts val="0"/>
                        </a:spcAft>
                        <a:buNone/>
                      </a:pPr>
                      <a:r>
                        <a:rPr lang="en-GB" sz="900" b="1" u="none" strike="noStrike" cap="none">
                          <a:solidFill>
                            <a:schemeClr val="dk1"/>
                          </a:solidFill>
                          <a:latin typeface="Calibri"/>
                          <a:ea typeface="Calibri"/>
                          <a:cs typeface="Calibri"/>
                          <a:sym typeface="Calibri"/>
                        </a:rPr>
                        <a:t>SMCMP, PSHE, Careers</a:t>
                      </a:r>
                      <a:endParaRPr sz="800"/>
                    </a:p>
                    <a:p>
                      <a:pPr marL="0" marR="0" lvl="0" indent="0" algn="ctr" rtl="0">
                        <a:spcBef>
                          <a:spcPts val="0"/>
                        </a:spcBef>
                        <a:spcAft>
                          <a:spcPts val="0"/>
                        </a:spcAft>
                        <a:buNone/>
                      </a:pP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extLst>
                  <a:ext uri="{0D108BD9-81ED-4DB2-BD59-A6C34878D82A}">
                    <a16:rowId xmlns:a16="http://schemas.microsoft.com/office/drawing/2014/main" val="10001"/>
                  </a:ext>
                </a:extLst>
              </a:tr>
              <a:tr h="8875382">
                <a:tc>
                  <a:txBody>
                    <a:bodyPr/>
                    <a:lstStyle/>
                    <a:p>
                      <a:pPr marL="71755" marR="71755" lvl="0" indent="0" algn="ctr" rtl="0">
                        <a:spcBef>
                          <a:spcPts val="0"/>
                        </a:spcBef>
                        <a:spcAft>
                          <a:spcPts val="0"/>
                        </a:spcAft>
                        <a:buNone/>
                      </a:pPr>
                      <a:r>
                        <a:rPr lang="en-GB" sz="900" u="none" strike="noStrike" cap="none">
                          <a:solidFill>
                            <a:schemeClr val="dk1"/>
                          </a:solidFill>
                        </a:rPr>
                        <a:t>Term 1</a:t>
                      </a:r>
                      <a:endParaRPr sz="900" u="none" strike="noStrike" cap="none">
                        <a:solidFill>
                          <a:schemeClr val="dk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1D1D"/>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r>
                        <a:rPr lang="en-GB" sz="800" b="1" u="sng" dirty="0">
                          <a:highlight>
                            <a:srgbClr val="FFFFFF"/>
                          </a:highlight>
                        </a:rPr>
                        <a:t>World War One</a:t>
                      </a:r>
                      <a:endParaRPr sz="800" b="1" u="sng"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Europe in 1900: What was the background to WW1 Who were the key players?</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Long term causes of WW1: Militarism, Imperialism, Alliances, Nationalism</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The assassination of Franz Ferdinand: how did it lead to war?</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The escalation of conflict: How did Britain enter WW1? How did trench warfare happen?</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Trench Warfare: How was the war fought on the Western Front? What were the common experiences of soldiers?</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Recruitment and conscription: How did the government encourage people to fight in WW1?</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Shell shock</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FF"/>
                          </a:highlight>
                        </a:rPr>
                        <a:t>The role of Generals</a:t>
                      </a:r>
                      <a:endParaRPr sz="800" dirty="0">
                        <a:highlight>
                          <a:srgbClr val="FFFFFF"/>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The Armistice</a:t>
                      </a:r>
                      <a:endParaRPr sz="800" dirty="0">
                        <a:highlight>
                          <a:srgbClr val="FFFF00"/>
                        </a:highlight>
                      </a:endParaRPr>
                    </a:p>
                    <a:p>
                      <a:pPr marL="0" lvl="0" indent="0" algn="l" rtl="0">
                        <a:lnSpc>
                          <a:spcPct val="120000"/>
                        </a:lnSpc>
                        <a:spcBef>
                          <a:spcPts val="0"/>
                        </a:spcBef>
                        <a:spcAft>
                          <a:spcPts val="0"/>
                        </a:spcAft>
                        <a:buClr>
                          <a:schemeClr val="dk1"/>
                        </a:buClr>
                        <a:buSzPts val="1100"/>
                        <a:buFont typeface="Arial"/>
                        <a:buNone/>
                      </a:pPr>
                      <a:r>
                        <a:rPr lang="en-GB" sz="800" dirty="0">
                          <a:highlight>
                            <a:srgbClr val="FFFF00"/>
                          </a:highlight>
                        </a:rPr>
                        <a:t>The  Treaty of Versailles</a:t>
                      </a:r>
                      <a:endParaRPr sz="800" dirty="0">
                        <a:highlight>
                          <a:srgbClr val="FFFF00"/>
                        </a:highlight>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War</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Empire</a:t>
                      </a: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Change</a:t>
                      </a: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Continuity</a:t>
                      </a: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Power</a:t>
                      </a: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Peace</a:t>
                      </a: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explain accurately and in detail features, events, and people. Students make links between what happened and evaluate any actions taken</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explain the extent of change and continuity across a specific time period.</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explore criteria/respond to prompts for making a judgement about the most significant events, people and changes.</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start to explain the links between different causes or consequences of an event.</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evaluate sources. Students can explain the strengths and weaknesses of a source.</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am beginning to explain how and why interpretations differ.</a:t>
                      </a:r>
                      <a:endParaRPr sz="800">
                        <a:highlight>
                          <a:srgbClr val="FFFFFF"/>
                        </a:highlight>
                      </a:endParaRPr>
                    </a:p>
                    <a:p>
                      <a:pPr marL="0" marR="0" lvl="0" indent="0" algn="l" rtl="0">
                        <a:spcBef>
                          <a:spcPts val="0"/>
                        </a:spcBef>
                        <a:spcAft>
                          <a:spcPts val="0"/>
                        </a:spcAft>
                        <a:buClr>
                          <a:schemeClr val="dk1"/>
                        </a:buClr>
                        <a:buSzPts val="1100"/>
                        <a:buFont typeface="Arial"/>
                        <a:buNone/>
                      </a:pPr>
                      <a:endParaRPr sz="80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This has been chosen as it </a:t>
                      </a:r>
                      <a:r>
                        <a:rPr lang="en-GB" sz="800" dirty="0">
                          <a:solidFill>
                            <a:srgbClr val="000000"/>
                          </a:solidFill>
                          <a:latin typeface="Arial"/>
                          <a:ea typeface="Arial"/>
                          <a:cs typeface="Arial"/>
                          <a:sym typeface="Arial"/>
                        </a:rPr>
                        <a:t>follows chronologically from the main topics studied in year 8 and acts as a framing device for the overall theme in year 9, namely the tumultuous events on the 20th Century.</a:t>
                      </a: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highlight>
                            <a:srgbClr val="FFFFFF"/>
                          </a:highlight>
                        </a:rPr>
                        <a:t>The study of world war one allows pupils to explore the impact of the war on both an international scale and also to understand the diverse nature of experiences that soldiers would have had during world war one. This unit also allows pupils to see how events are not a by-product of one line of causation, that there are many interconnected factors that can cause an event to happen.</a:t>
                      </a:r>
                      <a:endParaRPr sz="800" dirty="0">
                        <a:highlight>
                          <a:srgbClr val="FFFFFF"/>
                        </a:highlight>
                      </a:endParaRPr>
                    </a:p>
                    <a:p>
                      <a:pPr marL="0" marR="0" lvl="0" indent="0" algn="l" rtl="0">
                        <a:spcBef>
                          <a:spcPts val="0"/>
                        </a:spcBef>
                        <a:spcAft>
                          <a:spcPts val="0"/>
                        </a:spcAft>
                        <a:buClr>
                          <a:srgbClr val="000000"/>
                        </a:buClr>
                        <a:buSzPts val="1100"/>
                        <a:buFont typeface="Arial"/>
                        <a:buNone/>
                      </a:pPr>
                      <a:endParaRPr sz="800" dirty="0">
                        <a:highlight>
                          <a:srgbClr val="FFFFFF"/>
                        </a:highlight>
                      </a:endParaRPr>
                    </a:p>
                    <a:p>
                      <a:pPr marL="0" marR="0" lvl="0" indent="0" algn="l" rtl="0">
                        <a:spcBef>
                          <a:spcPts val="0"/>
                        </a:spcBef>
                        <a:spcAft>
                          <a:spcPts val="0"/>
                        </a:spcAft>
                        <a:buClr>
                          <a:srgbClr val="000000"/>
                        </a:buClr>
                        <a:buSzPts val="1100"/>
                        <a:buFont typeface="Arial"/>
                        <a:buNone/>
                      </a:pPr>
                      <a:endParaRPr sz="800" dirty="0">
                        <a:highlight>
                          <a:srgbClr val="FFFFFF"/>
                        </a:highlight>
                      </a:endParaRPr>
                    </a:p>
                    <a:p>
                      <a:pPr marL="0" marR="0" lvl="0" indent="0" algn="l" rtl="0">
                        <a:spcBef>
                          <a:spcPts val="0"/>
                        </a:spcBef>
                        <a:spcAft>
                          <a:spcPts val="0"/>
                        </a:spcAft>
                        <a:buClr>
                          <a:srgbClr val="000000"/>
                        </a:buClr>
                        <a:buSzPts val="1100"/>
                        <a:buFont typeface="Arial"/>
                        <a:buNone/>
                      </a:pPr>
                      <a:endParaRPr sz="800" dirty="0">
                        <a:highlight>
                          <a:srgbClr val="FFFFFF"/>
                        </a:highlight>
                      </a:endParaRPr>
                    </a:p>
                    <a:p>
                      <a:pPr marL="0" marR="0" lvl="0" indent="0" algn="l" rtl="0">
                        <a:spcBef>
                          <a:spcPts val="0"/>
                        </a:spcBef>
                        <a:spcAft>
                          <a:spcPts val="0"/>
                        </a:spcAft>
                        <a:buClr>
                          <a:srgbClr val="000000"/>
                        </a:buClr>
                        <a:buSzPts val="1100"/>
                        <a:buFont typeface="Arial"/>
                        <a:buNone/>
                      </a:pPr>
                      <a:endParaRPr sz="800" dirty="0">
                        <a:highlight>
                          <a:srgbClr val="FFFFFF"/>
                        </a:highlight>
                      </a:endParaRPr>
                    </a:p>
                    <a:p>
                      <a:pPr marL="0" marR="0" lvl="0" indent="0" algn="l" rtl="0">
                        <a:spcBef>
                          <a:spcPts val="0"/>
                        </a:spcBef>
                        <a:spcAft>
                          <a:spcPts val="0"/>
                        </a:spcAft>
                        <a:buClr>
                          <a:srgbClr val="000000"/>
                        </a:buClr>
                        <a:buSzPts val="1100"/>
                        <a:buFont typeface="Arial"/>
                        <a:buNone/>
                      </a:pPr>
                      <a:endParaRPr sz="800" dirty="0">
                        <a:highlight>
                          <a:srgbClr val="FFFFFF"/>
                        </a:highlight>
                      </a:endParaRPr>
                    </a:p>
                    <a:p>
                      <a:pPr marL="0" marR="0" lvl="0" indent="0" algn="l" rtl="0">
                        <a:spcBef>
                          <a:spcPts val="0"/>
                        </a:spcBef>
                        <a:spcAft>
                          <a:spcPts val="0"/>
                        </a:spcAft>
                        <a:buClr>
                          <a:srgbClr val="000000"/>
                        </a:buClr>
                        <a:buSzPts val="1100"/>
                        <a:buFont typeface="Arial"/>
                        <a:buNone/>
                      </a:pPr>
                      <a:endParaRPr sz="800" dirty="0">
                        <a:highlight>
                          <a:srgbClr val="FFFFFF"/>
                        </a:highlight>
                      </a:endParaRPr>
                    </a:p>
                    <a:p>
                      <a:pPr marL="0" marR="0" lvl="0" indent="0" algn="l" rtl="0">
                        <a:spcBef>
                          <a:spcPts val="0"/>
                        </a:spcBef>
                        <a:spcAft>
                          <a:spcPts val="0"/>
                        </a:spcAft>
                        <a:buClr>
                          <a:srgbClr val="000000"/>
                        </a:buClr>
                        <a:buSzPts val="1100"/>
                        <a:buFont typeface="Arial"/>
                        <a:buNone/>
                      </a:pPr>
                      <a:endParaRPr sz="800" dirty="0">
                        <a:highlight>
                          <a:srgbClr val="FFFFFF"/>
                        </a:highlight>
                      </a:endParaRPr>
                    </a:p>
                    <a:p>
                      <a:pPr marL="0" marR="0" lvl="0" indent="0" algn="l" rtl="0">
                        <a:spcBef>
                          <a:spcPts val="0"/>
                        </a:spcBef>
                        <a:spcAft>
                          <a:spcPts val="0"/>
                        </a:spcAft>
                        <a:buClr>
                          <a:srgbClr val="000000"/>
                        </a:buClr>
                        <a:buSzPts val="1100"/>
                        <a:buFont typeface="Arial"/>
                        <a:buNone/>
                      </a:pPr>
                      <a:endParaRPr sz="800" dirty="0">
                        <a:highlight>
                          <a:srgbClr val="FFFFFF"/>
                        </a:highlight>
                      </a:endParaRPr>
                    </a:p>
                    <a:p>
                      <a:pPr marL="0" marR="0" lvl="0" indent="0" algn="l" rtl="0">
                        <a:spcBef>
                          <a:spcPts val="0"/>
                        </a:spcBef>
                        <a:spcAft>
                          <a:spcPts val="0"/>
                        </a:spcAft>
                        <a:buClr>
                          <a:srgbClr val="000000"/>
                        </a:buClr>
                        <a:buSzPts val="1100"/>
                        <a:buFont typeface="Arial"/>
                        <a:buNone/>
                      </a:pPr>
                      <a:endParaRPr sz="800" dirty="0">
                        <a:highlight>
                          <a:srgbClr val="FFFFFF"/>
                        </a:highlight>
                      </a:endParaRPr>
                    </a:p>
                    <a:p>
                      <a:pPr marL="0" marR="0" lvl="0" indent="0" algn="l" rtl="0">
                        <a:spcBef>
                          <a:spcPts val="0"/>
                        </a:spcBef>
                        <a:spcAft>
                          <a:spcPts val="0"/>
                        </a:spcAft>
                        <a:buClr>
                          <a:srgbClr val="000000"/>
                        </a:buClr>
                        <a:buSzPts val="1100"/>
                        <a:buFont typeface="Arial"/>
                        <a:buNone/>
                      </a:pPr>
                      <a:endParaRPr sz="800" dirty="0">
                        <a:highlight>
                          <a:srgbClr val="FFFFFF"/>
                        </a:highlight>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800" u="none" strike="noStrike" cap="none" dirty="0">
                          <a:solidFill>
                            <a:srgbClr val="000000"/>
                          </a:solidFill>
                          <a:latin typeface="Arial"/>
                          <a:ea typeface="Arial"/>
                          <a:cs typeface="Arial"/>
                          <a:sym typeface="Arial"/>
                        </a:rPr>
                        <a:t>This unit links to students moral development as it helps students gain the ability to recognise the difference between right and wrong and to readily apply this understanding in their own lives It also instils an interest  in investigating and offering reasoned views about moral and ethical issues and ability to understand and appreciate the viewpoints of others on these issues.</a:t>
                      </a: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aphicFrame>
        <p:nvGraphicFramePr>
          <p:cNvPr id="134" name="Google Shape;134;p21"/>
          <p:cNvGraphicFramePr/>
          <p:nvPr>
            <p:extLst>
              <p:ext uri="{D42A27DB-BD31-4B8C-83A1-F6EECF244321}">
                <p14:modId xmlns:p14="http://schemas.microsoft.com/office/powerpoint/2010/main" val="3817821727"/>
              </p:ext>
            </p:extLst>
          </p:nvPr>
        </p:nvGraphicFramePr>
        <p:xfrm>
          <a:off x="0" y="0"/>
          <a:ext cx="6857998" cy="9906000"/>
        </p:xfrm>
        <a:graphic>
          <a:graphicData uri="http://schemas.openxmlformats.org/drawingml/2006/table">
            <a:tbl>
              <a:tblPr firstRow="1" firstCol="1" bandRow="1">
                <a:noFill/>
                <a:tableStyleId>{4B5E7462-0421-4344-B85C-1AFE53A2EFAE}</a:tableStyleId>
              </a:tblPr>
              <a:tblGrid>
                <a:gridCol w="210045">
                  <a:extLst>
                    <a:ext uri="{9D8B030D-6E8A-4147-A177-3AD203B41FA5}">
                      <a16:colId xmlns:a16="http://schemas.microsoft.com/office/drawing/2014/main" val="20000"/>
                    </a:ext>
                  </a:extLst>
                </a:gridCol>
                <a:gridCol w="1249157">
                  <a:extLst>
                    <a:ext uri="{9D8B030D-6E8A-4147-A177-3AD203B41FA5}">
                      <a16:colId xmlns:a16="http://schemas.microsoft.com/office/drawing/2014/main" val="20001"/>
                    </a:ext>
                  </a:extLst>
                </a:gridCol>
                <a:gridCol w="1249157">
                  <a:extLst>
                    <a:ext uri="{9D8B030D-6E8A-4147-A177-3AD203B41FA5}">
                      <a16:colId xmlns:a16="http://schemas.microsoft.com/office/drawing/2014/main" val="20002"/>
                    </a:ext>
                  </a:extLst>
                </a:gridCol>
                <a:gridCol w="1249157">
                  <a:extLst>
                    <a:ext uri="{9D8B030D-6E8A-4147-A177-3AD203B41FA5}">
                      <a16:colId xmlns:a16="http://schemas.microsoft.com/office/drawing/2014/main" val="20003"/>
                    </a:ext>
                  </a:extLst>
                </a:gridCol>
                <a:gridCol w="1450241">
                  <a:extLst>
                    <a:ext uri="{9D8B030D-6E8A-4147-A177-3AD203B41FA5}">
                      <a16:colId xmlns:a16="http://schemas.microsoft.com/office/drawing/2014/main" val="20004"/>
                    </a:ext>
                  </a:extLst>
                </a:gridCol>
                <a:gridCol w="1450241">
                  <a:extLst>
                    <a:ext uri="{9D8B030D-6E8A-4147-A177-3AD203B41FA5}">
                      <a16:colId xmlns:a16="http://schemas.microsoft.com/office/drawing/2014/main" val="20005"/>
                    </a:ext>
                  </a:extLst>
                </a:gridCol>
              </a:tblGrid>
              <a:tr h="327301">
                <a:tc rowSpan="2">
                  <a:txBody>
                    <a:bodyPr/>
                    <a:lstStyle/>
                    <a:p>
                      <a:pPr marL="0" marR="0" lvl="0" indent="0" algn="ctr" rtl="0">
                        <a:spcBef>
                          <a:spcPts val="0"/>
                        </a:spcBef>
                        <a:spcAft>
                          <a:spcPts val="0"/>
                        </a:spcAft>
                        <a:buNone/>
                      </a:pPr>
                      <a:r>
                        <a:rPr lang="en-GB" sz="1400" u="none" strike="noStrike" cap="none"/>
                        <a:t> </a:t>
                      </a:r>
                      <a:endParaRPr sz="900" u="none" strike="noStrike" cap="none">
                        <a:latin typeface="Calibri"/>
                        <a:ea typeface="Calibri"/>
                        <a:cs typeface="Calibri"/>
                        <a:sym typeface="Calibri"/>
                      </a:endParaRPr>
                    </a:p>
                    <a:p>
                      <a:pPr marL="0" marR="0" lvl="0" indent="0" algn="l" rtl="0">
                        <a:spcBef>
                          <a:spcPts val="0"/>
                        </a:spcBef>
                        <a:spcAft>
                          <a:spcPts val="0"/>
                        </a:spcAft>
                        <a:buNone/>
                      </a:pPr>
                      <a:r>
                        <a:rPr lang="en-GB" sz="900" u="none" strike="noStrike" cap="none"/>
                        <a:t> </a:t>
                      </a:r>
                      <a:endParaRPr sz="900"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gridSpan="5">
                  <a:txBody>
                    <a:bodyPr/>
                    <a:lstStyle/>
                    <a:p>
                      <a:pPr marL="0" marR="0" lvl="0" indent="0" algn="ctr" rtl="0">
                        <a:spcBef>
                          <a:spcPts val="0"/>
                        </a:spcBef>
                        <a:spcAft>
                          <a:spcPts val="0"/>
                        </a:spcAft>
                        <a:buNone/>
                      </a:pPr>
                      <a:r>
                        <a:rPr lang="en-GB" sz="1400" u="none" strike="noStrike" cap="none" dirty="0"/>
                        <a:t>YEAR 9</a:t>
                      </a:r>
                      <a:endParaRPr sz="1400" u="none" strike="noStrike" cap="none" dirty="0"/>
                    </a:p>
                  </a:txBody>
                  <a:tcPr marL="51431" marR="51431"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6923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2436">
                <a:tc vMerge="1">
                  <a:txBody>
                    <a:bodyPr/>
                    <a:lstStyle/>
                    <a:p>
                      <a:endParaRPr lang="en-US"/>
                    </a:p>
                  </a:txBody>
                  <a:tcPr/>
                </a:tc>
                <a:tc>
                  <a:txBody>
                    <a:bodyPr/>
                    <a:lstStyle/>
                    <a:p>
                      <a:pPr marL="0" marR="0" lvl="0" indent="0" algn="ctr" rtl="0">
                        <a:spcBef>
                          <a:spcPts val="0"/>
                        </a:spcBef>
                        <a:spcAft>
                          <a:spcPts val="0"/>
                        </a:spcAft>
                        <a:buNone/>
                      </a:pPr>
                      <a:r>
                        <a:rPr lang="en-GB" sz="900" b="1" u="none" strike="noStrike" cap="none"/>
                        <a:t>KNOWLEDGE</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CONCEPTS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t>SKILLS</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latin typeface="Calibri"/>
                          <a:ea typeface="Calibri"/>
                          <a:cs typeface="Calibri"/>
                          <a:sym typeface="Calibri"/>
                        </a:rPr>
                        <a:t>RATIONALE</a:t>
                      </a:r>
                      <a:endParaRPr sz="800"/>
                    </a:p>
                    <a:p>
                      <a:pPr marL="0" marR="0" lvl="0" indent="0" algn="ctr" rtl="0">
                        <a:spcBef>
                          <a:spcPts val="0"/>
                        </a:spcBef>
                        <a:spcAft>
                          <a:spcPts val="0"/>
                        </a:spcAft>
                        <a:buNone/>
                      </a:pPr>
                      <a:r>
                        <a:rPr lang="en-GB" sz="900" b="0" u="none" strike="noStrike" cap="none">
                          <a:latin typeface="Calibri"/>
                          <a:ea typeface="Calibri"/>
                          <a:cs typeface="Calibri"/>
                          <a:sym typeface="Calibri"/>
                        </a:rPr>
                        <a:t>Why has this learning been selected? Why has it been sequenced in this way?</a:t>
                      </a: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ctr" rtl="0">
                        <a:spcBef>
                          <a:spcPts val="0"/>
                        </a:spcBef>
                        <a:spcAft>
                          <a:spcPts val="0"/>
                        </a:spcAft>
                        <a:buNone/>
                      </a:pPr>
                      <a:r>
                        <a:rPr lang="en-GB" sz="900" b="1" u="none" strike="noStrike" cap="none">
                          <a:solidFill>
                            <a:schemeClr val="dk1"/>
                          </a:solidFill>
                          <a:latin typeface="Calibri"/>
                          <a:ea typeface="Calibri"/>
                          <a:cs typeface="Calibri"/>
                          <a:sym typeface="Calibri"/>
                        </a:rPr>
                        <a:t>PERSONAL DEVELOPMENT</a:t>
                      </a:r>
                      <a:endParaRPr sz="800"/>
                    </a:p>
                    <a:p>
                      <a:pPr marL="0" marR="0" lvl="0" indent="0" algn="l" rtl="0">
                        <a:spcBef>
                          <a:spcPts val="0"/>
                        </a:spcBef>
                        <a:spcAft>
                          <a:spcPts val="0"/>
                        </a:spcAft>
                        <a:buNone/>
                      </a:pPr>
                      <a:r>
                        <a:rPr lang="en-GB" sz="900" b="1" u="none" strike="noStrike" cap="none">
                          <a:solidFill>
                            <a:schemeClr val="dk1"/>
                          </a:solidFill>
                          <a:latin typeface="Calibri"/>
                          <a:ea typeface="Calibri"/>
                          <a:cs typeface="Calibri"/>
                          <a:sym typeface="Calibri"/>
                        </a:rPr>
                        <a:t>SMCMP, PSHE, Careers</a:t>
                      </a:r>
                      <a:endParaRPr sz="800"/>
                    </a:p>
                    <a:p>
                      <a:pPr marL="0" marR="0" lvl="0" indent="0" algn="ctr" rtl="0">
                        <a:spcBef>
                          <a:spcPts val="0"/>
                        </a:spcBef>
                        <a:spcAft>
                          <a:spcPts val="0"/>
                        </a:spcAft>
                        <a:buNone/>
                      </a:pPr>
                      <a:endParaRPr sz="900" b="1" u="none" strike="noStrike" cap="none">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extLst>
                  <a:ext uri="{0D108BD9-81ED-4DB2-BD59-A6C34878D82A}">
                    <a16:rowId xmlns:a16="http://schemas.microsoft.com/office/drawing/2014/main" val="10001"/>
                  </a:ext>
                </a:extLst>
              </a:tr>
              <a:tr h="8886263">
                <a:tc>
                  <a:txBody>
                    <a:bodyPr/>
                    <a:lstStyle/>
                    <a:p>
                      <a:pPr marL="71755" marR="71755" lvl="0" indent="0" algn="ctr" rtl="0">
                        <a:spcBef>
                          <a:spcPts val="0"/>
                        </a:spcBef>
                        <a:spcAft>
                          <a:spcPts val="0"/>
                        </a:spcAft>
                        <a:buNone/>
                      </a:pPr>
                      <a:r>
                        <a:rPr lang="en-GB" sz="900" u="none" strike="noStrike" cap="none">
                          <a:solidFill>
                            <a:schemeClr val="dk1"/>
                          </a:solidFill>
                        </a:rPr>
                        <a:t>Term </a:t>
                      </a:r>
                      <a:r>
                        <a:rPr lang="en-GB" sz="900">
                          <a:solidFill>
                            <a:schemeClr val="dk1"/>
                          </a:solidFill>
                        </a:rPr>
                        <a:t>2</a:t>
                      </a:r>
                      <a:endParaRPr sz="900" u="none" strike="noStrike" cap="none">
                        <a:solidFill>
                          <a:schemeClr val="dk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1D1D"/>
                    </a:solidFill>
                  </a:tcPr>
                </a:tc>
                <a:tc>
                  <a:txBody>
                    <a:bodyPr/>
                    <a:lstStyle/>
                    <a:p>
                      <a:pPr marL="0" marR="0" lvl="0" indent="0" algn="l" rtl="0">
                        <a:spcBef>
                          <a:spcPts val="0"/>
                        </a:spcBef>
                        <a:spcAft>
                          <a:spcPts val="0"/>
                        </a:spcAft>
                        <a:buClr>
                          <a:srgbClr val="000000"/>
                        </a:buClr>
                        <a:buSzPts val="1100"/>
                        <a:buFont typeface="Arial"/>
                        <a:buNone/>
                      </a:pPr>
                      <a:r>
                        <a:rPr lang="en-GB" sz="800" b="1" u="sng" strike="noStrike" cap="none" dirty="0">
                          <a:solidFill>
                            <a:srgbClr val="000000"/>
                          </a:solidFill>
                          <a:latin typeface="Arial"/>
                          <a:ea typeface="Arial"/>
                          <a:cs typeface="Arial"/>
                          <a:sym typeface="Arial"/>
                        </a:rPr>
                        <a:t>Europe and America between the Wars</a:t>
                      </a:r>
                      <a:endParaRPr sz="800" b="1" u="sng"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highlight>
                            <a:srgbClr val="FFFF00"/>
                          </a:highlight>
                          <a:latin typeface="Arial"/>
                          <a:ea typeface="Arial"/>
                          <a:cs typeface="Arial"/>
                          <a:sym typeface="Arial"/>
                        </a:rPr>
                        <a:t>The impact of WW1 on Europe.</a:t>
                      </a:r>
                      <a:endParaRPr sz="800" dirty="0">
                        <a:solidFill>
                          <a:srgbClr val="000000"/>
                        </a:solidFill>
                        <a:highlight>
                          <a:srgbClr val="FFFF00"/>
                        </a:highlight>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highlight>
                            <a:srgbClr val="FFFF00"/>
                          </a:highlight>
                          <a:latin typeface="Arial"/>
                          <a:ea typeface="Arial"/>
                          <a:cs typeface="Arial"/>
                          <a:sym typeface="Arial"/>
                        </a:rPr>
                        <a:t>The League of Nations</a:t>
                      </a:r>
                      <a:endParaRPr sz="800" dirty="0">
                        <a:solidFill>
                          <a:srgbClr val="000000"/>
                        </a:solidFill>
                        <a:highlight>
                          <a:srgbClr val="FFFF00"/>
                        </a:highlight>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highlight>
                            <a:srgbClr val="FFFF00"/>
                          </a:highlight>
                          <a:latin typeface="Arial"/>
                          <a:ea typeface="Arial"/>
                          <a:cs typeface="Arial"/>
                          <a:sym typeface="Arial"/>
                        </a:rPr>
                        <a:t>The growth of America during the 20’s</a:t>
                      </a:r>
                      <a:endParaRPr sz="800" dirty="0">
                        <a:solidFill>
                          <a:srgbClr val="000000"/>
                        </a:solidFill>
                        <a:highlight>
                          <a:srgbClr val="FFFF00"/>
                        </a:highlight>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highlight>
                            <a:srgbClr val="FFFF00"/>
                          </a:highlight>
                          <a:latin typeface="Arial"/>
                          <a:ea typeface="Arial"/>
                          <a:cs typeface="Arial"/>
                          <a:sym typeface="Arial"/>
                        </a:rPr>
                        <a:t>The Wall Street Crash and the Great Depression</a:t>
                      </a:r>
                      <a:endParaRPr sz="800" dirty="0">
                        <a:solidFill>
                          <a:srgbClr val="000000"/>
                        </a:solidFill>
                        <a:highlight>
                          <a:srgbClr val="FFFF00"/>
                        </a:highlight>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latin typeface="Arial"/>
                          <a:ea typeface="Arial"/>
                          <a:cs typeface="Arial"/>
                          <a:sym typeface="Arial"/>
                        </a:rPr>
                        <a:t>The depression in the UK</a:t>
                      </a: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dirty="0">
                          <a:solidFill>
                            <a:srgbClr val="000000"/>
                          </a:solidFill>
                          <a:latin typeface="Arial"/>
                          <a:ea typeface="Arial"/>
                          <a:cs typeface="Arial"/>
                          <a:sym typeface="Arial"/>
                        </a:rPr>
                        <a:t>The policy of Appeasement.</a:t>
                      </a:r>
                    </a:p>
                    <a:p>
                      <a:pPr marL="0" marR="0" lvl="0" indent="0" algn="l" rtl="0">
                        <a:spcBef>
                          <a:spcPts val="0"/>
                        </a:spcBef>
                        <a:spcAft>
                          <a:spcPts val="0"/>
                        </a:spcAft>
                        <a:buClr>
                          <a:srgbClr val="000000"/>
                        </a:buClr>
                        <a:buSzPts val="1100"/>
                        <a:buFont typeface="Arial"/>
                        <a:buNone/>
                      </a:pPr>
                      <a:endParaRPr lang="en-GB"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b="1" u="sng" strike="noStrike" cap="none" dirty="0">
                          <a:solidFill>
                            <a:srgbClr val="000000"/>
                          </a:solidFill>
                          <a:latin typeface="Arial"/>
                          <a:ea typeface="Arial"/>
                          <a:cs typeface="Arial"/>
                          <a:sym typeface="Arial"/>
                        </a:rPr>
                        <a:t>Leigh</a:t>
                      </a:r>
                      <a:r>
                        <a:rPr lang="en-GB" sz="800" b="1" u="sng" dirty="0">
                          <a:solidFill>
                            <a:srgbClr val="000000"/>
                          </a:solidFill>
                          <a:latin typeface="Arial"/>
                          <a:ea typeface="Arial"/>
                          <a:cs typeface="Arial"/>
                          <a:sym typeface="Arial"/>
                        </a:rPr>
                        <a:t> from the Industrial Revolution to WW1.</a:t>
                      </a:r>
                      <a:endParaRPr lang="en-GB" sz="800" b="1" u="sng" dirty="0"/>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Leigh’s role in the industrial revolution</a:t>
                      </a: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Leigh’s development during the industrial revolution</a:t>
                      </a: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The impact of WW1 on Leigh</a:t>
                      </a: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endParaRPr sz="8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100"/>
                        <a:buFont typeface="Arial"/>
                        <a:buNone/>
                      </a:pPr>
                      <a:r>
                        <a:rPr lang="en-GB" sz="800" b="1" u="sng" dirty="0">
                          <a:solidFill>
                            <a:srgbClr val="000000"/>
                          </a:solidFill>
                          <a:latin typeface="Arial"/>
                          <a:ea typeface="Arial"/>
                          <a:cs typeface="Arial"/>
                          <a:sym typeface="Arial"/>
                        </a:rPr>
                        <a:t>Democracy and Dictatorship</a:t>
                      </a:r>
                    </a:p>
                    <a:p>
                      <a:pPr marL="0" marR="0" lvl="0" indent="0" algn="l" rtl="0">
                        <a:spcBef>
                          <a:spcPts val="0"/>
                        </a:spcBef>
                        <a:spcAft>
                          <a:spcPts val="0"/>
                        </a:spcAft>
                        <a:buClr>
                          <a:srgbClr val="000000"/>
                        </a:buClr>
                        <a:buSzPts val="1100"/>
                        <a:buFont typeface="Arial"/>
                        <a:buNone/>
                      </a:pPr>
                      <a:endParaRPr lang="en-GB" sz="800" b="1" u="sng"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800" b="0" i="0" u="none" strike="noStrike" cap="none" dirty="0">
                          <a:solidFill>
                            <a:srgbClr val="000000"/>
                          </a:solidFill>
                          <a:highlight>
                            <a:srgbClr val="FFFF00"/>
                          </a:highlight>
                          <a:latin typeface="Arial"/>
                          <a:ea typeface="Calibri"/>
                          <a:cs typeface="Arial"/>
                          <a:sym typeface="Arial"/>
                        </a:rPr>
                        <a:t>Political Systems  Democracy – elections, history, examples</a:t>
                      </a:r>
                    </a:p>
                    <a:p>
                      <a:pPr marL="0" marR="0" lvl="0" indent="0" algn="l" rtl="0">
                        <a:lnSpc>
                          <a:spcPct val="100000"/>
                        </a:lnSpc>
                        <a:spcBef>
                          <a:spcPts val="0"/>
                        </a:spcBef>
                        <a:spcAft>
                          <a:spcPts val="0"/>
                        </a:spcAft>
                        <a:buClr>
                          <a:srgbClr val="000000"/>
                        </a:buClr>
                        <a:buSzPts val="1100"/>
                        <a:buFont typeface="Arial"/>
                        <a:buNone/>
                      </a:pPr>
                      <a:r>
                        <a:rPr lang="en-GB" sz="800" b="0" i="0" u="none" strike="noStrike" cap="none" dirty="0">
                          <a:solidFill>
                            <a:srgbClr val="000000"/>
                          </a:solidFill>
                          <a:highlight>
                            <a:srgbClr val="FFFF00"/>
                          </a:highlight>
                          <a:latin typeface="Arial"/>
                          <a:ea typeface="Calibri"/>
                          <a:cs typeface="Arial"/>
                          <a:sym typeface="Arial"/>
                        </a:rPr>
                        <a:t>Dictatorships – examples, how they work, why might people initially support dictatorships (economy). </a:t>
                      </a:r>
                    </a:p>
                    <a:p>
                      <a:pPr marL="0" marR="0" lvl="0" indent="0" algn="l" rtl="0">
                        <a:lnSpc>
                          <a:spcPct val="100000"/>
                        </a:lnSpc>
                        <a:spcBef>
                          <a:spcPts val="0"/>
                        </a:spcBef>
                        <a:spcAft>
                          <a:spcPts val="0"/>
                        </a:spcAft>
                        <a:buClr>
                          <a:srgbClr val="000000"/>
                        </a:buClr>
                        <a:buSzPts val="1100"/>
                        <a:buFont typeface="Arial"/>
                        <a:buNone/>
                      </a:pPr>
                      <a:r>
                        <a:rPr lang="en-GB" sz="800" b="0" i="0" u="none" strike="noStrike" cap="none" dirty="0">
                          <a:solidFill>
                            <a:srgbClr val="000000"/>
                          </a:solidFill>
                          <a:highlight>
                            <a:srgbClr val="FFFF00"/>
                          </a:highlight>
                          <a:latin typeface="Arial"/>
                          <a:ea typeface="Calibri"/>
                          <a:cs typeface="Arial"/>
                          <a:sym typeface="Arial"/>
                        </a:rPr>
                        <a:t>Left and right, voting systems – Communism vs Fascism theme, understanding the differences and similarities</a:t>
                      </a:r>
                    </a:p>
                    <a:p>
                      <a:pPr marL="0" marR="0" lvl="0" indent="0" algn="l" rtl="0">
                        <a:lnSpc>
                          <a:spcPct val="100000"/>
                        </a:lnSpc>
                        <a:spcBef>
                          <a:spcPts val="0"/>
                        </a:spcBef>
                        <a:spcAft>
                          <a:spcPts val="0"/>
                        </a:spcAft>
                        <a:buClr>
                          <a:srgbClr val="000000"/>
                        </a:buClr>
                        <a:buSzPts val="1100"/>
                        <a:buFont typeface="Arial"/>
                        <a:buNone/>
                      </a:pPr>
                      <a:r>
                        <a:rPr lang="en-GB" sz="800" b="0" i="0" u="none" strike="noStrike" cap="none" dirty="0">
                          <a:solidFill>
                            <a:srgbClr val="000000"/>
                          </a:solidFill>
                          <a:latin typeface="Arial"/>
                          <a:ea typeface="Calibri"/>
                          <a:cs typeface="Arial"/>
                          <a:sym typeface="Arial"/>
                        </a:rPr>
                        <a:t>USSR</a:t>
                      </a:r>
                    </a:p>
                    <a:p>
                      <a:pPr marL="0" marR="0" lvl="0" indent="0" algn="l" rtl="0">
                        <a:lnSpc>
                          <a:spcPct val="100000"/>
                        </a:lnSpc>
                        <a:spcBef>
                          <a:spcPts val="0"/>
                        </a:spcBef>
                        <a:spcAft>
                          <a:spcPts val="0"/>
                        </a:spcAft>
                        <a:buClr>
                          <a:srgbClr val="000000"/>
                        </a:buClr>
                        <a:buSzPts val="1100"/>
                        <a:buFont typeface="Arial"/>
                        <a:buNone/>
                      </a:pPr>
                      <a:r>
                        <a:rPr lang="en-GB" sz="800" b="0" i="0" u="none" strike="noStrike" cap="none" dirty="0">
                          <a:solidFill>
                            <a:srgbClr val="000000"/>
                          </a:solidFill>
                          <a:latin typeface="Arial"/>
                          <a:ea typeface="Calibri"/>
                          <a:cs typeface="Arial"/>
                          <a:sym typeface="Arial"/>
                        </a:rPr>
                        <a:t>Mussolini’s Italy</a:t>
                      </a:r>
                    </a:p>
                    <a:p>
                      <a:pPr marL="0" marR="0" lvl="0" indent="0" algn="l" rtl="0">
                        <a:lnSpc>
                          <a:spcPct val="100000"/>
                        </a:lnSpc>
                        <a:spcBef>
                          <a:spcPts val="0"/>
                        </a:spcBef>
                        <a:spcAft>
                          <a:spcPts val="0"/>
                        </a:spcAft>
                        <a:buClr>
                          <a:srgbClr val="000000"/>
                        </a:buClr>
                        <a:buSzPts val="1100"/>
                        <a:buFont typeface="Arial"/>
                        <a:buNone/>
                      </a:pPr>
                      <a:r>
                        <a:rPr lang="en-GB" sz="800" b="0" i="0" u="none" strike="noStrike" cap="none" dirty="0" err="1">
                          <a:solidFill>
                            <a:srgbClr val="000000"/>
                          </a:solidFill>
                          <a:highlight>
                            <a:srgbClr val="FFFF00"/>
                          </a:highlight>
                          <a:latin typeface="Arial"/>
                          <a:ea typeface="Calibri"/>
                          <a:cs typeface="Arial"/>
                          <a:sym typeface="Arial"/>
                        </a:rPr>
                        <a:t>Hilter’s</a:t>
                      </a:r>
                      <a:r>
                        <a:rPr lang="en-GB" sz="800" b="0" i="0" u="none" strike="noStrike" cap="none" dirty="0">
                          <a:solidFill>
                            <a:srgbClr val="000000"/>
                          </a:solidFill>
                          <a:highlight>
                            <a:srgbClr val="FFFF00"/>
                          </a:highlight>
                          <a:latin typeface="Arial"/>
                          <a:ea typeface="Calibri"/>
                          <a:cs typeface="Arial"/>
                          <a:sym typeface="Arial"/>
                        </a:rPr>
                        <a:t> Germany</a:t>
                      </a:r>
                      <a:r>
                        <a:rPr lang="en-GB" sz="800" u="none" strike="noStrike" cap="none" dirty="0">
                          <a:solidFill>
                            <a:srgbClr val="000000"/>
                          </a:solidFill>
                          <a:latin typeface="Arial"/>
                          <a:ea typeface="Arial"/>
                          <a:cs typeface="Arial"/>
                          <a:sym typeface="Arial"/>
                        </a:rPr>
                        <a:t> </a:t>
                      </a:r>
                      <a:endParaRPr sz="800" dirty="0"/>
                    </a:p>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a:t>
                      </a:r>
                      <a:endParaRPr sz="800" dirty="0"/>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Democracy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Dictatorship</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Change</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Continuity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Authority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Empire</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Migration</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Peace</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War</a:t>
                      </a: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Industry</a:t>
                      </a: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Change</a:t>
                      </a: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Continuity</a:t>
                      </a: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War</a:t>
                      </a: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Culture</a:t>
                      </a:r>
                    </a:p>
                    <a:p>
                      <a:pPr marL="0" marR="0" lvl="0" indent="0" algn="l" rtl="0">
                        <a:spcBef>
                          <a:spcPts val="0"/>
                        </a:spcBef>
                        <a:spcAft>
                          <a:spcPts val="0"/>
                        </a:spcAft>
                        <a:buClr>
                          <a:schemeClr val="dk1"/>
                        </a:buClr>
                        <a:buSzPts val="1100"/>
                        <a:buFont typeface="Arial"/>
                        <a:buNone/>
                      </a:pPr>
                      <a:r>
                        <a:rPr lang="en-GB" sz="800" dirty="0">
                          <a:solidFill>
                            <a:srgbClr val="000000"/>
                          </a:solidFill>
                          <a:latin typeface="Arial"/>
                          <a:ea typeface="Arial"/>
                          <a:cs typeface="Arial"/>
                          <a:sym typeface="Arial"/>
                        </a:rPr>
                        <a:t>Society</a:t>
                      </a: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endParaRPr lang="en-GB" sz="80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Democracy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Dictatorship</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War</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Human Rights</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Community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Society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Authority</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Parliament</a:t>
                      </a:r>
                    </a:p>
                    <a:p>
                      <a:pPr marL="0" marR="0" lvl="0" indent="0" algn="l" rtl="0">
                        <a:spcBef>
                          <a:spcPts val="0"/>
                        </a:spcBef>
                        <a:spcAft>
                          <a:spcPts val="0"/>
                        </a:spcAft>
                        <a:buClr>
                          <a:schemeClr val="dk1"/>
                        </a:buClr>
                        <a:buSzPts val="1100"/>
                        <a:buFont typeface="Arial"/>
                        <a:buNone/>
                      </a:pPr>
                      <a:r>
                        <a:rPr lang="en-GB" sz="800" u="none" strike="noStrike" cap="none" dirty="0">
                          <a:solidFill>
                            <a:srgbClr val="000000"/>
                          </a:solidFill>
                          <a:latin typeface="Arial"/>
                          <a:ea typeface="Arial"/>
                          <a:cs typeface="Arial"/>
                          <a:sym typeface="Arial"/>
                        </a:rPr>
                        <a:t>Revolution</a:t>
                      </a: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analyse different features of the past and evaluate fully.</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explain the speed of change and continuity across a specific time period.</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begin to explain how the significance of events, people and changes are varied according to differing perspectives.</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fully analyse the links e.g. may explain short and long term causes fully.</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explain why a source is or isn't useful or reliable with a full explanation. Students can critically consider origin, nature and purpose.</a:t>
                      </a:r>
                      <a:endParaRPr sz="800">
                        <a:highlight>
                          <a:srgbClr val="FFFFFF"/>
                        </a:highlight>
                      </a:endParaRPr>
                    </a:p>
                    <a:p>
                      <a:pPr marL="165100" lvl="0" indent="0" algn="l" rtl="0">
                        <a:lnSpc>
                          <a:spcPct val="138000"/>
                        </a:lnSpc>
                        <a:spcBef>
                          <a:spcPts val="0"/>
                        </a:spcBef>
                        <a:spcAft>
                          <a:spcPts val="0"/>
                        </a:spcAft>
                        <a:buClr>
                          <a:schemeClr val="dk1"/>
                        </a:buClr>
                        <a:buSzPts val="1100"/>
                        <a:buFont typeface="Arial"/>
                        <a:buNone/>
                      </a:pPr>
                      <a:endParaRPr sz="900">
                        <a:highlight>
                          <a:srgbClr val="FFFFFF"/>
                        </a:highlight>
                        <a:latin typeface="Roboto"/>
                        <a:ea typeface="Roboto"/>
                        <a:cs typeface="Roboto"/>
                        <a:sym typeface="Roboto"/>
                      </a:endParaRPr>
                    </a:p>
                    <a:p>
                      <a:pPr marL="165100" lvl="0" indent="0" algn="l" rtl="0">
                        <a:lnSpc>
                          <a:spcPct val="138000"/>
                        </a:lnSpc>
                        <a:spcBef>
                          <a:spcPts val="0"/>
                        </a:spcBef>
                        <a:spcAft>
                          <a:spcPts val="0"/>
                        </a:spcAft>
                        <a:buClr>
                          <a:schemeClr val="dk1"/>
                        </a:buClr>
                        <a:buSzPts val="1100"/>
                        <a:buFont typeface="Arial"/>
                        <a:buNone/>
                      </a:pPr>
                      <a:r>
                        <a:rPr lang="en-GB" sz="800">
                          <a:highlight>
                            <a:srgbClr val="FFFFFF"/>
                          </a:highlight>
                        </a:rPr>
                        <a:t>Students can fully explain how and why interpretations differ.</a:t>
                      </a:r>
                      <a:endParaRPr sz="800">
                        <a:highlight>
                          <a:srgbClr val="FFFFFF"/>
                        </a:highlight>
                      </a:endParaRPr>
                    </a:p>
                    <a:p>
                      <a:pPr marL="0" marR="0" lvl="0" indent="0" algn="l" rtl="0">
                        <a:spcBef>
                          <a:spcPts val="0"/>
                        </a:spcBef>
                        <a:spcAft>
                          <a:spcPts val="0"/>
                        </a:spcAft>
                        <a:buClr>
                          <a:schemeClr val="dk1"/>
                        </a:buClr>
                        <a:buSzPts val="1100"/>
                        <a:buFont typeface="Arial"/>
                        <a:buNone/>
                      </a:pPr>
                      <a:endParaRPr sz="800">
                        <a:highlight>
                          <a:srgbClr val="FFFFFF"/>
                        </a:highlight>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rgbClr val="000000"/>
                        </a:buClr>
                        <a:buSzPts val="1100"/>
                        <a:buFont typeface="Arial"/>
                        <a:buNone/>
                      </a:pPr>
                      <a:r>
                        <a:rPr lang="en-GB" sz="800" u="none" strike="noStrike" cap="none" dirty="0">
                          <a:solidFill>
                            <a:srgbClr val="000000"/>
                          </a:solidFill>
                          <a:latin typeface="Arial"/>
                          <a:ea typeface="Arial"/>
                          <a:cs typeface="Arial"/>
                          <a:sym typeface="Arial"/>
                        </a:rPr>
                        <a:t> This unit has been added to allow pupils to gain an appreciation of how Europe was able to go from one World War to another within a span of around 20 years. This unit will allow pupils to bridge their understanding of how Europe recovered from the First World War and then descended into the second.</a:t>
                      </a:r>
                    </a:p>
                    <a:p>
                      <a:pPr marL="0" marR="0" lvl="0" indent="0" algn="l" rtl="0">
                        <a:spcBef>
                          <a:spcPts val="0"/>
                        </a:spcBef>
                        <a:spcAft>
                          <a:spcPts val="0"/>
                        </a:spcAft>
                        <a:buClr>
                          <a:srgbClr val="000000"/>
                        </a:buClr>
                        <a:buSzPts val="1100"/>
                        <a:buFont typeface="Arial"/>
                        <a:buNone/>
                      </a:pPr>
                      <a:endParaRPr lang="en-GB" sz="800" u="none" strike="noStrike" cap="none" dirty="0">
                        <a:solidFill>
                          <a:srgbClr val="000000"/>
                        </a:solidFill>
                        <a:latin typeface="Arial"/>
                        <a:cs typeface="Arial"/>
                        <a:sym typeface="Arial"/>
                      </a:endParaRPr>
                    </a:p>
                    <a:p>
                      <a:pPr marL="0" marR="0" lvl="0" indent="0" algn="l" rtl="0">
                        <a:spcBef>
                          <a:spcPts val="0"/>
                        </a:spcBef>
                        <a:spcAft>
                          <a:spcPts val="0"/>
                        </a:spcAft>
                        <a:buClr>
                          <a:srgbClr val="000000"/>
                        </a:buClr>
                        <a:buSzPts val="1100"/>
                        <a:buFont typeface="Arial"/>
                        <a:buNone/>
                      </a:pPr>
                      <a:endParaRPr lang="en-GB" sz="800" u="none" strike="noStrike" cap="none" dirty="0">
                        <a:solidFill>
                          <a:srgbClr val="000000"/>
                        </a:solidFill>
                        <a:latin typeface="Arial"/>
                        <a:cs typeface="Arial"/>
                        <a:sym typeface="Arial"/>
                      </a:endParaRPr>
                    </a:p>
                    <a:p>
                      <a:pPr marL="0" marR="0" lvl="0" indent="0" algn="l" rtl="0">
                        <a:spcBef>
                          <a:spcPts val="0"/>
                        </a:spcBef>
                        <a:spcAft>
                          <a:spcPts val="0"/>
                        </a:spcAft>
                        <a:buClr>
                          <a:srgbClr val="000000"/>
                        </a:buClr>
                        <a:buSzPts val="1100"/>
                        <a:buFont typeface="Arial"/>
                        <a:buNone/>
                      </a:pPr>
                      <a:endParaRPr lang="en-GB" sz="800" u="none" strike="noStrike" cap="none" dirty="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800" dirty="0">
                          <a:highlight>
                            <a:srgbClr val="FFFFFF"/>
                          </a:highlight>
                        </a:rPr>
                        <a:t>This unit has been included here to allow pupils to apply what they have learned in year 8 and the first unit of year 9 to their local area. Pupils will get the opportunity to understand the role of their local area in the key events that they have looked at. This will help students gain a deeper understanding of the impact of these events on their world.</a:t>
                      </a:r>
                    </a:p>
                    <a:p>
                      <a:pPr marL="0" marR="0" lvl="0" indent="0" algn="l" rtl="0">
                        <a:spcBef>
                          <a:spcPts val="0"/>
                        </a:spcBef>
                        <a:spcAft>
                          <a:spcPts val="0"/>
                        </a:spcAft>
                        <a:buClr>
                          <a:srgbClr val="000000"/>
                        </a:buClr>
                        <a:buSzPts val="1100"/>
                        <a:buFont typeface="Arial"/>
                        <a:buNone/>
                      </a:pPr>
                      <a:endParaRPr lang="en-GB" sz="800" dirty="0"/>
                    </a:p>
                    <a:p>
                      <a:pPr marL="0" marR="0" lvl="0" indent="0" algn="l" rtl="0">
                        <a:spcBef>
                          <a:spcPts val="0"/>
                        </a:spcBef>
                        <a:spcAft>
                          <a:spcPts val="0"/>
                        </a:spcAft>
                        <a:buClr>
                          <a:srgbClr val="000000"/>
                        </a:buClr>
                        <a:buSzPts val="1100"/>
                        <a:buFont typeface="Arial"/>
                        <a:buNone/>
                      </a:pPr>
                      <a:endParaRPr lang="en-GB" sz="800" dirty="0"/>
                    </a:p>
                    <a:p>
                      <a:pPr marL="0" marR="0" lvl="0" indent="0" algn="l" rtl="0">
                        <a:spcBef>
                          <a:spcPts val="0"/>
                        </a:spcBef>
                        <a:spcAft>
                          <a:spcPts val="0"/>
                        </a:spcAft>
                        <a:buClr>
                          <a:srgbClr val="000000"/>
                        </a:buClr>
                        <a:buSzPts val="1100"/>
                        <a:buFont typeface="Arial"/>
                        <a:buNone/>
                      </a:pPr>
                      <a:r>
                        <a:rPr lang="en-GB" sz="800" dirty="0"/>
                        <a:t>This unit has been included as a way of allowing pupils to gain a wider understanding of the different ways a country can be run. This unit is important as it allows pupils to gain an understanding of the relative advantages Britain has as a democracy and will act as a way of highlighting to pupils the importance and strengths of the democratic process.</a:t>
                      </a:r>
                      <a:endParaRPr sz="800" dirty="0"/>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100"/>
                        <a:buFont typeface="Arial"/>
                        <a:buNone/>
                      </a:pPr>
                      <a:endParaRPr sz="800" u="none" strike="noStrike" cap="none" dirty="0">
                        <a:solidFill>
                          <a:srgbClr val="000000"/>
                        </a:solidFill>
                        <a:latin typeface="Arial"/>
                        <a:ea typeface="Arial"/>
                        <a:cs typeface="Arial"/>
                        <a:sym typeface="Arial"/>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8524</Words>
  <Application>Microsoft Office PowerPoint</Application>
  <PresentationFormat>A4 Paper (210x297 mm)</PresentationFormat>
  <Paragraphs>1334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Arial</vt:lpstr>
      <vt:lpstr>Georgia</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Martyn Madren</dc:creator>
  <cp:lastModifiedBy>Martyn Madren</cp:lastModifiedBy>
  <cp:revision>24</cp:revision>
  <dcterms:modified xsi:type="dcterms:W3CDTF">2022-10-01T14:49:11Z</dcterms:modified>
</cp:coreProperties>
</file>