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5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FF625E-1D49-F640-B346-1A871CA805B5}"/>
              </a:ext>
            </a:extLst>
          </p:cNvPr>
          <p:cNvSpPr txBox="1"/>
          <p:nvPr/>
        </p:nvSpPr>
        <p:spPr>
          <a:xfrm>
            <a:off x="304801" y="335688"/>
            <a:ext cx="8534400" cy="707886"/>
          </a:xfrm>
          <a:prstGeom prst="rect">
            <a:avLst/>
          </a:prstGeom>
          <a:solidFill>
            <a:schemeClr val="accent3">
              <a:lumMod val="75000"/>
            </a:schemeClr>
          </a:solidFill>
          <a:ln>
            <a:solidFill>
              <a:schemeClr val="accent6">
                <a:lumMod val="50000"/>
              </a:schemeClr>
            </a:solidFill>
          </a:ln>
        </p:spPr>
        <p:txBody>
          <a:bodyPr wrap="square" rtlCol="0">
            <a:spAutoFit/>
          </a:bodyPr>
          <a:lstStyle/>
          <a:p>
            <a:pPr algn="ctr"/>
            <a:r>
              <a:rPr lang="en-US" sz="2000" b="1" dirty="0">
                <a:solidFill>
                  <a:schemeClr val="bg1"/>
                </a:solidFill>
              </a:rPr>
              <a:t>Curriculum Intent</a:t>
            </a:r>
          </a:p>
          <a:p>
            <a:pPr algn="ctr"/>
            <a:r>
              <a:rPr lang="en-US" sz="2000" b="1" dirty="0">
                <a:solidFill>
                  <a:schemeClr val="bg1"/>
                </a:solidFill>
              </a:rPr>
              <a:t>Subject: Mathematics</a:t>
            </a:r>
          </a:p>
        </p:txBody>
      </p:sp>
      <p:sp>
        <p:nvSpPr>
          <p:cNvPr id="5" name="Rectangle 4">
            <a:extLst>
              <a:ext uri="{FF2B5EF4-FFF2-40B4-BE49-F238E27FC236}">
                <a16:creationId xmlns:a16="http://schemas.microsoft.com/office/drawing/2014/main" id="{26237012-37B7-A64F-8DD9-91D1D76DF480}"/>
              </a:ext>
            </a:extLst>
          </p:cNvPr>
          <p:cNvSpPr/>
          <p:nvPr/>
        </p:nvSpPr>
        <p:spPr>
          <a:xfrm>
            <a:off x="304800" y="1219200"/>
            <a:ext cx="4149633" cy="25146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rPr>
              <a:t>PRIORITIES IN WHOLE SCHOOL CURRICULUM INTENT</a:t>
            </a:r>
          </a:p>
          <a:p>
            <a:endParaRPr lang="en-US" sz="1200" b="1" u="sng" dirty="0">
              <a:solidFill>
                <a:schemeClr val="tx1"/>
              </a:solidFill>
            </a:endParaRPr>
          </a:p>
          <a:p>
            <a:pPr marL="171450" indent="-171450">
              <a:buFont typeface="Arial" panose="020B0604020202020204" pitchFamily="34" charset="0"/>
              <a:buChar char="•"/>
            </a:pPr>
            <a:r>
              <a:rPr lang="en-US" sz="1200" dirty="0">
                <a:solidFill>
                  <a:schemeClr val="tx1"/>
                </a:solidFill>
                <a:cs typeface="Arial" panose="020B0604020202020204" pitchFamily="34" charset="0"/>
              </a:rPr>
              <a:t>Enjoyment of learning</a:t>
            </a:r>
          </a:p>
          <a:p>
            <a:pPr marL="171450" indent="-171450">
              <a:buFont typeface="Arial" panose="020B0604020202020204" pitchFamily="34" charset="0"/>
              <a:buChar char="•"/>
            </a:pPr>
            <a:r>
              <a:rPr lang="en-US" sz="1200" dirty="0">
                <a:solidFill>
                  <a:schemeClr val="tx1"/>
                </a:solidFill>
                <a:cs typeface="Arial" panose="020B0604020202020204" pitchFamily="34" charset="0"/>
              </a:rPr>
              <a:t>Knowledge acquisition and recall</a:t>
            </a:r>
          </a:p>
          <a:p>
            <a:pPr marL="171450" indent="-171450">
              <a:buFont typeface="Arial" panose="020B0604020202020204" pitchFamily="34" charset="0"/>
              <a:buChar char="•"/>
            </a:pPr>
            <a:r>
              <a:rPr lang="en-US" sz="1200" dirty="0">
                <a:solidFill>
                  <a:schemeClr val="tx1"/>
                </a:solidFill>
                <a:cs typeface="Arial" panose="020B0604020202020204" pitchFamily="34" charset="0"/>
              </a:rPr>
              <a:t>Extensive vocabulary</a:t>
            </a:r>
          </a:p>
          <a:p>
            <a:pPr marL="171450" lvl="0" indent="-171450">
              <a:buFont typeface="Arial" panose="020B0604020202020204" pitchFamily="34" charset="0"/>
              <a:buChar char="•"/>
            </a:pPr>
            <a:r>
              <a:rPr lang="en-GB" sz="1200" dirty="0">
                <a:solidFill>
                  <a:schemeClr val="tx1"/>
                </a:solidFill>
              </a:rPr>
              <a:t>Effective communication through writing, speaking &amp; listening, and use of technology</a:t>
            </a:r>
          </a:p>
          <a:p>
            <a:pPr marL="171450" lvl="0" indent="-171450">
              <a:buFont typeface="Arial" panose="020B0604020202020204" pitchFamily="34" charset="0"/>
              <a:buChar char="•"/>
            </a:pPr>
            <a:r>
              <a:rPr lang="en-GB" sz="1200" dirty="0">
                <a:solidFill>
                  <a:schemeClr val="tx1"/>
                </a:solidFill>
              </a:rPr>
              <a:t>Numeracy</a:t>
            </a:r>
          </a:p>
          <a:p>
            <a:pPr marL="171450" lvl="0" indent="-171450">
              <a:buFont typeface="Arial" panose="020B0604020202020204" pitchFamily="34" charset="0"/>
              <a:buChar char="•"/>
            </a:pPr>
            <a:r>
              <a:rPr lang="en-GB" sz="1200" dirty="0">
                <a:solidFill>
                  <a:schemeClr val="tx1"/>
                </a:solidFill>
              </a:rPr>
              <a:t>Critical evaluation of information</a:t>
            </a:r>
          </a:p>
          <a:p>
            <a:pPr marL="171450" lvl="0" indent="-171450">
              <a:buFont typeface="Arial" panose="020B0604020202020204" pitchFamily="34" charset="0"/>
              <a:buChar char="•"/>
            </a:pPr>
            <a:r>
              <a:rPr lang="en-GB" sz="1200" dirty="0">
                <a:solidFill>
                  <a:schemeClr val="tx1"/>
                </a:solidFill>
              </a:rPr>
              <a:t>Enterprise and problem-solving</a:t>
            </a:r>
          </a:p>
          <a:p>
            <a:pPr marL="171450" lvl="0" indent="-171450">
              <a:buFont typeface="Arial" panose="020B0604020202020204" pitchFamily="34" charset="0"/>
              <a:buChar char="•"/>
            </a:pPr>
            <a:r>
              <a:rPr lang="en-GB" sz="1200" dirty="0">
                <a:solidFill>
                  <a:schemeClr val="tx1"/>
                </a:solidFill>
              </a:rPr>
              <a:t>Working  with others</a:t>
            </a:r>
          </a:p>
          <a:p>
            <a:endParaRPr lang="en-US" sz="1200" dirty="0">
              <a:solidFill>
                <a:schemeClr val="tx1"/>
              </a:solidFill>
              <a:cs typeface="Arial" panose="020B0604020202020204" pitchFamily="34" charset="0"/>
            </a:endParaRPr>
          </a:p>
        </p:txBody>
      </p:sp>
      <p:sp>
        <p:nvSpPr>
          <p:cNvPr id="6" name="Rectangle 5">
            <a:extLst>
              <a:ext uri="{FF2B5EF4-FFF2-40B4-BE49-F238E27FC236}">
                <a16:creationId xmlns:a16="http://schemas.microsoft.com/office/drawing/2014/main" id="{26237012-37B7-A64F-8DD9-91D1D76DF480}"/>
              </a:ext>
            </a:extLst>
          </p:cNvPr>
          <p:cNvSpPr/>
          <p:nvPr/>
        </p:nvSpPr>
        <p:spPr>
          <a:xfrm>
            <a:off x="4650508" y="1219201"/>
            <a:ext cx="4188693" cy="251459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KEY QUESTIONS TO CONSIDER</a:t>
            </a:r>
          </a:p>
          <a:p>
            <a:endParaRPr lang="en-US" sz="1200" b="1" u="sng" dirty="0">
              <a:solidFill>
                <a:schemeClr val="tx1"/>
              </a:solidFill>
              <a:cs typeface="Arial" panose="020B0604020202020204" pitchFamily="34" charset="0"/>
            </a:endParaRPr>
          </a:p>
          <a:p>
            <a:r>
              <a:rPr lang="en-GB" sz="1200" b="1" dirty="0">
                <a:solidFill>
                  <a:schemeClr val="tx1"/>
                </a:solidFill>
              </a:rPr>
              <a:t>1. Why has content been selected? </a:t>
            </a:r>
            <a:r>
              <a:rPr lang="en-GB" sz="1200" dirty="0">
                <a:solidFill>
                  <a:schemeClr val="tx1"/>
                </a:solidFill>
              </a:rPr>
              <a:t>Is there sufficient focus on the most powerful knowledge, concepts and skills?</a:t>
            </a:r>
          </a:p>
          <a:p>
            <a:r>
              <a:rPr lang="en-GB" sz="1200" b="1" dirty="0">
                <a:solidFill>
                  <a:schemeClr val="tx1"/>
                </a:solidFill>
              </a:rPr>
              <a:t>2. Does learning provide sufficient challenge</a:t>
            </a:r>
            <a:r>
              <a:rPr lang="en-GB" sz="1200" dirty="0">
                <a:solidFill>
                  <a:schemeClr val="tx1"/>
                </a:solidFill>
              </a:rPr>
              <a:t>? Is there sufficient challenge for all learners in all year groups?</a:t>
            </a:r>
          </a:p>
          <a:p>
            <a:r>
              <a:rPr lang="en-GB" sz="1200" b="1" dirty="0">
                <a:solidFill>
                  <a:schemeClr val="tx1"/>
                </a:solidFill>
              </a:rPr>
              <a:t>3. Why is learning sequenced in this way? </a:t>
            </a:r>
            <a:r>
              <a:rPr lang="en-GB" sz="1200" dirty="0">
                <a:solidFill>
                  <a:schemeClr val="tx1"/>
                </a:solidFill>
              </a:rPr>
              <a:t>Does the sequence enable students to build on prior learning, and learn in increasing breadth and depth over time?</a:t>
            </a:r>
          </a:p>
          <a:p>
            <a:r>
              <a:rPr lang="en-GB" sz="1200" b="1" dirty="0">
                <a:solidFill>
                  <a:schemeClr val="tx1"/>
                </a:solidFill>
              </a:rPr>
              <a:t>4. How is learning sequenced or spaced to promote long-term </a:t>
            </a:r>
            <a:r>
              <a:rPr lang="en-GB" sz="1200" b="1">
                <a:solidFill>
                  <a:schemeClr val="tx1"/>
                </a:solidFill>
              </a:rPr>
              <a:t>memory? </a:t>
            </a:r>
            <a:endParaRPr lang="en-GB" sz="1200" b="1" dirty="0">
              <a:solidFill>
                <a:schemeClr val="tx1"/>
              </a:solidFill>
            </a:endParaRPr>
          </a:p>
          <a:p>
            <a:endParaRPr lang="en-GB" sz="1200" dirty="0">
              <a:solidFill>
                <a:schemeClr val="tx1"/>
              </a:solidFill>
            </a:endParaRPr>
          </a:p>
          <a:p>
            <a:endParaRPr lang="en-GB" sz="1200" dirty="0">
              <a:solidFill>
                <a:schemeClr val="tx1"/>
              </a:solidFill>
            </a:endParaRPr>
          </a:p>
          <a:p>
            <a:endParaRPr lang="en-US" sz="1200" b="1" u="sng" dirty="0">
              <a:solidFill>
                <a:schemeClr val="tx1"/>
              </a:solidFill>
              <a:cs typeface="Arial" panose="020B0604020202020204" pitchFamily="34" charset="0"/>
            </a:endParaRPr>
          </a:p>
        </p:txBody>
      </p:sp>
      <p:sp>
        <p:nvSpPr>
          <p:cNvPr id="9" name="Rectangle 8">
            <a:extLst>
              <a:ext uri="{FF2B5EF4-FFF2-40B4-BE49-F238E27FC236}">
                <a16:creationId xmlns:a16="http://schemas.microsoft.com/office/drawing/2014/main" id="{26237012-37B7-A64F-8DD9-91D1D76DF480}"/>
              </a:ext>
            </a:extLst>
          </p:cNvPr>
          <p:cNvSpPr/>
          <p:nvPr/>
        </p:nvSpPr>
        <p:spPr>
          <a:xfrm>
            <a:off x="304798" y="3962400"/>
            <a:ext cx="4149633" cy="25146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SUBJECT CURRICULUM INTENT</a:t>
            </a:r>
          </a:p>
          <a:p>
            <a:endParaRPr lang="en-US" sz="1200" b="1" u="sng" dirty="0">
              <a:solidFill>
                <a:schemeClr val="tx1"/>
              </a:solidFill>
              <a:cs typeface="Arial" panose="020B0604020202020204" pitchFamily="34" charset="0"/>
            </a:endParaRPr>
          </a:p>
          <a:p>
            <a:r>
              <a:rPr lang="en-US" sz="1200" b="1" dirty="0">
                <a:solidFill>
                  <a:schemeClr val="tx1"/>
                </a:solidFill>
                <a:cs typeface="Arial" panose="020B0604020202020204" pitchFamily="34" charset="0"/>
              </a:rPr>
              <a:t>The Mathematics department aim to:</a:t>
            </a:r>
          </a:p>
          <a:p>
            <a:r>
              <a:rPr lang="en-US" sz="1200" b="1" dirty="0">
                <a:solidFill>
                  <a:schemeClr val="tx1"/>
                </a:solidFill>
                <a:cs typeface="Arial" panose="020B0604020202020204" pitchFamily="34" charset="0"/>
              </a:rPr>
              <a:t>Develop students’ ability to recall and apply mathematical methods and formulae;</a:t>
            </a:r>
          </a:p>
          <a:p>
            <a:r>
              <a:rPr lang="en-US" sz="1200" b="1" dirty="0">
                <a:solidFill>
                  <a:schemeClr val="tx1"/>
                </a:solidFill>
                <a:cs typeface="Arial" panose="020B0604020202020204" pitchFamily="34" charset="0"/>
              </a:rPr>
              <a:t>Develop students’ resilience and problem solving;</a:t>
            </a:r>
          </a:p>
          <a:p>
            <a:r>
              <a:rPr lang="en-US" sz="1200" b="1" dirty="0">
                <a:solidFill>
                  <a:schemeClr val="tx1"/>
                </a:solidFill>
                <a:cs typeface="Arial" panose="020B0604020202020204" pitchFamily="34" charset="0"/>
              </a:rPr>
              <a:t>Develop students’ capacity to take largely abstract notions and be able to apply them in a variety of contexts</a:t>
            </a:r>
            <a:r>
              <a:rPr lang="en-US" sz="1200" b="1" u="sng" dirty="0">
                <a:solidFill>
                  <a:schemeClr val="tx1"/>
                </a:solidFill>
                <a:cs typeface="Arial" panose="020B0604020202020204" pitchFamily="34" charset="0"/>
              </a:rPr>
              <a:t>;</a:t>
            </a:r>
          </a:p>
          <a:p>
            <a:r>
              <a:rPr lang="en-US" sz="1200" b="1" dirty="0">
                <a:solidFill>
                  <a:schemeClr val="tx1"/>
                </a:solidFill>
                <a:cs typeface="Arial" panose="020B0604020202020204" pitchFamily="34" charset="0"/>
              </a:rPr>
              <a:t>Promote the enjoyment of learning mathematics and understanding its place and applications in the real world</a:t>
            </a:r>
          </a:p>
          <a:p>
            <a:endParaRPr lang="en-US" sz="1200" b="1" dirty="0">
              <a:solidFill>
                <a:schemeClr val="tx1"/>
              </a:solidFill>
              <a:cs typeface="Arial" panose="020B0604020202020204" pitchFamily="34" charset="0"/>
            </a:endParaRPr>
          </a:p>
          <a:p>
            <a:r>
              <a:rPr lang="en-US" sz="1200" b="1" dirty="0">
                <a:solidFill>
                  <a:schemeClr val="tx1"/>
                </a:solidFill>
                <a:highlight>
                  <a:srgbClr val="FFFF00"/>
                </a:highlight>
                <a:cs typeface="Arial" panose="020B0604020202020204" pitchFamily="34" charset="0"/>
              </a:rPr>
              <a:t>HIGHLIGHTED TEXT DENOTES ESSENTIAL KNOWLEDGE</a:t>
            </a:r>
          </a:p>
        </p:txBody>
      </p:sp>
      <p:sp>
        <p:nvSpPr>
          <p:cNvPr id="10" name="Rectangle 9">
            <a:extLst>
              <a:ext uri="{FF2B5EF4-FFF2-40B4-BE49-F238E27FC236}">
                <a16:creationId xmlns:a16="http://schemas.microsoft.com/office/drawing/2014/main" id="{26237012-37B7-A64F-8DD9-91D1D76DF480}"/>
              </a:ext>
            </a:extLst>
          </p:cNvPr>
          <p:cNvSpPr/>
          <p:nvPr/>
        </p:nvSpPr>
        <p:spPr>
          <a:xfrm>
            <a:off x="4670037" y="3962400"/>
            <a:ext cx="4149633" cy="25146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rPr>
              <a:t>HOW IS THE EXTENDED TIME IN KS3 USED TO IMPROVE &amp; ENRICH LEARNING IN THE SUBJECT?</a:t>
            </a:r>
          </a:p>
          <a:p>
            <a:endParaRPr lang="en-US" sz="1200" b="1" i="1" u="sng" dirty="0">
              <a:solidFill>
                <a:schemeClr val="tx1"/>
              </a:solidFill>
            </a:endParaRPr>
          </a:p>
          <a:p>
            <a:r>
              <a:rPr lang="en-US" sz="1200" b="1" i="1" dirty="0">
                <a:solidFill>
                  <a:schemeClr val="tx1"/>
                </a:solidFill>
              </a:rPr>
              <a:t>During KS3, students will continue to develop their problem solving skills and build upon the foundations acquired during primary school. Each skill is broken down into small steps, and the curriculum is designed to spiral, ensuring that that retrieval and new learning are interleaved, and opportunities to check this knowledge and understanding are available every lesson.</a:t>
            </a:r>
            <a:endParaRPr lang="en-US" sz="1200" i="1" dirty="0">
              <a:solidFill>
                <a:schemeClr val="tx1"/>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436" y="364301"/>
            <a:ext cx="534129" cy="679273"/>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364301"/>
            <a:ext cx="534129" cy="679273"/>
          </a:xfrm>
          <a:prstGeom prst="rect">
            <a:avLst/>
          </a:prstGeom>
        </p:spPr>
      </p:pic>
    </p:spTree>
    <p:extLst>
      <p:ext uri="{BB962C8B-B14F-4D97-AF65-F5344CB8AC3E}">
        <p14:creationId xmlns:p14="http://schemas.microsoft.com/office/powerpoint/2010/main" val="355487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063907594"/>
              </p:ext>
            </p:extLst>
          </p:nvPr>
        </p:nvGraphicFramePr>
        <p:xfrm>
          <a:off x="35169" y="0"/>
          <a:ext cx="9108831" cy="8683489"/>
        </p:xfrm>
        <a:graphic>
          <a:graphicData uri="http://schemas.openxmlformats.org/drawingml/2006/table">
            <a:tbl>
              <a:tblPr firstRow="1" firstCol="1" bandRow="1">
                <a:tableStyleId>{5C22544A-7EE6-4342-B048-85BDC9FD1C3A}</a:tableStyleId>
              </a:tblPr>
              <a:tblGrid>
                <a:gridCol w="278983">
                  <a:extLst>
                    <a:ext uri="{9D8B030D-6E8A-4147-A177-3AD203B41FA5}">
                      <a16:colId xmlns:a16="http://schemas.microsoft.com/office/drawing/2014/main" val="2118699837"/>
                    </a:ext>
                  </a:extLst>
                </a:gridCol>
                <a:gridCol w="1362248">
                  <a:extLst>
                    <a:ext uri="{9D8B030D-6E8A-4147-A177-3AD203B41FA5}">
                      <a16:colId xmlns:a16="http://schemas.microsoft.com/office/drawing/2014/main" val="1375767732"/>
                    </a:ext>
                  </a:extLst>
                </a:gridCol>
                <a:gridCol w="13716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2971800">
                  <a:extLst>
                    <a:ext uri="{9D8B030D-6E8A-4147-A177-3AD203B41FA5}">
                      <a16:colId xmlns:a16="http://schemas.microsoft.com/office/drawing/2014/main" val="1481332327"/>
                    </a:ext>
                  </a:extLst>
                </a:gridCol>
                <a:gridCol w="1295400">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35487">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Directed Number</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Algebraic Thinking</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Place value and proportion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kern="1200" dirty="0">
                          <a:solidFill>
                            <a:srgbClr val="000000"/>
                          </a:solidFill>
                          <a:highlight>
                            <a:srgbClr val="FFFF00"/>
                          </a:highlight>
                          <a:latin typeface="ArialMT"/>
                          <a:ea typeface="+mn-ea"/>
                          <a:cs typeface="+mn-cs"/>
                        </a:rPr>
                        <a:t>Operations and equations with directed numbers</a:t>
                      </a:r>
                    </a:p>
                    <a:p>
                      <a:pPr marL="171450" lvl="0" indent="-171450" algn="l" defTabSz="3240085" rtl="0" eaLnBrk="1" latinLnBrk="0" hangingPunct="1">
                        <a:spcAft>
                          <a:spcPts val="0"/>
                        </a:spcAft>
                        <a:buFont typeface="Arial" panose="020B0604020202020204" pitchFamily="34" charset="0"/>
                        <a:buChar char="•"/>
                      </a:pPr>
                      <a:r>
                        <a:rPr lang="en-GB" sz="700" kern="1200" dirty="0">
                          <a:solidFill>
                            <a:srgbClr val="000000"/>
                          </a:solidFill>
                          <a:latin typeface="ArialMT"/>
                          <a:ea typeface="+mn-ea"/>
                          <a:cs typeface="+mn-cs"/>
                        </a:rPr>
                        <a:t>Understanding and using </a:t>
                      </a:r>
                      <a:r>
                        <a:rPr lang="en-GB" sz="700" kern="1200" dirty="0">
                          <a:solidFill>
                            <a:srgbClr val="000000"/>
                          </a:solidFill>
                          <a:highlight>
                            <a:srgbClr val="FFFF00"/>
                          </a:highlight>
                          <a:latin typeface="ArialMT"/>
                          <a:ea typeface="+mn-ea"/>
                          <a:cs typeface="+mn-cs"/>
                        </a:rPr>
                        <a:t>algebraic notation</a:t>
                      </a:r>
                    </a:p>
                    <a:p>
                      <a:pPr marL="171450" lvl="0" indent="-171450" algn="l" defTabSz="3240085" rtl="0" eaLnBrk="1" latinLnBrk="0" hangingPunct="1">
                        <a:spcAft>
                          <a:spcPts val="0"/>
                        </a:spcAft>
                        <a:buFont typeface="Arial" panose="020B0604020202020204" pitchFamily="34" charset="0"/>
                        <a:buChar char="•"/>
                      </a:pPr>
                      <a:r>
                        <a:rPr lang="en-GB" sz="700" kern="1200" dirty="0">
                          <a:solidFill>
                            <a:srgbClr val="000000"/>
                          </a:solidFill>
                          <a:latin typeface="ArialMT"/>
                          <a:ea typeface="+mn-ea"/>
                          <a:cs typeface="+mn-cs"/>
                        </a:rPr>
                        <a:t>Equality and equivalence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kern="1200" dirty="0">
                          <a:solidFill>
                            <a:srgbClr val="000000"/>
                          </a:solidFill>
                          <a:latin typeface="ArialMT"/>
                          <a:ea typeface="+mn-ea"/>
                          <a:cs typeface="+mn-cs"/>
                        </a:rPr>
                        <a:t>Sequences</a:t>
                      </a:r>
                    </a:p>
                    <a:p>
                      <a:pPr marL="171450" lvl="0" indent="-171450" algn="l" defTabSz="3240085" rtl="0" eaLnBrk="1" latinLnBrk="0" hangingPunct="1">
                        <a:spcAft>
                          <a:spcPts val="0"/>
                        </a:spcAft>
                        <a:buFont typeface="Arial" panose="020B0604020202020204" pitchFamily="34" charset="0"/>
                        <a:buChar char="•"/>
                      </a:pPr>
                      <a:r>
                        <a:rPr lang="en-GB" sz="700" kern="1200" dirty="0">
                          <a:solidFill>
                            <a:srgbClr val="000000"/>
                          </a:solidFill>
                          <a:highlight>
                            <a:srgbClr val="FFFF00"/>
                          </a:highlight>
                          <a:latin typeface="ArialMT"/>
                          <a:ea typeface="+mn-ea"/>
                          <a:cs typeface="+mn-cs"/>
                        </a:rPr>
                        <a:t>Place value </a:t>
                      </a:r>
                      <a:r>
                        <a:rPr lang="en-GB" sz="700" kern="1200" dirty="0">
                          <a:solidFill>
                            <a:srgbClr val="000000"/>
                          </a:solidFill>
                          <a:latin typeface="ArialMT"/>
                          <a:ea typeface="+mn-ea"/>
                          <a:cs typeface="+mn-cs"/>
                        </a:rPr>
                        <a:t>and ordering integers and decimals</a:t>
                      </a:r>
                    </a:p>
                    <a:p>
                      <a:pPr marL="171450" lvl="0" indent="-171450" algn="l" defTabSz="3240085" rtl="0" eaLnBrk="1" latinLnBrk="0" hangingPunct="1">
                        <a:spcAft>
                          <a:spcPts val="0"/>
                        </a:spcAft>
                        <a:buFont typeface="Arial" panose="020B0604020202020204" pitchFamily="34" charset="0"/>
                        <a:buChar char="•"/>
                      </a:pPr>
                      <a:endParaRPr lang="en-GB" sz="7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Four operations with negative numbers</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Basics of algebra – reading/writing/terminology</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Function machines</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Bar models</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Inverse operations</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Solving equations</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Spot patterns – exploring</a:t>
                      </a:r>
                      <a:r>
                        <a:rPr lang="en-GB" sz="900" kern="1200" baseline="0" dirty="0">
                          <a:solidFill>
                            <a:srgbClr val="000000"/>
                          </a:solidFill>
                          <a:latin typeface="ArialMT"/>
                          <a:ea typeface="+mn-ea"/>
                          <a:cs typeface="+mn-cs"/>
                        </a:rPr>
                        <a:t> skills</a:t>
                      </a:r>
                      <a:endParaRPr lang="en-GB" sz="9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Continue patterns</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Calculators used</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highlight>
                            <a:srgbClr val="FFFF00"/>
                          </a:highlight>
                          <a:latin typeface="ArialMT"/>
                          <a:ea typeface="+mn-ea"/>
                          <a:cs typeface="+mn-cs"/>
                        </a:rPr>
                        <a:t>Read /write numbers up to 1 billion</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highlight>
                            <a:srgbClr val="FFFF00"/>
                          </a:highlight>
                          <a:latin typeface="ArialMT"/>
                          <a:ea typeface="+mn-ea"/>
                          <a:cs typeface="+mn-cs"/>
                        </a:rPr>
                        <a:t>Number lines</a:t>
                      </a:r>
                    </a:p>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900" kern="1200" dirty="0">
                          <a:solidFill>
                            <a:schemeClr val="dk1"/>
                          </a:solidFill>
                          <a:effectLst/>
                          <a:latin typeface="+mn-lt"/>
                          <a:ea typeface="+mn-ea"/>
                          <a:cs typeface="+mn-cs"/>
                        </a:rPr>
                        <a:t>Directed number unit is now the first unit to complete as we felt last year because students didn’t have this skill straight away it stopped us from challenging them in the next unit with negative numbers whilst solving equations.</a:t>
                      </a:r>
                    </a:p>
                    <a:p>
                      <a:r>
                        <a:rPr lang="en-GB" sz="900" kern="1200" dirty="0">
                          <a:solidFill>
                            <a:schemeClr val="dk1"/>
                          </a:solidFill>
                          <a:effectLst/>
                          <a:latin typeface="+mn-lt"/>
                          <a:ea typeface="+mn-ea"/>
                          <a:cs typeface="+mn-cs"/>
                        </a:rPr>
                        <a:t>We also moved the sequences unit to be the 4</a:t>
                      </a:r>
                      <a:r>
                        <a:rPr lang="en-GB" sz="900" kern="1200" baseline="30000" dirty="0">
                          <a:solidFill>
                            <a:schemeClr val="dk1"/>
                          </a:solidFill>
                          <a:effectLst/>
                          <a:latin typeface="+mn-lt"/>
                          <a:ea typeface="+mn-ea"/>
                          <a:cs typeface="+mn-cs"/>
                        </a:rPr>
                        <a:t>th</a:t>
                      </a:r>
                      <a:r>
                        <a:rPr lang="en-GB" sz="900" kern="1200" dirty="0">
                          <a:solidFill>
                            <a:schemeClr val="dk1"/>
                          </a:solidFill>
                          <a:effectLst/>
                          <a:latin typeface="+mn-lt"/>
                          <a:ea typeface="+mn-ea"/>
                          <a:cs typeface="+mn-cs"/>
                        </a:rPr>
                        <a:t> unit as the students found this unit quite easy and we wanted to challenge straight away and do something completely different to what they had been familiar with at primary – algebra. We want to enable consistent approach to algebraic methods and notation to mitigate for varied/limited exposure to algebra at feeder schools Also seen as a tricky topic something they can be really proud of.</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Basic mathematical</a:t>
                      </a:r>
                      <a:r>
                        <a:rPr lang="en-GB" sz="900" kern="1200" baseline="0" dirty="0">
                          <a:solidFill>
                            <a:srgbClr val="000000"/>
                          </a:solidFill>
                          <a:latin typeface="ArialMT"/>
                          <a:ea typeface="+mn-ea"/>
                          <a:cs typeface="+mn-cs"/>
                        </a:rPr>
                        <a:t> concepts covered ensuring the foundations are solid to be built on at a later date.</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Number lines to help when scaling axes .</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Topics from algebraic thinking interleaved into place value.</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Feed into future units on algebra.</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Number- basis for all maths.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302685">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Place Value and proportion</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Applications of number</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Fractional thinking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kern="1200" dirty="0">
                          <a:solidFill>
                            <a:srgbClr val="000000"/>
                          </a:solidFill>
                          <a:highlight>
                            <a:srgbClr val="FFFF00"/>
                          </a:highlight>
                          <a:latin typeface="ArialMT"/>
                          <a:ea typeface="+mn-ea"/>
                          <a:cs typeface="+mn-cs"/>
                        </a:rPr>
                        <a:t>Fraction, decimal and percentage equivalence </a:t>
                      </a:r>
                    </a:p>
                    <a:p>
                      <a:pPr marL="171450" lvl="0" indent="-171450" algn="l" defTabSz="3240085" rtl="0" eaLnBrk="1" latinLnBrk="0" hangingPunct="1">
                        <a:spcAft>
                          <a:spcPts val="0"/>
                        </a:spcAft>
                        <a:buFont typeface="Arial" panose="020B0604020202020204" pitchFamily="34" charset="0"/>
                        <a:buChar char="•"/>
                      </a:pPr>
                      <a:r>
                        <a:rPr lang="en-GB" sz="700" kern="1200" dirty="0">
                          <a:solidFill>
                            <a:srgbClr val="000000"/>
                          </a:solidFill>
                          <a:latin typeface="ArialMT"/>
                          <a:ea typeface="+mn-ea"/>
                          <a:cs typeface="+mn-cs"/>
                        </a:rPr>
                        <a:t>Solving problems with addition and subtraction</a:t>
                      </a:r>
                    </a:p>
                    <a:p>
                      <a:pPr marL="171450" lvl="0" indent="-171450" algn="l" defTabSz="3240085" rtl="0" eaLnBrk="1" latinLnBrk="0" hangingPunct="1">
                        <a:spcAft>
                          <a:spcPts val="0"/>
                        </a:spcAft>
                        <a:buFont typeface="Arial" panose="020B0604020202020204" pitchFamily="34" charset="0"/>
                        <a:buChar char="•"/>
                      </a:pPr>
                      <a:r>
                        <a:rPr lang="en-GB" sz="700" kern="1200" dirty="0">
                          <a:solidFill>
                            <a:srgbClr val="000000"/>
                          </a:solidFill>
                          <a:latin typeface="ArialMT"/>
                          <a:ea typeface="+mn-ea"/>
                          <a:cs typeface="+mn-cs"/>
                        </a:rPr>
                        <a:t>Solving problems with multiplication and division</a:t>
                      </a:r>
                    </a:p>
                    <a:p>
                      <a:pPr marL="171450" lvl="0" indent="-171450" algn="l" defTabSz="3240085" rtl="0" eaLnBrk="1" latinLnBrk="0" hangingPunct="1">
                        <a:spcAft>
                          <a:spcPts val="0"/>
                        </a:spcAft>
                        <a:buFont typeface="Arial" panose="020B0604020202020204" pitchFamily="34" charset="0"/>
                        <a:buChar char="•"/>
                      </a:pPr>
                      <a:r>
                        <a:rPr lang="en-GB" sz="700" kern="1200" dirty="0">
                          <a:solidFill>
                            <a:srgbClr val="000000"/>
                          </a:solidFill>
                          <a:highlight>
                            <a:srgbClr val="FFFF00"/>
                          </a:highlight>
                          <a:latin typeface="ArialMT"/>
                          <a:ea typeface="+mn-ea"/>
                          <a:cs typeface="+mn-cs"/>
                        </a:rPr>
                        <a:t>Fractions and percentages of amounts</a:t>
                      </a:r>
                    </a:p>
                    <a:p>
                      <a:pPr marL="171450" lvl="0" indent="-171450" algn="l" defTabSz="3240085" rtl="0" eaLnBrk="1" latinLnBrk="0" hangingPunct="1">
                        <a:spcAft>
                          <a:spcPts val="0"/>
                        </a:spcAft>
                        <a:buFont typeface="Arial" panose="020B0604020202020204" pitchFamily="34" charset="0"/>
                        <a:buChar char="•"/>
                      </a:pPr>
                      <a:r>
                        <a:rPr lang="en-GB" sz="700" kern="1200" dirty="0">
                          <a:solidFill>
                            <a:srgbClr val="000000"/>
                          </a:solidFill>
                          <a:highlight>
                            <a:srgbClr val="FFFF00"/>
                          </a:highlight>
                          <a:latin typeface="ArialMT"/>
                          <a:ea typeface="+mn-ea"/>
                          <a:cs typeface="+mn-cs"/>
                        </a:rPr>
                        <a:t>Addition and subtraction of fractions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Building formal methods of addition,</a:t>
                      </a:r>
                      <a:r>
                        <a:rPr lang="en-GB" sz="900" kern="1200" baseline="0" dirty="0">
                          <a:solidFill>
                            <a:srgbClr val="000000"/>
                          </a:solidFill>
                          <a:latin typeface="ArialMT"/>
                          <a:ea typeface="+mn-ea"/>
                          <a:cs typeface="+mn-cs"/>
                        </a:rPr>
                        <a:t> </a:t>
                      </a:r>
                      <a:r>
                        <a:rPr lang="en-GB" sz="900" kern="1200" dirty="0">
                          <a:solidFill>
                            <a:srgbClr val="000000"/>
                          </a:solidFill>
                          <a:latin typeface="ArialMT"/>
                          <a:ea typeface="+mn-ea"/>
                          <a:cs typeface="+mn-cs"/>
                        </a:rPr>
                        <a:t>subtraction, multiplication and division</a:t>
                      </a:r>
                    </a:p>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Interpreting</a:t>
                      </a:r>
                      <a:r>
                        <a:rPr lang="en-GB" sz="900" kern="1200" baseline="0" dirty="0">
                          <a:solidFill>
                            <a:srgbClr val="000000"/>
                          </a:solidFill>
                          <a:latin typeface="ArialMT"/>
                          <a:ea typeface="+mn-ea"/>
                          <a:cs typeface="+mn-cs"/>
                        </a:rPr>
                        <a:t> and solving problems</a:t>
                      </a:r>
                    </a:p>
                    <a:p>
                      <a:pPr marL="171450" lvl="0" indent="-171450" algn="l" defTabSz="3240085" rtl="0" eaLnBrk="1" latinLnBrk="0" hangingPunct="1">
                        <a:spcAft>
                          <a:spcPts val="0"/>
                        </a:spcAft>
                        <a:buFont typeface="Arial" panose="020B0604020202020204" pitchFamily="34" charset="0"/>
                        <a:buChar char="•"/>
                      </a:pPr>
                      <a:r>
                        <a:rPr lang="en-GB" sz="900" kern="1200" baseline="0" dirty="0">
                          <a:solidFill>
                            <a:srgbClr val="000000"/>
                          </a:solidFill>
                          <a:latin typeface="ArialMT"/>
                          <a:ea typeface="+mn-ea"/>
                          <a:cs typeface="+mn-cs"/>
                        </a:rPr>
                        <a:t>Problems involving perimeter, money, tables and charts</a:t>
                      </a:r>
                    </a:p>
                    <a:p>
                      <a:pPr marL="171450" lvl="0" indent="-171450" algn="l" defTabSz="3240085" rtl="0" eaLnBrk="1" latinLnBrk="0" hangingPunct="1">
                        <a:spcAft>
                          <a:spcPts val="0"/>
                        </a:spcAft>
                        <a:buFont typeface="Arial" panose="020B0604020202020204" pitchFamily="34" charset="0"/>
                        <a:buChar char="•"/>
                      </a:pPr>
                      <a:r>
                        <a:rPr lang="en-GB" sz="900" kern="1200" baseline="0" dirty="0">
                          <a:solidFill>
                            <a:srgbClr val="000000"/>
                          </a:solidFill>
                          <a:highlight>
                            <a:srgbClr val="FFFF00"/>
                          </a:highlight>
                          <a:latin typeface="ArialMT"/>
                          <a:ea typeface="+mn-ea"/>
                          <a:cs typeface="+mn-cs"/>
                        </a:rPr>
                        <a:t>Calculator skills</a:t>
                      </a:r>
                    </a:p>
                    <a:p>
                      <a:pPr marL="171450" lvl="0" indent="-171450" algn="l" defTabSz="3240085" rtl="0" eaLnBrk="1" latinLnBrk="0" hangingPunct="1">
                        <a:spcAft>
                          <a:spcPts val="0"/>
                        </a:spcAft>
                        <a:buFont typeface="Arial" panose="020B0604020202020204" pitchFamily="34" charset="0"/>
                        <a:buChar char="•"/>
                      </a:pPr>
                      <a:r>
                        <a:rPr lang="en-GB" sz="900" kern="1200" baseline="0" dirty="0">
                          <a:solidFill>
                            <a:srgbClr val="000000"/>
                          </a:solidFill>
                          <a:latin typeface="ArialMT"/>
                          <a:ea typeface="+mn-ea"/>
                          <a:cs typeface="+mn-cs"/>
                        </a:rPr>
                        <a:t>Checking skills – working backwards</a:t>
                      </a:r>
                    </a:p>
                    <a:p>
                      <a:pPr marL="171450" lvl="0" indent="-171450" algn="l" defTabSz="3240085" rtl="0" eaLnBrk="1" latinLnBrk="0" hangingPunct="1">
                        <a:spcAft>
                          <a:spcPts val="0"/>
                        </a:spcAft>
                        <a:buFont typeface="Arial" panose="020B0604020202020204" pitchFamily="34" charset="0"/>
                        <a:buChar char="•"/>
                      </a:pPr>
                      <a:r>
                        <a:rPr lang="en-GB" sz="900" kern="1200" baseline="0" dirty="0">
                          <a:solidFill>
                            <a:srgbClr val="000000"/>
                          </a:solidFill>
                          <a:latin typeface="ArialMT"/>
                          <a:ea typeface="+mn-ea"/>
                          <a:cs typeface="+mn-cs"/>
                        </a:rPr>
                        <a:t>Choosing the correct operation</a:t>
                      </a:r>
                    </a:p>
                    <a:p>
                      <a:pPr marL="171450" lvl="0" indent="-171450" algn="l" defTabSz="3240085" rtl="0" eaLnBrk="1" latinLnBrk="0" hangingPunct="1">
                        <a:spcAft>
                          <a:spcPts val="0"/>
                        </a:spcAft>
                        <a:buFont typeface="Arial" panose="020B0604020202020204" pitchFamily="34" charset="0"/>
                        <a:buChar char="•"/>
                      </a:pPr>
                      <a:r>
                        <a:rPr lang="en-GB" sz="900" kern="1200" baseline="0" dirty="0">
                          <a:solidFill>
                            <a:srgbClr val="000000"/>
                          </a:solidFill>
                          <a:highlight>
                            <a:srgbClr val="FFFF00"/>
                          </a:highlight>
                          <a:latin typeface="ArialMT"/>
                          <a:ea typeface="+mn-ea"/>
                          <a:cs typeface="+mn-cs"/>
                        </a:rPr>
                        <a:t>Order of operations</a:t>
                      </a:r>
                    </a:p>
                    <a:p>
                      <a:pPr marL="171450" lvl="0" indent="-171450" algn="l" defTabSz="3240085" rtl="0" eaLnBrk="1" latinLnBrk="0" hangingPunct="1">
                        <a:spcAft>
                          <a:spcPts val="0"/>
                        </a:spcAft>
                        <a:buFont typeface="Arial" panose="020B0604020202020204" pitchFamily="34" charset="0"/>
                        <a:buChar char="•"/>
                      </a:pPr>
                      <a:endParaRPr lang="en-GB" sz="900" kern="1200" baseline="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9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900" kern="1200" dirty="0">
                          <a:solidFill>
                            <a:srgbClr val="000000"/>
                          </a:solidFill>
                          <a:latin typeface="ArialMT"/>
                          <a:ea typeface="+mn-ea"/>
                          <a:cs typeface="+mn-cs"/>
                        </a:rPr>
                        <a:t>Building on prior</a:t>
                      </a:r>
                      <a:r>
                        <a:rPr lang="en-GB" sz="900" kern="1200" baseline="0" dirty="0">
                          <a:solidFill>
                            <a:srgbClr val="000000"/>
                          </a:solidFill>
                          <a:latin typeface="ArialMT"/>
                          <a:ea typeface="+mn-ea"/>
                          <a:cs typeface="+mn-cs"/>
                        </a:rPr>
                        <a:t> work from primary school</a:t>
                      </a:r>
                    </a:p>
                    <a:p>
                      <a:pPr marL="171450" lvl="0" indent="-171450" algn="l" defTabSz="3240085" rtl="0" eaLnBrk="1" latinLnBrk="0" hangingPunct="1">
                        <a:spcAft>
                          <a:spcPts val="0"/>
                        </a:spcAft>
                        <a:buFont typeface="Arial" panose="020B0604020202020204" pitchFamily="34" charset="0"/>
                        <a:buChar char="•"/>
                      </a:pPr>
                      <a:r>
                        <a:rPr lang="en-GB" sz="900" kern="1200" baseline="0" dirty="0">
                          <a:solidFill>
                            <a:srgbClr val="000000"/>
                          </a:solidFill>
                          <a:latin typeface="ArialMT"/>
                          <a:ea typeface="+mn-ea"/>
                          <a:cs typeface="+mn-cs"/>
                        </a:rPr>
                        <a:t>Application of problem solving to be used in all topic areas in all year groups</a:t>
                      </a:r>
                    </a:p>
                    <a:p>
                      <a:pPr marL="0" lvl="0" indent="0" algn="l" defTabSz="3240085" rtl="0" eaLnBrk="1" latinLnBrk="0" hangingPunct="1">
                        <a:spcAft>
                          <a:spcPts val="0"/>
                        </a:spcAft>
                        <a:buFont typeface="Arial" panose="020B0604020202020204" pitchFamily="34" charset="0"/>
                        <a:buNone/>
                      </a:pPr>
                      <a:r>
                        <a:rPr lang="en-GB" sz="900" kern="1200" baseline="0" dirty="0">
                          <a:solidFill>
                            <a:srgbClr val="000000"/>
                          </a:solidFill>
                          <a:latin typeface="ArialMT"/>
                          <a:ea typeface="+mn-ea"/>
                          <a:cs typeface="+mn-cs"/>
                        </a:rPr>
                        <a:t>.</a:t>
                      </a: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502423">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latin typeface="ArialMT"/>
                          <a:ea typeface="+mn-ea"/>
                          <a:cs typeface="+mn-cs"/>
                        </a:rPr>
                        <a:t>Lines and angles</a:t>
                      </a:r>
                    </a:p>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latin typeface="ArialMT"/>
                          <a:ea typeface="+mn-ea"/>
                          <a:cs typeface="+mn-cs"/>
                        </a:rPr>
                        <a:t>Reasoning with number</a:t>
                      </a:r>
                    </a:p>
                    <a:p>
                      <a:pPr marL="171450" lvl="0" indent="-171450" algn="l" defTabSz="3240085" rtl="0" eaLnBrk="1" latinLnBrk="0" hangingPunct="1">
                        <a:spcAft>
                          <a:spcPts val="0"/>
                        </a:spcAft>
                        <a:buFont typeface="Arial" panose="020B0604020202020204" pitchFamily="34" charset="0"/>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800" kern="1200" dirty="0">
                          <a:solidFill>
                            <a:srgbClr val="000000"/>
                          </a:solidFill>
                          <a:latin typeface="ArialMT"/>
                          <a:ea typeface="+mn-ea"/>
                          <a:cs typeface="+mn-cs"/>
                        </a:rPr>
                        <a:t>Constructing, measuring and using geometric notation</a:t>
                      </a:r>
                    </a:p>
                    <a:p>
                      <a:pPr marL="171450" lvl="0" indent="-171450" algn="l" defTabSz="3240085" rtl="0" eaLnBrk="1" latinLnBrk="0" hangingPunct="1">
                        <a:spcAft>
                          <a:spcPts val="0"/>
                        </a:spcAft>
                        <a:buFont typeface="Arial" panose="020B0604020202020204" pitchFamily="34" charset="0"/>
                        <a:buChar char="•"/>
                      </a:pPr>
                      <a:r>
                        <a:rPr lang="en-GB" sz="800" kern="1200" dirty="0">
                          <a:solidFill>
                            <a:srgbClr val="000000"/>
                          </a:solidFill>
                          <a:latin typeface="ArialMT"/>
                          <a:ea typeface="+mn-ea"/>
                          <a:cs typeface="+mn-cs"/>
                        </a:rPr>
                        <a:t>Developing geometric reasoning</a:t>
                      </a:r>
                    </a:p>
                    <a:p>
                      <a:pPr marL="171450" lvl="0" indent="-171450" algn="l" defTabSz="3240085" rtl="0" eaLnBrk="1" latinLnBrk="0" hangingPunct="1">
                        <a:spcAft>
                          <a:spcPts val="0"/>
                        </a:spcAft>
                        <a:buFont typeface="Arial" panose="020B0604020202020204" pitchFamily="34" charset="0"/>
                        <a:buChar char="•"/>
                      </a:pPr>
                      <a:r>
                        <a:rPr lang="en-GB" sz="800" kern="1200" dirty="0">
                          <a:solidFill>
                            <a:srgbClr val="000000"/>
                          </a:solidFill>
                          <a:latin typeface="ArialMT"/>
                          <a:ea typeface="+mn-ea"/>
                          <a:cs typeface="+mn-cs"/>
                        </a:rPr>
                        <a:t>Developing number sense</a:t>
                      </a:r>
                    </a:p>
                    <a:p>
                      <a:pPr marL="171450" lvl="0" indent="-171450" algn="l" defTabSz="3240085" rtl="0" eaLnBrk="1" latinLnBrk="0" hangingPunct="1">
                        <a:spcAft>
                          <a:spcPts val="0"/>
                        </a:spcAft>
                        <a:buFont typeface="Arial" panose="020B0604020202020204" pitchFamily="34" charset="0"/>
                        <a:buChar char="•"/>
                      </a:pPr>
                      <a:r>
                        <a:rPr lang="en-GB" sz="800" kern="1200" dirty="0">
                          <a:solidFill>
                            <a:srgbClr val="000000"/>
                          </a:solidFill>
                          <a:latin typeface="ArialMT"/>
                          <a:ea typeface="+mn-ea"/>
                          <a:cs typeface="+mn-cs"/>
                        </a:rPr>
                        <a:t>Sets and probability</a:t>
                      </a:r>
                    </a:p>
                    <a:p>
                      <a:pPr marL="171450" lvl="0" indent="-171450" algn="l" defTabSz="3240085" rtl="0" eaLnBrk="1" latinLnBrk="0" hangingPunct="1">
                        <a:spcAft>
                          <a:spcPts val="0"/>
                        </a:spcAft>
                        <a:buFont typeface="Arial" panose="020B0604020202020204" pitchFamily="34" charset="0"/>
                        <a:buChar char="•"/>
                      </a:pPr>
                      <a:r>
                        <a:rPr lang="en-GB" sz="800" kern="1200" dirty="0">
                          <a:solidFill>
                            <a:srgbClr val="000000"/>
                          </a:solidFill>
                          <a:highlight>
                            <a:srgbClr val="FFFF00"/>
                          </a:highlight>
                          <a:latin typeface="ArialMT"/>
                          <a:ea typeface="+mn-ea"/>
                          <a:cs typeface="+mn-cs"/>
                        </a:rPr>
                        <a:t>Prime numbers</a:t>
                      </a:r>
                      <a:r>
                        <a:rPr lang="en-GB" sz="800" kern="1200" dirty="0">
                          <a:solidFill>
                            <a:srgbClr val="000000"/>
                          </a:solidFill>
                          <a:latin typeface="ArialMT"/>
                          <a:ea typeface="+mn-ea"/>
                          <a:cs typeface="+mn-cs"/>
                        </a:rPr>
                        <a:t> and proof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highlight>
                            <a:srgbClr val="FFFF00"/>
                          </a:highlight>
                          <a:latin typeface="ArialMT"/>
                          <a:ea typeface="+mn-ea"/>
                          <a:cs typeface="+mn-cs"/>
                        </a:rPr>
                        <a:t>Using rulers and protractors</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highlight>
                            <a:srgbClr val="FFFF00"/>
                          </a:highlight>
                          <a:latin typeface="ArialMT"/>
                          <a:ea typeface="+mn-ea"/>
                          <a:cs typeface="+mn-cs"/>
                        </a:rPr>
                        <a:t>Angle notation</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Pie charts</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Names and properties of 2D shapes</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Angles rules</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Reasoning</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Explaining</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Mental strategies</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Probability</a:t>
                      </a:r>
                    </a:p>
                    <a:p>
                      <a:pPr marL="171450" lvl="0" indent="-171450" algn="l" defTabSz="3240085" rtl="0" eaLnBrk="1" latinLnBrk="0" hangingPunct="1">
                        <a:spcAft>
                          <a:spcPts val="0"/>
                        </a:spcAft>
                        <a:buFont typeface="Arial" panose="020B0604020202020204" pitchFamily="34" charset="0"/>
                        <a:buChar char="•"/>
                      </a:pPr>
                      <a:r>
                        <a:rPr lang="en-GB" sz="1000" kern="1200" baseline="0" dirty="0">
                          <a:solidFill>
                            <a:srgbClr val="000000"/>
                          </a:solidFill>
                          <a:latin typeface="ArialMT"/>
                          <a:ea typeface="+mn-ea"/>
                          <a:cs typeface="+mn-cs"/>
                        </a:rPr>
                        <a:t>Proof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latin typeface="ArialMT"/>
                          <a:ea typeface="+mn-ea"/>
                          <a:cs typeface="+mn-cs"/>
                        </a:rPr>
                        <a:t>Feed into future units on angles and construction</a:t>
                      </a:r>
                    </a:p>
                    <a:p>
                      <a:pPr marL="171450" lvl="0" indent="-171450" algn="l" defTabSz="3240085" rtl="0" eaLnBrk="1" latinLnBrk="0" hangingPunct="1">
                        <a:spcAft>
                          <a:spcPts val="0"/>
                        </a:spcAft>
                        <a:buFont typeface="Arial" panose="020B0604020202020204" pitchFamily="34" charset="0"/>
                        <a:buChar char="•"/>
                      </a:pPr>
                      <a:r>
                        <a:rPr lang="en-GB" sz="1000" kern="1200" dirty="0">
                          <a:solidFill>
                            <a:srgbClr val="000000"/>
                          </a:solidFill>
                          <a:latin typeface="ArialMT"/>
                          <a:ea typeface="+mn-ea"/>
                          <a:cs typeface="+mn-cs"/>
                        </a:rPr>
                        <a:t>Reasoning and explain skills to be transferred to other topics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335487">
                <a:tc gridSpan="6">
                  <a:txBody>
                    <a:bodyPr/>
                    <a:lstStyle/>
                    <a:p>
                      <a:pPr marL="71755" marR="71755" algn="l">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r>
                        <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7 ENRICHED LEARNING EXPERIENCES</a:t>
                      </a:r>
                    </a:p>
                    <a:p>
                      <a:pPr marL="71755" marR="71755" algn="l">
                        <a:spcAft>
                          <a:spcPts val="0"/>
                        </a:spcAft>
                      </a:pPr>
                      <a:r>
                        <a:rPr lang="en-GB" sz="12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Junior Maths Challenge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0747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623242086"/>
              </p:ext>
            </p:extLst>
          </p:nvPr>
        </p:nvGraphicFramePr>
        <p:xfrm>
          <a:off x="0" y="29309"/>
          <a:ext cx="8839198" cy="6448574"/>
        </p:xfrm>
        <a:graphic>
          <a:graphicData uri="http://schemas.openxmlformats.org/drawingml/2006/table">
            <a:tbl>
              <a:tblPr firstRow="1" firstCol="1" bandRow="1">
                <a:tableStyleId>{5C22544A-7EE6-4342-B048-85BDC9FD1C3A}</a:tableStyleId>
              </a:tblPr>
              <a:tblGrid>
                <a:gridCol w="270724">
                  <a:extLst>
                    <a:ext uri="{9D8B030D-6E8A-4147-A177-3AD203B41FA5}">
                      <a16:colId xmlns:a16="http://schemas.microsoft.com/office/drawing/2014/main" val="2118699837"/>
                    </a:ext>
                  </a:extLst>
                </a:gridCol>
                <a:gridCol w="1610024">
                  <a:extLst>
                    <a:ext uri="{9D8B030D-6E8A-4147-A177-3AD203B41FA5}">
                      <a16:colId xmlns:a16="http://schemas.microsoft.com/office/drawing/2014/main" val="1375767732"/>
                    </a:ext>
                  </a:extLst>
                </a:gridCol>
                <a:gridCol w="1610024">
                  <a:extLst>
                    <a:ext uri="{9D8B030D-6E8A-4147-A177-3AD203B41FA5}">
                      <a16:colId xmlns:a16="http://schemas.microsoft.com/office/drawing/2014/main" val="20002"/>
                    </a:ext>
                  </a:extLst>
                </a:gridCol>
                <a:gridCol w="1796963">
                  <a:extLst>
                    <a:ext uri="{9D8B030D-6E8A-4147-A177-3AD203B41FA5}">
                      <a16:colId xmlns:a16="http://schemas.microsoft.com/office/drawing/2014/main" val="20003"/>
                    </a:ext>
                  </a:extLst>
                </a:gridCol>
                <a:gridCol w="2027465">
                  <a:extLst>
                    <a:ext uri="{9D8B030D-6E8A-4147-A177-3AD203B41FA5}">
                      <a16:colId xmlns:a16="http://schemas.microsoft.com/office/drawing/2014/main" val="1481332327"/>
                    </a:ext>
                  </a:extLst>
                </a:gridCol>
                <a:gridCol w="1523998">
                  <a:extLst>
                    <a:ext uri="{9D8B030D-6E8A-4147-A177-3AD203B41FA5}">
                      <a16:colId xmlns:a16="http://schemas.microsoft.com/office/drawing/2014/main" val="20005"/>
                    </a:ext>
                  </a:extLst>
                </a:gridCol>
              </a:tblGrid>
              <a:tr h="325298">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8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37208">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90983">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 </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Representations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rgbClr val="000000"/>
                          </a:solidFill>
                          <a:latin typeface="ArialMT"/>
                          <a:ea typeface="+mn-ea"/>
                          <a:cs typeface="+mn-cs"/>
                        </a:rPr>
                        <a:t>Proportional reasoning</a:t>
                      </a: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highlight>
                            <a:srgbClr val="FFFF00"/>
                          </a:highlight>
                          <a:latin typeface="ArialMT"/>
                          <a:ea typeface="+mn-ea"/>
                          <a:cs typeface="+mn-cs"/>
                        </a:rPr>
                        <a:t>Working in the cartesian plane</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Collecting and representing data</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Tables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highlight>
                            <a:srgbClr val="FFFF00"/>
                          </a:highlight>
                          <a:latin typeface="ArialMT"/>
                          <a:ea typeface="+mn-ea"/>
                          <a:cs typeface="+mn-cs"/>
                        </a:rPr>
                        <a:t>Ratio and scale</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highlight>
                            <a:srgbClr val="FFFF00"/>
                          </a:highlight>
                          <a:latin typeface="ArialMT"/>
                          <a:ea typeface="+mn-ea"/>
                          <a:cs typeface="+mn-cs"/>
                        </a:rPr>
                        <a:t>Multiplicative change</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highlight>
                            <a:srgbClr val="FFFF00"/>
                          </a:highlight>
                          <a:latin typeface="ArialMT"/>
                          <a:ea typeface="+mn-ea"/>
                          <a:cs typeface="+mn-cs"/>
                        </a:rPr>
                        <a:t>Multiplying and dividing fractions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Coordinate geometry</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Drawing and interpreting graphs, tables</a:t>
                      </a:r>
                      <a:r>
                        <a:rPr lang="en-GB" sz="1100" kern="1200" baseline="0" dirty="0">
                          <a:solidFill>
                            <a:srgbClr val="000000"/>
                          </a:solidFill>
                          <a:latin typeface="ArialMT"/>
                          <a:ea typeface="+mn-ea"/>
                          <a:cs typeface="+mn-cs"/>
                        </a:rPr>
                        <a:t> and charts</a:t>
                      </a: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Problem solving</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Explain and reasoning</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Fraction manipulation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rgbClr val="000000"/>
                          </a:solidFill>
                          <a:latin typeface="ArialMT"/>
                          <a:ea typeface="+mn-ea"/>
                          <a:cs typeface="+mn-cs"/>
                        </a:rPr>
                        <a:t>Building from earlier units in year 7</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 Interleave ratio and proportion with</a:t>
                      </a:r>
                      <a:r>
                        <a:rPr lang="en-GB" sz="1100" kern="1200" baseline="0" dirty="0">
                          <a:solidFill>
                            <a:srgbClr val="000000"/>
                          </a:solidFill>
                          <a:latin typeface="ArialMT"/>
                          <a:ea typeface="+mn-ea"/>
                          <a:cs typeface="+mn-cs"/>
                        </a:rPr>
                        <a:t> lots of topics as higher emphasis on the GCSE.</a:t>
                      </a:r>
                    </a:p>
                    <a:p>
                      <a:pPr marL="171450" lvl="0" indent="-171450" algn="l" defTabSz="3240085" rtl="0" eaLnBrk="1" latinLnBrk="0" hangingPunct="1">
                        <a:spcAft>
                          <a:spcPts val="0"/>
                        </a:spcAft>
                        <a:buFont typeface="Arial" panose="020B0604020202020204" pitchFamily="34" charset="0"/>
                        <a:buChar char="•"/>
                      </a:pPr>
                      <a:r>
                        <a:rPr lang="en-GB" sz="1100" kern="1200" baseline="0" dirty="0">
                          <a:solidFill>
                            <a:srgbClr val="000000"/>
                          </a:solidFill>
                          <a:latin typeface="ArialMT"/>
                          <a:ea typeface="+mn-ea"/>
                          <a:cs typeface="+mn-cs"/>
                        </a:rPr>
                        <a:t>Problem solving skills to be transferred to all topics</a:t>
                      </a:r>
                    </a:p>
                    <a:p>
                      <a:pPr marL="171450" lvl="0" indent="-171450" algn="l" defTabSz="3240085" rtl="0" eaLnBrk="1" latinLnBrk="0" hangingPunct="1">
                        <a:spcAft>
                          <a:spcPts val="0"/>
                        </a:spcAft>
                        <a:buFont typeface="Arial" panose="020B0604020202020204" pitchFamily="34" charset="0"/>
                        <a:buChar char="•"/>
                      </a:pPr>
                      <a:endParaRPr lang="en-GB" sz="11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236429">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Algebraic techniques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Developing number</a:t>
                      </a: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Brackets, equations and inequalities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Sequences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highlight>
                            <a:srgbClr val="FFFF00"/>
                          </a:highlight>
                          <a:latin typeface="ArialMT"/>
                          <a:ea typeface="+mn-ea"/>
                          <a:cs typeface="+mn-cs"/>
                        </a:rPr>
                        <a:t>Indices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Fractions and percentages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Standard index form</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Number sense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Expanding brackets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Solving equations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Pattern spotting</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Indices manipulation</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highlight>
                            <a:srgbClr val="FFFF00"/>
                          </a:highlight>
                          <a:latin typeface="ArialMT"/>
                          <a:ea typeface="+mn-ea"/>
                          <a:cs typeface="+mn-cs"/>
                        </a:rPr>
                        <a:t>Multiply and divide by powers of 10.</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Fraction, decimal and % conversion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Building from earlier units in year 7</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More algebraic manipulation to help with future units next in</a:t>
                      </a:r>
                      <a:r>
                        <a:rPr lang="en-GB" sz="1100" kern="1200" baseline="0" dirty="0">
                          <a:solidFill>
                            <a:srgbClr val="000000"/>
                          </a:solidFill>
                          <a:latin typeface="ArialMT"/>
                          <a:ea typeface="+mn-ea"/>
                          <a:cs typeface="+mn-cs"/>
                        </a:rPr>
                        <a:t> year 9.</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baseline="0" dirty="0">
                          <a:solidFill>
                            <a:srgbClr val="000000"/>
                          </a:solidFill>
                          <a:latin typeface="ArialMT"/>
                          <a:ea typeface="+mn-ea"/>
                          <a:cs typeface="+mn-cs"/>
                        </a:rPr>
                        <a:t>Problem solving skills to be transferred to all topics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545537">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Developing geometry</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Reasoning with data</a:t>
                      </a: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Angles in parallel lines and polygons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highlight>
                            <a:srgbClr val="FFFF00"/>
                          </a:highlight>
                          <a:latin typeface="ArialMT"/>
                          <a:ea typeface="+mn-ea"/>
                          <a:cs typeface="+mn-cs"/>
                        </a:rPr>
                        <a:t>Area of trapezia and circles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Line of symmetry and reflection</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The data handling cycle</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Measures of 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highlight>
                            <a:srgbClr val="FFFF00"/>
                          </a:highlight>
                          <a:latin typeface="ArialMT"/>
                          <a:ea typeface="+mn-ea"/>
                          <a:cs typeface="+mn-cs"/>
                        </a:rPr>
                        <a:t>Angle facts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2d shape facts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Area and perimeter</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Multiplication</a:t>
                      </a:r>
                      <a:r>
                        <a:rPr lang="en-GB" sz="1100" kern="1200" baseline="0" dirty="0">
                          <a:solidFill>
                            <a:srgbClr val="000000"/>
                          </a:solidFill>
                          <a:latin typeface="ArialMT"/>
                          <a:ea typeface="+mn-ea"/>
                          <a:cs typeface="+mn-cs"/>
                        </a:rPr>
                        <a:t> and division skills</a:t>
                      </a: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Use of tracing paper</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Scales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rgbClr val="000000"/>
                          </a:solidFill>
                          <a:latin typeface="ArialMT"/>
                          <a:ea typeface="+mn-ea"/>
                          <a:cs typeface="+mn-cs"/>
                        </a:rPr>
                        <a:t>Building from earlier units in year 7</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baseline="0" dirty="0">
                          <a:solidFill>
                            <a:srgbClr val="000000"/>
                          </a:solidFill>
                          <a:latin typeface="ArialMT"/>
                          <a:ea typeface="+mn-ea"/>
                          <a:cs typeface="+mn-cs"/>
                        </a:rPr>
                        <a:t>Problem solving skills to be transferred to all topics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231236">
                <a:tc gridSpan="6">
                  <a:txBody>
                    <a:bodyPr/>
                    <a:lstStyle/>
                    <a:p>
                      <a:pPr marL="71755" marR="71755" algn="l">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r>
                        <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8 ENRICHED LEARNING EXPERIENCES</a:t>
                      </a:r>
                    </a:p>
                    <a:p>
                      <a:pPr marL="71755" marR="71755" algn="l">
                        <a:spcAft>
                          <a:spcPts val="0"/>
                        </a:spcAft>
                      </a:pPr>
                      <a:r>
                        <a:rPr lang="en-GB" sz="12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Junior Maths Challenge</a:t>
                      </a: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5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754248406"/>
              </p:ext>
            </p:extLst>
          </p:nvPr>
        </p:nvGraphicFramePr>
        <p:xfrm>
          <a:off x="-8206" y="1"/>
          <a:ext cx="8534399" cy="7238999"/>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54506">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819405">
                  <a:extLst>
                    <a:ext uri="{9D8B030D-6E8A-4147-A177-3AD203B41FA5}">
                      <a16:colId xmlns:a16="http://schemas.microsoft.com/office/drawing/2014/main" val="20003"/>
                    </a:ext>
                  </a:extLst>
                </a:gridCol>
                <a:gridCol w="1828800">
                  <a:extLst>
                    <a:ext uri="{9D8B030D-6E8A-4147-A177-3AD203B41FA5}">
                      <a16:colId xmlns:a16="http://schemas.microsoft.com/office/drawing/2014/main" val="1481332327"/>
                    </a:ext>
                  </a:extLst>
                </a:gridCol>
                <a:gridCol w="1515793">
                  <a:extLst>
                    <a:ext uri="{9D8B030D-6E8A-4147-A177-3AD203B41FA5}">
                      <a16:colId xmlns:a16="http://schemas.microsoft.com/office/drawing/2014/main" val="20005"/>
                    </a:ext>
                  </a:extLst>
                </a:gridCol>
              </a:tblGrid>
              <a:tr h="274784">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3454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951493">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rgbClr val="000000"/>
                          </a:solidFill>
                          <a:latin typeface="ArialMT"/>
                          <a:ea typeface="+mn-ea"/>
                          <a:cs typeface="+mn-cs"/>
                        </a:rPr>
                        <a:t>Reasoning with number</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Reasoning with algebra</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Constructing in 2D and 3D</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Numbers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highlight>
                            <a:srgbClr val="FFFF00"/>
                          </a:highlight>
                          <a:latin typeface="ArialMT"/>
                          <a:ea typeface="+mn-ea"/>
                          <a:cs typeface="+mn-cs"/>
                        </a:rPr>
                        <a:t>Using percentages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Maths and money</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Forming and solving equations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Testing conjectures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rgbClr val="000000"/>
                          </a:solidFill>
                          <a:latin typeface="ArialMT"/>
                          <a:ea typeface="+mn-ea"/>
                          <a:cs typeface="+mn-cs"/>
                        </a:rPr>
                        <a:t>Straight line graphs</a:t>
                      </a: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GB" sz="1000" kern="1200" dirty="0">
                          <a:solidFill>
                            <a:schemeClr val="dk1"/>
                          </a:solidFill>
                          <a:highlight>
                            <a:srgbClr val="FFFF00"/>
                          </a:highlight>
                          <a:latin typeface="+mn-lt"/>
                          <a:ea typeface="+mn-ea"/>
                          <a:cs typeface="+mn-cs"/>
                        </a:rPr>
                        <a:t>Working with directed numbers</a:t>
                      </a:r>
                    </a:p>
                    <a:p>
                      <a:pPr marL="171450" indent="-171450">
                        <a:buFont typeface="Arial" panose="020B0604020202020204" pitchFamily="34" charset="0"/>
                        <a:buChar char="•"/>
                      </a:pPr>
                      <a:r>
                        <a:rPr lang="en-GB" sz="1000" kern="1200" dirty="0">
                          <a:solidFill>
                            <a:schemeClr val="dk1"/>
                          </a:solidFill>
                          <a:latin typeface="+mn-lt"/>
                          <a:ea typeface="+mn-ea"/>
                          <a:cs typeface="+mn-cs"/>
                        </a:rPr>
                        <a:t>Four operations with fractions</a:t>
                      </a:r>
                    </a:p>
                    <a:p>
                      <a:pPr marL="171450" indent="-171450">
                        <a:buFont typeface="Arial" panose="020B0604020202020204" pitchFamily="34" charset="0"/>
                        <a:buChar char="•"/>
                      </a:pPr>
                      <a:r>
                        <a:rPr lang="en-GB" sz="1000" kern="1200" dirty="0">
                          <a:solidFill>
                            <a:schemeClr val="dk1"/>
                          </a:solidFill>
                          <a:latin typeface="+mn-lt"/>
                          <a:ea typeface="+mn-ea"/>
                          <a:cs typeface="+mn-cs"/>
                        </a:rPr>
                        <a:t>Solving percentage problems</a:t>
                      </a:r>
                    </a:p>
                    <a:p>
                      <a:pPr marL="171450" indent="-171450">
                        <a:buFont typeface="Arial" panose="020B0604020202020204" pitchFamily="34" charset="0"/>
                        <a:buChar char="•"/>
                      </a:pPr>
                      <a:r>
                        <a:rPr lang="en-GB" sz="1000" kern="1200" dirty="0">
                          <a:solidFill>
                            <a:schemeClr val="dk1"/>
                          </a:solidFill>
                          <a:latin typeface="+mn-lt"/>
                          <a:ea typeface="+mn-ea"/>
                          <a:cs typeface="+mn-cs"/>
                        </a:rPr>
                        <a:t>Using exchange rates</a:t>
                      </a:r>
                    </a:p>
                    <a:p>
                      <a:pPr marL="171450" indent="-171450">
                        <a:buFont typeface="Arial" panose="020B0604020202020204" pitchFamily="34" charset="0"/>
                        <a:buChar char="•"/>
                      </a:pPr>
                      <a:r>
                        <a:rPr lang="en-GB" sz="1000" kern="1200" dirty="0">
                          <a:solidFill>
                            <a:schemeClr val="dk1"/>
                          </a:solidFill>
                          <a:latin typeface="+mn-lt"/>
                          <a:ea typeface="+mn-ea"/>
                          <a:cs typeface="+mn-cs"/>
                        </a:rPr>
                        <a:t>Solving equations and inequalities</a:t>
                      </a:r>
                    </a:p>
                    <a:p>
                      <a:pPr marL="171450" indent="-171450">
                        <a:buFont typeface="Arial" panose="020B0604020202020204" pitchFamily="34" charset="0"/>
                        <a:buChar char="•"/>
                      </a:pPr>
                      <a:r>
                        <a:rPr lang="en-GB" sz="1000" kern="1200" dirty="0">
                          <a:solidFill>
                            <a:schemeClr val="dk1"/>
                          </a:solidFill>
                          <a:latin typeface="+mn-lt"/>
                          <a:ea typeface="+mn-ea"/>
                          <a:cs typeface="+mn-cs"/>
                        </a:rPr>
                        <a:t>Substitution</a:t>
                      </a:r>
                    </a:p>
                    <a:p>
                      <a:pPr marL="171450" indent="-171450">
                        <a:buFont typeface="Arial" panose="020B0604020202020204" pitchFamily="34" charset="0"/>
                        <a:buChar char="•"/>
                      </a:pPr>
                      <a:r>
                        <a:rPr lang="en-GB" sz="1000" kern="1200" dirty="0">
                          <a:solidFill>
                            <a:schemeClr val="dk1"/>
                          </a:solidFill>
                          <a:latin typeface="+mn-lt"/>
                          <a:ea typeface="+mn-ea"/>
                          <a:cs typeface="+mn-cs"/>
                        </a:rPr>
                        <a:t>Using tables of values</a:t>
                      </a:r>
                    </a:p>
                    <a:p>
                      <a:pPr marL="171450" indent="-171450">
                        <a:buFont typeface="Arial" panose="020B0604020202020204" pitchFamily="34" charset="0"/>
                        <a:buChar char="•"/>
                      </a:pPr>
                      <a:r>
                        <a:rPr lang="en-GB" sz="1000" kern="1200" dirty="0">
                          <a:solidFill>
                            <a:schemeClr val="dk1"/>
                          </a:solidFill>
                          <a:latin typeface="+mn-lt"/>
                          <a:ea typeface="+mn-ea"/>
                          <a:cs typeface="+mn-cs"/>
                        </a:rPr>
                        <a:t>Using y=</a:t>
                      </a:r>
                      <a:r>
                        <a:rPr lang="en-GB" sz="1000" kern="1200" dirty="0" err="1">
                          <a:solidFill>
                            <a:schemeClr val="dk1"/>
                          </a:solidFill>
                          <a:latin typeface="+mn-lt"/>
                          <a:ea typeface="+mn-ea"/>
                          <a:cs typeface="+mn-cs"/>
                        </a:rPr>
                        <a:t>mx+c</a:t>
                      </a:r>
                      <a:endParaRPr lang="en-GB" sz="1000" kern="1200" dirty="0">
                        <a:solidFill>
                          <a:schemeClr val="dk1"/>
                        </a:solidFill>
                        <a:latin typeface="+mn-lt"/>
                        <a:ea typeface="+mn-ea"/>
                        <a:cs typeface="+mn-cs"/>
                      </a:endParaRPr>
                    </a:p>
                    <a:p>
                      <a:pPr marL="171450" indent="-171450">
                        <a:buFont typeface="Arial" panose="020B0604020202020204" pitchFamily="34" charset="0"/>
                        <a:buChar char="•"/>
                      </a:pPr>
                      <a:endParaRPr lang="en-GB" sz="1000" kern="1200" dirty="0">
                        <a:solidFill>
                          <a:schemeClr val="dk1"/>
                        </a:solidFill>
                        <a:latin typeface="+mn-lt"/>
                        <a:ea typeface="+mn-ea"/>
                        <a:cs typeface="+mn-cs"/>
                      </a:endParaRPr>
                    </a:p>
                    <a:p>
                      <a:pPr marL="171450" indent="-171450">
                        <a:buFont typeface="Arial" panose="020B0604020202020204" pitchFamily="34" charset="0"/>
                        <a:buChar char="•"/>
                      </a:pPr>
                      <a:endParaRPr lang="en-GB" sz="1000" kern="1200" dirty="0">
                        <a:solidFill>
                          <a:schemeClr val="dk1"/>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Building on prior units from Y7 and Y8, and completing remaining content from National Curriculum</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686648">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Constructing in 2 and 3 dimensions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Reasoning with geometry</a:t>
                      </a: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Three dimensional shapes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Constructions and congruence</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Deduction</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Rotation and translation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rgbClr val="000000"/>
                          </a:solidFill>
                          <a:latin typeface="ArialMT"/>
                          <a:ea typeface="+mn-ea"/>
                          <a:cs typeface="+mn-cs"/>
                        </a:rPr>
                        <a:t>Enlargement and similarity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GB" sz="1000" kern="1200" dirty="0">
                          <a:solidFill>
                            <a:schemeClr val="dk1"/>
                          </a:solidFill>
                          <a:highlight>
                            <a:srgbClr val="FFFF00"/>
                          </a:highlight>
                          <a:latin typeface="+mn-lt"/>
                          <a:ea typeface="+mn-ea"/>
                          <a:cs typeface="+mn-cs"/>
                        </a:rPr>
                        <a:t>Finding area and volume</a:t>
                      </a:r>
                    </a:p>
                    <a:p>
                      <a:pPr marL="171450" indent="-171450">
                        <a:buFont typeface="Arial" panose="020B0604020202020204" pitchFamily="34" charset="0"/>
                        <a:buChar char="•"/>
                      </a:pPr>
                      <a:r>
                        <a:rPr lang="en-GB" sz="1000" kern="1200" dirty="0">
                          <a:solidFill>
                            <a:schemeClr val="dk1"/>
                          </a:solidFill>
                          <a:highlight>
                            <a:srgbClr val="FFFF00"/>
                          </a:highlight>
                          <a:latin typeface="+mn-lt"/>
                          <a:ea typeface="+mn-ea"/>
                          <a:cs typeface="+mn-cs"/>
                        </a:rPr>
                        <a:t>Drawing and measuring angles</a:t>
                      </a:r>
                    </a:p>
                    <a:p>
                      <a:pPr marL="171450" indent="-171450">
                        <a:buFont typeface="Arial" panose="020B0604020202020204" pitchFamily="34" charset="0"/>
                        <a:buChar char="•"/>
                      </a:pPr>
                      <a:endParaRPr lang="en-GB" sz="1000" kern="1200" dirty="0">
                        <a:solidFill>
                          <a:schemeClr val="dk1"/>
                        </a:solidFill>
                        <a:latin typeface="+mn-lt"/>
                        <a:ea typeface="+mn-ea"/>
                        <a:cs typeface="+mn-cs"/>
                      </a:endParaRPr>
                    </a:p>
                    <a:p>
                      <a:pPr marL="171450" indent="-171450">
                        <a:buFont typeface="Arial" panose="020B0604020202020204" pitchFamily="34" charset="0"/>
                        <a:buChar char="•"/>
                      </a:pPr>
                      <a:r>
                        <a:rPr lang="en-GB" sz="1000" kern="1200" dirty="0">
                          <a:solidFill>
                            <a:schemeClr val="dk1"/>
                          </a:solidFill>
                          <a:latin typeface="+mn-lt"/>
                          <a:ea typeface="+mn-ea"/>
                          <a:cs typeface="+mn-cs"/>
                        </a:rPr>
                        <a:t>Rotating and translating shapes</a:t>
                      </a:r>
                    </a:p>
                    <a:p>
                      <a:pPr marL="171450" indent="-171450">
                        <a:buFont typeface="Arial" panose="020B0604020202020204" pitchFamily="34" charset="0"/>
                        <a:buChar char="•"/>
                      </a:pPr>
                      <a:r>
                        <a:rPr lang="en-GB" sz="1000" kern="1200" dirty="0">
                          <a:solidFill>
                            <a:schemeClr val="dk1"/>
                          </a:solidFill>
                          <a:latin typeface="+mn-lt"/>
                          <a:ea typeface="+mn-ea"/>
                          <a:cs typeface="+mn-cs"/>
                        </a:rPr>
                        <a:t>Enlarging shapes</a:t>
                      </a:r>
                    </a:p>
                    <a:p>
                      <a:pPr marL="171450" indent="-171450">
                        <a:buFont typeface="Arial" panose="020B0604020202020204" pitchFamily="34" charset="0"/>
                        <a:buChar char="•"/>
                      </a:pPr>
                      <a:r>
                        <a:rPr lang="en-GB" sz="1000" kern="1200" dirty="0">
                          <a:solidFill>
                            <a:schemeClr val="dk1"/>
                          </a:solidFill>
                          <a:latin typeface="+mn-lt"/>
                          <a:ea typeface="+mn-ea"/>
                          <a:cs typeface="+mn-cs"/>
                        </a:rPr>
                        <a:t>Calculating corresponding sides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Building on prior units from Y7 and Y8, and completing remaining content from National Curriculum</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951493">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Reasoning with proportion</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Representations and revision</a:t>
                      </a: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rgbClr val="000000"/>
                          </a:solidFill>
                          <a:latin typeface="ArialMT"/>
                          <a:ea typeface="+mn-ea"/>
                          <a:cs typeface="+mn-cs"/>
                        </a:rPr>
                        <a:t>Pythagoras’ Theorem</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Solving ratio and proportion problems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Rates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Probability</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Algebraic representation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dk1"/>
                          </a:solidFill>
                          <a:latin typeface="+mn-lt"/>
                          <a:ea typeface="+mn-ea"/>
                          <a:cs typeface="+mn-cs"/>
                        </a:rPr>
                        <a:t>Calculating hypotenuse and short sides using Pythagoras</a:t>
                      </a:r>
                    </a:p>
                    <a:p>
                      <a:pPr marL="171450" indent="-171450">
                        <a:buFont typeface="Arial" panose="020B0604020202020204" pitchFamily="34" charset="0"/>
                        <a:buChar char="•"/>
                      </a:pPr>
                      <a:r>
                        <a:rPr lang="en-GB" sz="1000" kern="1200" dirty="0">
                          <a:solidFill>
                            <a:schemeClr val="dk1"/>
                          </a:solidFill>
                          <a:latin typeface="+mn-lt"/>
                          <a:ea typeface="+mn-ea"/>
                          <a:cs typeface="+mn-cs"/>
                        </a:rPr>
                        <a:t>Solving best buy problems</a:t>
                      </a:r>
                    </a:p>
                    <a:p>
                      <a:pPr marL="171450" indent="-171450">
                        <a:buFont typeface="Arial" panose="020B0604020202020204" pitchFamily="34" charset="0"/>
                        <a:buChar char="•"/>
                      </a:pPr>
                      <a:r>
                        <a:rPr lang="en-GB" sz="1000" kern="1200" dirty="0">
                          <a:solidFill>
                            <a:schemeClr val="dk1"/>
                          </a:solidFill>
                          <a:latin typeface="+mn-lt"/>
                          <a:ea typeface="+mn-ea"/>
                          <a:cs typeface="+mn-cs"/>
                        </a:rPr>
                        <a:t>Using direct and inverse proportion</a:t>
                      </a:r>
                    </a:p>
                    <a:p>
                      <a:pPr marL="171450" indent="-171450">
                        <a:buFont typeface="Arial" panose="020B0604020202020204" pitchFamily="34" charset="0"/>
                        <a:buChar char="•"/>
                      </a:pPr>
                      <a:r>
                        <a:rPr lang="en-GB" sz="1000" kern="1200" dirty="0">
                          <a:solidFill>
                            <a:schemeClr val="dk1"/>
                          </a:solidFill>
                          <a:latin typeface="+mn-lt"/>
                          <a:ea typeface="+mn-ea"/>
                          <a:cs typeface="+mn-cs"/>
                        </a:rPr>
                        <a:t>Using distance-time graphs</a:t>
                      </a:r>
                    </a:p>
                    <a:p>
                      <a:pPr marL="171450" indent="-171450">
                        <a:buFont typeface="Arial" panose="020B0604020202020204" pitchFamily="34" charset="0"/>
                        <a:buChar char="•"/>
                      </a:pPr>
                      <a:r>
                        <a:rPr lang="en-GB" sz="1000" kern="1200" dirty="0">
                          <a:solidFill>
                            <a:schemeClr val="dk1"/>
                          </a:solidFill>
                          <a:latin typeface="+mn-lt"/>
                          <a:ea typeface="+mn-ea"/>
                          <a:cs typeface="+mn-cs"/>
                        </a:rPr>
                        <a:t>Solving density problems</a:t>
                      </a:r>
                    </a:p>
                    <a:p>
                      <a:pPr marL="171450" indent="-171450">
                        <a:buFont typeface="Arial" panose="020B0604020202020204" pitchFamily="34" charset="0"/>
                        <a:buChar char="•"/>
                      </a:pPr>
                      <a:r>
                        <a:rPr lang="en-GB" sz="1000" kern="1200" dirty="0">
                          <a:solidFill>
                            <a:schemeClr val="dk1"/>
                          </a:solidFill>
                          <a:latin typeface="+mn-lt"/>
                          <a:ea typeface="+mn-ea"/>
                          <a:cs typeface="+mn-cs"/>
                        </a:rPr>
                        <a:t>Using tree diagrams</a:t>
                      </a:r>
                    </a:p>
                    <a:p>
                      <a:pPr marL="171450" indent="-171450">
                        <a:buFont typeface="Arial" panose="020B0604020202020204" pitchFamily="34" charset="0"/>
                        <a:buChar char="•"/>
                      </a:pPr>
                      <a:r>
                        <a:rPr lang="en-GB" sz="1000" kern="1200" dirty="0">
                          <a:solidFill>
                            <a:schemeClr val="dk1"/>
                          </a:solidFill>
                          <a:highlight>
                            <a:srgbClr val="FFFF00"/>
                          </a:highlight>
                          <a:latin typeface="+mn-lt"/>
                          <a:ea typeface="+mn-ea"/>
                          <a:cs typeface="+mn-cs"/>
                        </a:rPr>
                        <a:t>Calculating probability </a:t>
                      </a:r>
                      <a:r>
                        <a:rPr lang="en-GB" sz="1000" kern="1200" dirty="0">
                          <a:solidFill>
                            <a:schemeClr val="dk1"/>
                          </a:solidFill>
                          <a:latin typeface="+mn-lt"/>
                          <a:ea typeface="+mn-ea"/>
                          <a:cs typeface="+mn-cs"/>
                        </a:rPr>
                        <a:t>and relative frequency</a:t>
                      </a:r>
                    </a:p>
                    <a:p>
                      <a:pPr marL="171450" indent="-171450">
                        <a:buFont typeface="Arial" panose="020B0604020202020204" pitchFamily="34" charset="0"/>
                        <a:buChar char="•"/>
                      </a:pPr>
                      <a:r>
                        <a:rPr lang="en-GB" sz="1000" kern="1200" dirty="0">
                          <a:solidFill>
                            <a:schemeClr val="dk1"/>
                          </a:solidFill>
                          <a:latin typeface="+mn-lt"/>
                          <a:ea typeface="+mn-ea"/>
                          <a:cs typeface="+mn-cs"/>
                        </a:rPr>
                        <a:t>Draw and interpret quadratic graphs</a:t>
                      </a:r>
                    </a:p>
                    <a:p>
                      <a:pPr marL="171450" indent="-171450">
                        <a:buFont typeface="Arial" panose="020B0604020202020204" pitchFamily="34" charset="0"/>
                        <a:buChar char="•"/>
                      </a:pPr>
                      <a:endParaRPr lang="en-GB" sz="1000" kern="1200" dirty="0">
                        <a:solidFill>
                          <a:schemeClr val="dk1"/>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Building on prior units from Y7 and Y8, and completing remaining content from National Curriculum</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644607">
                <a:tc gridSpan="6">
                  <a:txBody>
                    <a:bodyPr/>
                    <a:lstStyle/>
                    <a:p>
                      <a:pPr marL="71755" marR="71755" algn="l">
                        <a:spcAft>
                          <a:spcPts val="0"/>
                        </a:spcAft>
                      </a:pPr>
                      <a:endParaRPr lang="en-GB"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r>
                        <a:rPr lang="en-GB" sz="105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9 ENRICHED LEARNING EXPERIENCES</a:t>
                      </a:r>
                    </a:p>
                    <a:p>
                      <a:pPr marL="71755" marR="71755" algn="l">
                        <a:spcAft>
                          <a:spcPts val="0"/>
                        </a:spcAft>
                      </a:pPr>
                      <a:r>
                        <a:rPr lang="en-GB" sz="105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Intermediate Maths Challenge</a:t>
                      </a:r>
                      <a:endParaRPr lang="en-GB" sz="105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17611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4101273923"/>
              </p:ext>
            </p:extLst>
          </p:nvPr>
        </p:nvGraphicFramePr>
        <p:xfrm>
          <a:off x="0" y="0"/>
          <a:ext cx="8534399" cy="10298929"/>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54506">
                  <a:extLst>
                    <a:ext uri="{9D8B030D-6E8A-4147-A177-3AD203B41FA5}">
                      <a16:colId xmlns:a16="http://schemas.microsoft.com/office/drawing/2014/main" val="1375767732"/>
                    </a:ext>
                  </a:extLst>
                </a:gridCol>
                <a:gridCol w="1384505">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624253">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422283">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All classes begin at the same point on the </a:t>
                      </a:r>
                      <a:r>
                        <a:rPr lang="en-GB" sz="1100" kern="1200" baseline="0" dirty="0">
                          <a:solidFill>
                            <a:srgbClr val="000000"/>
                          </a:solidFill>
                          <a:latin typeface="ArialMT"/>
                          <a:ea typeface="+mn-ea"/>
                          <a:cs typeface="+mn-cs"/>
                        </a:rPr>
                        <a:t>SOW</a:t>
                      </a: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Number</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Algebra</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Geometry </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Statistics</a:t>
                      </a: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Directed Number</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Calculator skills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Rounding</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Pythagoras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Statistical Diagrams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Percentages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Fractions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Algebra</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00" kern="1200" dirty="0">
                          <a:solidFill>
                            <a:schemeClr val="dk1"/>
                          </a:solidFill>
                          <a:latin typeface="+mn-lt"/>
                          <a:ea typeface="+mn-ea"/>
                          <a:cs typeface="+mn-cs"/>
                        </a:rPr>
                        <a:t>Four operations</a:t>
                      </a:r>
                    </a:p>
                    <a:p>
                      <a:r>
                        <a:rPr lang="en-GB" sz="1000" kern="1200" dirty="0">
                          <a:solidFill>
                            <a:schemeClr val="dk1"/>
                          </a:solidFill>
                          <a:latin typeface="+mn-lt"/>
                          <a:ea typeface="+mn-ea"/>
                          <a:cs typeface="+mn-cs"/>
                        </a:rPr>
                        <a:t>Negative numbers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latin typeface="+mn-lt"/>
                          <a:ea typeface="+mn-ea"/>
                          <a:cs typeface="+mn-cs"/>
                        </a:rPr>
                        <a:t>Use of Calculator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latin typeface="+mn-lt"/>
                          <a:ea typeface="+mn-ea"/>
                          <a:cs typeface="+mn-cs"/>
                        </a:rPr>
                        <a:t>Rounding and Error Intervals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latin typeface="+mn-lt"/>
                          <a:ea typeface="+mn-ea"/>
                          <a:cs typeface="+mn-cs"/>
                        </a:rPr>
                        <a:t>Estimation</a:t>
                      </a:r>
                    </a:p>
                    <a:p>
                      <a:r>
                        <a:rPr lang="en-GB" sz="1000" kern="1200" dirty="0">
                          <a:solidFill>
                            <a:schemeClr val="dk1"/>
                          </a:solidFill>
                          <a:latin typeface="+mn-lt"/>
                          <a:ea typeface="+mn-ea"/>
                          <a:cs typeface="+mn-cs"/>
                        </a:rPr>
                        <a:t>Calculating missing lengths in a right angled triangle</a:t>
                      </a:r>
                    </a:p>
                    <a:p>
                      <a:r>
                        <a:rPr lang="en-GB" sz="1000" kern="1200" dirty="0">
                          <a:solidFill>
                            <a:schemeClr val="dk1"/>
                          </a:solidFill>
                          <a:latin typeface="+mn-lt"/>
                          <a:ea typeface="+mn-ea"/>
                          <a:cs typeface="+mn-cs"/>
                        </a:rPr>
                        <a:t>Two Way Tables</a:t>
                      </a:r>
                    </a:p>
                    <a:p>
                      <a:r>
                        <a:rPr lang="en-GB" sz="1000" kern="1200" dirty="0">
                          <a:solidFill>
                            <a:schemeClr val="dk1"/>
                          </a:solidFill>
                          <a:latin typeface="+mn-lt"/>
                          <a:ea typeface="+mn-ea"/>
                          <a:cs typeface="+mn-cs"/>
                        </a:rPr>
                        <a:t>Frequency Trees</a:t>
                      </a:r>
                    </a:p>
                    <a:p>
                      <a:r>
                        <a:rPr lang="en-GB" sz="1000" kern="1200" dirty="0">
                          <a:solidFill>
                            <a:schemeClr val="dk1"/>
                          </a:solidFill>
                          <a:latin typeface="+mn-lt"/>
                          <a:ea typeface="+mn-ea"/>
                          <a:cs typeface="+mn-cs"/>
                        </a:rPr>
                        <a:t>Scatter Graphs</a:t>
                      </a:r>
                    </a:p>
                    <a:p>
                      <a:r>
                        <a:rPr lang="en-GB" sz="1000" kern="1200" dirty="0">
                          <a:solidFill>
                            <a:schemeClr val="dk1"/>
                          </a:solidFill>
                          <a:latin typeface="+mn-lt"/>
                          <a:ea typeface="+mn-ea"/>
                          <a:cs typeface="+mn-cs"/>
                        </a:rPr>
                        <a:t>Frequency polygons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latin typeface="+mn-lt"/>
                          <a:ea typeface="+mn-ea"/>
                          <a:cs typeface="+mn-cs"/>
                        </a:rPr>
                        <a:t>Reverse Percentages</a:t>
                      </a:r>
                    </a:p>
                    <a:p>
                      <a:r>
                        <a:rPr lang="en-GB" sz="1000" kern="1200" dirty="0">
                          <a:solidFill>
                            <a:schemeClr val="dk1"/>
                          </a:solidFill>
                          <a:latin typeface="+mn-lt"/>
                          <a:ea typeface="+mn-ea"/>
                          <a:cs typeface="+mn-cs"/>
                        </a:rPr>
                        <a:t>Percentage of an Amount</a:t>
                      </a:r>
                    </a:p>
                    <a:p>
                      <a:r>
                        <a:rPr lang="en-GB" sz="1000" kern="1200" dirty="0">
                          <a:solidFill>
                            <a:schemeClr val="dk1"/>
                          </a:solidFill>
                          <a:latin typeface="+mn-lt"/>
                          <a:ea typeface="+mn-ea"/>
                          <a:cs typeface="+mn-cs"/>
                        </a:rPr>
                        <a:t>Interest and Growth</a:t>
                      </a:r>
                    </a:p>
                    <a:p>
                      <a:r>
                        <a:rPr lang="en-GB" sz="1000" kern="1200" dirty="0">
                          <a:solidFill>
                            <a:schemeClr val="dk1"/>
                          </a:solidFill>
                          <a:latin typeface="+mn-lt"/>
                          <a:ea typeface="+mn-ea"/>
                          <a:cs typeface="+mn-cs"/>
                        </a:rPr>
                        <a:t>Depreciation and Decay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highlight>
                            <a:srgbClr val="FFFF00"/>
                          </a:highlight>
                          <a:latin typeface="+mn-lt"/>
                          <a:ea typeface="+mn-ea"/>
                          <a:cs typeface="+mn-cs"/>
                        </a:rPr>
                        <a:t>Equivalent fractions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highlight>
                            <a:srgbClr val="FFFF00"/>
                          </a:highlight>
                          <a:latin typeface="+mn-lt"/>
                          <a:ea typeface="+mn-ea"/>
                          <a:cs typeface="+mn-cs"/>
                        </a:rPr>
                        <a:t>4 operations with fractions</a:t>
                      </a:r>
                    </a:p>
                    <a:p>
                      <a:r>
                        <a:rPr lang="en-GB" sz="1000" kern="1200" dirty="0">
                          <a:solidFill>
                            <a:schemeClr val="dk1"/>
                          </a:solidFill>
                          <a:highlight>
                            <a:srgbClr val="FFFF00"/>
                          </a:highlight>
                          <a:latin typeface="+mn-lt"/>
                          <a:ea typeface="+mn-ea"/>
                          <a:cs typeface="+mn-cs"/>
                        </a:rPr>
                        <a:t>Simplify expression</a:t>
                      </a:r>
                    </a:p>
                    <a:p>
                      <a:r>
                        <a:rPr lang="en-GB" sz="1000" kern="1200" dirty="0">
                          <a:solidFill>
                            <a:schemeClr val="dk1"/>
                          </a:solidFill>
                          <a:highlight>
                            <a:srgbClr val="FFFF00"/>
                          </a:highlight>
                          <a:latin typeface="+mn-lt"/>
                          <a:ea typeface="+mn-ea"/>
                          <a:cs typeface="+mn-cs"/>
                        </a:rPr>
                        <a:t>Expand brackets</a:t>
                      </a:r>
                    </a:p>
                    <a:p>
                      <a:r>
                        <a:rPr lang="en-GB" sz="1000" kern="1200" dirty="0">
                          <a:solidFill>
                            <a:schemeClr val="dk1"/>
                          </a:solidFill>
                          <a:highlight>
                            <a:srgbClr val="FFFF00"/>
                          </a:highlight>
                          <a:latin typeface="+mn-lt"/>
                          <a:ea typeface="+mn-ea"/>
                          <a:cs typeface="+mn-cs"/>
                        </a:rPr>
                        <a:t>Factorise</a:t>
                      </a:r>
                    </a:p>
                    <a:p>
                      <a:r>
                        <a:rPr lang="en-GB" sz="1000" kern="1200" dirty="0">
                          <a:solidFill>
                            <a:schemeClr val="dk1"/>
                          </a:solidFill>
                          <a:highlight>
                            <a:srgbClr val="FFFF00"/>
                          </a:highlight>
                          <a:latin typeface="+mn-lt"/>
                          <a:ea typeface="+mn-ea"/>
                          <a:cs typeface="+mn-cs"/>
                        </a:rPr>
                        <a:t>Solve equations</a:t>
                      </a:r>
                    </a:p>
                    <a:p>
                      <a:r>
                        <a:rPr lang="en-GB" sz="1000" kern="1200" dirty="0">
                          <a:solidFill>
                            <a:schemeClr val="dk1"/>
                          </a:solidFill>
                          <a:latin typeface="+mn-lt"/>
                          <a:ea typeface="+mn-ea"/>
                          <a:cs typeface="+mn-cs"/>
                        </a:rPr>
                        <a:t>Change the subject</a:t>
                      </a:r>
                    </a:p>
                    <a:p>
                      <a:r>
                        <a:rPr lang="en-GB" sz="1000" kern="1200" dirty="0">
                          <a:solidFill>
                            <a:schemeClr val="dk1"/>
                          </a:solidFill>
                          <a:latin typeface="+mn-lt"/>
                          <a:ea typeface="+mn-ea"/>
                          <a:cs typeface="+mn-cs"/>
                        </a:rPr>
                        <a:t>Inequalities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This enables students to</a:t>
                      </a:r>
                      <a:r>
                        <a:rPr lang="en-GB" sz="1100" kern="1200" baseline="0" dirty="0">
                          <a:solidFill>
                            <a:srgbClr val="000000"/>
                          </a:solidFill>
                          <a:latin typeface="ArialMT"/>
                          <a:ea typeface="+mn-ea"/>
                          <a:cs typeface="+mn-cs"/>
                        </a:rPr>
                        <a:t> access both tiers, to ensure no knowledge is wasted when tiering decisions are made and there is no ceiling for any student.</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Cumulative assessments check for gaps</a:t>
                      </a:r>
                      <a:r>
                        <a:rPr lang="en-GB" sz="1100" kern="1200" baseline="0" dirty="0">
                          <a:solidFill>
                            <a:srgbClr val="000000"/>
                          </a:solidFill>
                          <a:latin typeface="ArialMT"/>
                          <a:ea typeface="+mn-ea"/>
                          <a:cs typeface="+mn-cs"/>
                        </a:rPr>
                        <a:t> in knowledge and understanding</a:t>
                      </a: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455085">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Geometry</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Ratio and proportion</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Numbers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Algebra</a:t>
                      </a: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Angles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Ratio</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Area &amp; Perimeter</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Multiples and Factors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Graphs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Averages</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00" kern="1200" dirty="0">
                          <a:solidFill>
                            <a:schemeClr val="dk1"/>
                          </a:solidFill>
                          <a:highlight>
                            <a:srgbClr val="FFFF00"/>
                          </a:highlight>
                          <a:latin typeface="+mn-lt"/>
                          <a:ea typeface="+mn-ea"/>
                          <a:cs typeface="+mn-cs"/>
                        </a:rPr>
                        <a:t>Angle facts</a:t>
                      </a:r>
                    </a:p>
                    <a:p>
                      <a:r>
                        <a:rPr lang="en-GB" sz="1000" kern="1200" dirty="0">
                          <a:solidFill>
                            <a:schemeClr val="dk1"/>
                          </a:solidFill>
                          <a:latin typeface="+mn-lt"/>
                          <a:ea typeface="+mn-ea"/>
                          <a:cs typeface="+mn-cs"/>
                        </a:rPr>
                        <a:t>Angles in parallel lines</a:t>
                      </a:r>
                    </a:p>
                    <a:p>
                      <a:r>
                        <a:rPr lang="en-GB" sz="1000" kern="1200" dirty="0">
                          <a:solidFill>
                            <a:schemeClr val="dk1"/>
                          </a:solidFill>
                          <a:latin typeface="+mn-lt"/>
                          <a:ea typeface="+mn-ea"/>
                          <a:cs typeface="+mn-cs"/>
                        </a:rPr>
                        <a:t>Bearings</a:t>
                      </a:r>
                    </a:p>
                    <a:p>
                      <a:r>
                        <a:rPr lang="en-GB" sz="1000" kern="1200" dirty="0">
                          <a:solidFill>
                            <a:schemeClr val="dk1"/>
                          </a:solidFill>
                          <a:latin typeface="+mn-lt"/>
                          <a:ea typeface="+mn-ea"/>
                          <a:cs typeface="+mn-cs"/>
                        </a:rPr>
                        <a:t>Loci</a:t>
                      </a:r>
                    </a:p>
                    <a:p>
                      <a:r>
                        <a:rPr lang="en-GB" sz="1000" kern="1200" dirty="0">
                          <a:solidFill>
                            <a:schemeClr val="dk1"/>
                          </a:solidFill>
                          <a:latin typeface="+mn-lt"/>
                          <a:ea typeface="+mn-ea"/>
                          <a:cs typeface="+mn-cs"/>
                        </a:rPr>
                        <a:t>Angles in polygons</a:t>
                      </a:r>
                    </a:p>
                    <a:p>
                      <a:r>
                        <a:rPr lang="en-GB" sz="1000" kern="1200" dirty="0">
                          <a:solidFill>
                            <a:schemeClr val="dk1"/>
                          </a:solidFill>
                          <a:latin typeface="+mn-lt"/>
                          <a:ea typeface="+mn-ea"/>
                          <a:cs typeface="+mn-cs"/>
                        </a:rPr>
                        <a:t>Congruence</a:t>
                      </a:r>
                    </a:p>
                    <a:p>
                      <a:r>
                        <a:rPr lang="en-GB" sz="1000" kern="1200" dirty="0">
                          <a:solidFill>
                            <a:schemeClr val="dk1"/>
                          </a:solidFill>
                          <a:latin typeface="+mn-lt"/>
                          <a:ea typeface="+mn-ea"/>
                          <a:cs typeface="+mn-cs"/>
                        </a:rPr>
                        <a:t>Pie charts</a:t>
                      </a:r>
                    </a:p>
                    <a:p>
                      <a:r>
                        <a:rPr lang="en-GB" sz="1000" kern="1200" dirty="0">
                          <a:solidFill>
                            <a:schemeClr val="dk1"/>
                          </a:solidFill>
                          <a:highlight>
                            <a:srgbClr val="FFFF00"/>
                          </a:highlight>
                          <a:latin typeface="+mn-lt"/>
                          <a:ea typeface="+mn-ea"/>
                          <a:cs typeface="+mn-cs"/>
                        </a:rPr>
                        <a:t>Ratio</a:t>
                      </a:r>
                    </a:p>
                    <a:p>
                      <a:r>
                        <a:rPr lang="en-GB" sz="1000" kern="1200" dirty="0">
                          <a:solidFill>
                            <a:schemeClr val="dk1"/>
                          </a:solidFill>
                          <a:latin typeface="+mn-lt"/>
                          <a:ea typeface="+mn-ea"/>
                          <a:cs typeface="+mn-cs"/>
                        </a:rPr>
                        <a:t>Proportion – Recipes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latin typeface="+mn-lt"/>
                          <a:ea typeface="+mn-ea"/>
                          <a:cs typeface="+mn-cs"/>
                        </a:rPr>
                        <a:t>Exchange Rates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highlight>
                            <a:srgbClr val="FFFF00"/>
                          </a:highlight>
                          <a:latin typeface="+mn-lt"/>
                          <a:ea typeface="+mn-ea"/>
                          <a:cs typeface="+mn-cs"/>
                        </a:rPr>
                        <a:t>Area and perimeter of 2d shapes including circles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highlight>
                            <a:srgbClr val="FFFF00"/>
                          </a:highlight>
                          <a:latin typeface="+mn-lt"/>
                          <a:ea typeface="+mn-ea"/>
                          <a:cs typeface="+mn-cs"/>
                        </a:rPr>
                        <a:t>HCF/LCM</a:t>
                      </a:r>
                    </a:p>
                    <a:p>
                      <a:r>
                        <a:rPr lang="en-GB" sz="1000" kern="1200" dirty="0">
                          <a:solidFill>
                            <a:schemeClr val="dk1"/>
                          </a:solidFill>
                          <a:latin typeface="+mn-lt"/>
                          <a:ea typeface="+mn-ea"/>
                          <a:cs typeface="+mn-cs"/>
                        </a:rPr>
                        <a:t>Product of Prime Factors</a:t>
                      </a:r>
                    </a:p>
                    <a:p>
                      <a:r>
                        <a:rPr lang="en-GB" sz="1000" kern="1200" dirty="0">
                          <a:solidFill>
                            <a:schemeClr val="dk1"/>
                          </a:solidFill>
                          <a:latin typeface="+mn-lt"/>
                          <a:ea typeface="+mn-ea"/>
                          <a:cs typeface="+mn-cs"/>
                        </a:rPr>
                        <a:t>Multiples in Context</a:t>
                      </a:r>
                    </a:p>
                    <a:p>
                      <a:r>
                        <a:rPr lang="en-GB" sz="1000" kern="1200" dirty="0">
                          <a:solidFill>
                            <a:schemeClr val="dk1"/>
                          </a:solidFill>
                          <a:highlight>
                            <a:srgbClr val="FFFF00"/>
                          </a:highlight>
                          <a:latin typeface="+mn-lt"/>
                          <a:ea typeface="+mn-ea"/>
                          <a:cs typeface="+mn-cs"/>
                        </a:rPr>
                        <a:t>Averages</a:t>
                      </a:r>
                    </a:p>
                    <a:p>
                      <a:r>
                        <a:rPr lang="en-GB" sz="1000" kern="1200" dirty="0">
                          <a:solidFill>
                            <a:schemeClr val="dk1"/>
                          </a:solidFill>
                          <a:latin typeface="+mn-lt"/>
                          <a:ea typeface="+mn-ea"/>
                          <a:cs typeface="+mn-cs"/>
                        </a:rPr>
                        <a:t>Time Series</a:t>
                      </a:r>
                    </a:p>
                    <a:p>
                      <a:r>
                        <a:rPr lang="en-GB" sz="1000" kern="1200" dirty="0">
                          <a:solidFill>
                            <a:schemeClr val="dk1"/>
                          </a:solidFill>
                          <a:latin typeface="+mn-lt"/>
                          <a:ea typeface="+mn-ea"/>
                          <a:cs typeface="+mn-cs"/>
                        </a:rPr>
                        <a:t>Straight Line Graphs</a:t>
                      </a:r>
                    </a:p>
                    <a:p>
                      <a:r>
                        <a:rPr lang="en-GB" sz="1000" kern="1200" dirty="0">
                          <a:solidFill>
                            <a:schemeClr val="dk1"/>
                          </a:solidFill>
                          <a:latin typeface="+mn-lt"/>
                          <a:ea typeface="+mn-ea"/>
                          <a:cs typeface="+mn-cs"/>
                        </a:rPr>
                        <a:t>Quadratic and Cubic Graphs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This enables students to</a:t>
                      </a:r>
                      <a:r>
                        <a:rPr lang="en-GB" sz="1100" kern="1200" baseline="0" dirty="0">
                          <a:solidFill>
                            <a:srgbClr val="000000"/>
                          </a:solidFill>
                          <a:latin typeface="ArialMT"/>
                          <a:ea typeface="+mn-ea"/>
                          <a:cs typeface="+mn-cs"/>
                        </a:rPr>
                        <a:t> access both tiers, to ensure no knowledge is wasted when </a:t>
                      </a:r>
                      <a:r>
                        <a:rPr lang="en-GB" sz="1100" kern="1200" baseline="0" dirty="0" err="1">
                          <a:solidFill>
                            <a:srgbClr val="000000"/>
                          </a:solidFill>
                          <a:latin typeface="ArialMT"/>
                          <a:ea typeface="+mn-ea"/>
                          <a:cs typeface="+mn-cs"/>
                        </a:rPr>
                        <a:t>tiering</a:t>
                      </a:r>
                      <a:r>
                        <a:rPr lang="en-GB" sz="1100" kern="1200" baseline="0" dirty="0">
                          <a:solidFill>
                            <a:srgbClr val="000000"/>
                          </a:solidFill>
                          <a:latin typeface="ArialMT"/>
                          <a:ea typeface="+mn-ea"/>
                          <a:cs typeface="+mn-cs"/>
                        </a:rPr>
                        <a:t> decisions are made. </a:t>
                      </a:r>
                      <a:r>
                        <a:rPr lang="en-GB" sz="1100" kern="1200" dirty="0">
                          <a:solidFill>
                            <a:srgbClr val="000000"/>
                          </a:solidFill>
                          <a:latin typeface="ArialMT"/>
                          <a:ea typeface="+mn-ea"/>
                          <a:cs typeface="+mn-cs"/>
                        </a:rPr>
                        <a:t>Cumulative assessments check for gaps</a:t>
                      </a:r>
                      <a:r>
                        <a:rPr lang="en-GB" sz="1100" kern="1200" baseline="0" dirty="0">
                          <a:solidFill>
                            <a:srgbClr val="000000"/>
                          </a:solidFill>
                          <a:latin typeface="ArialMT"/>
                          <a:ea typeface="+mn-ea"/>
                          <a:cs typeface="+mn-cs"/>
                        </a:rPr>
                        <a:t> in knowledge and understanding</a:t>
                      </a: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502423">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Geometry</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Probability</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Number</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Statistics</a:t>
                      </a: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Averages</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Trigonometry</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Surface area and volume</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Probability</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Indices and standard form</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Advanced statistical diagrams</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00" kern="1200" dirty="0">
                          <a:solidFill>
                            <a:schemeClr val="dk1"/>
                          </a:solidFill>
                          <a:latin typeface="+mn-lt"/>
                          <a:ea typeface="+mn-ea"/>
                          <a:cs typeface="+mn-cs"/>
                        </a:rPr>
                        <a:t>Averages from a Table</a:t>
                      </a:r>
                    </a:p>
                    <a:p>
                      <a:r>
                        <a:rPr lang="en-GB" sz="1000" kern="1200" dirty="0">
                          <a:solidFill>
                            <a:schemeClr val="dk1"/>
                          </a:solidFill>
                          <a:latin typeface="+mn-lt"/>
                          <a:ea typeface="+mn-ea"/>
                          <a:cs typeface="+mn-cs"/>
                        </a:rPr>
                        <a:t>Averages from Grouped Data</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Finding missing angles and sides of right angled triangles</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SA and volume of 3D shapes</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Probability</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Venn diagrams</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Standard form</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Indices</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Cumulative frequency</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Box plots</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histograms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This enables students to</a:t>
                      </a:r>
                      <a:r>
                        <a:rPr lang="en-GB" sz="1100" kern="1200" baseline="0" dirty="0">
                          <a:solidFill>
                            <a:srgbClr val="000000"/>
                          </a:solidFill>
                          <a:latin typeface="ArialMT"/>
                          <a:ea typeface="+mn-ea"/>
                          <a:cs typeface="+mn-cs"/>
                        </a:rPr>
                        <a:t> access both tiers, to ensure no knowledge is wasted when </a:t>
                      </a:r>
                      <a:r>
                        <a:rPr lang="en-GB" sz="1100" kern="1200" baseline="0" dirty="0" err="1">
                          <a:solidFill>
                            <a:srgbClr val="000000"/>
                          </a:solidFill>
                          <a:latin typeface="ArialMT"/>
                          <a:ea typeface="+mn-ea"/>
                          <a:cs typeface="+mn-cs"/>
                        </a:rPr>
                        <a:t>tiering</a:t>
                      </a:r>
                      <a:r>
                        <a:rPr lang="en-GB" sz="1100" kern="1200" baseline="0" dirty="0">
                          <a:solidFill>
                            <a:srgbClr val="000000"/>
                          </a:solidFill>
                          <a:latin typeface="ArialMT"/>
                          <a:ea typeface="+mn-ea"/>
                          <a:cs typeface="+mn-cs"/>
                        </a:rPr>
                        <a:t> decisions are made. </a:t>
                      </a:r>
                      <a:r>
                        <a:rPr lang="en-GB" sz="1100" kern="1200" dirty="0">
                          <a:solidFill>
                            <a:srgbClr val="000000"/>
                          </a:solidFill>
                          <a:latin typeface="ArialMT"/>
                          <a:ea typeface="+mn-ea"/>
                          <a:cs typeface="+mn-cs"/>
                        </a:rPr>
                        <a:t>Cumulative assessments check for gaps</a:t>
                      </a:r>
                      <a:r>
                        <a:rPr lang="en-GB" sz="1100" kern="1200" baseline="0" dirty="0">
                          <a:solidFill>
                            <a:srgbClr val="000000"/>
                          </a:solidFill>
                          <a:latin typeface="ArialMT"/>
                          <a:ea typeface="+mn-ea"/>
                          <a:cs typeface="+mn-cs"/>
                        </a:rPr>
                        <a:t> in knowledge and understanding</a:t>
                      </a: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335487">
                <a:tc gridSpan="6">
                  <a:txBody>
                    <a:bodyPr/>
                    <a:lstStyle/>
                    <a:p>
                      <a:pPr marL="71755" marR="71755" algn="l">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r>
                        <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10 ENRICHED LEARNING EXPERIENCES</a:t>
                      </a:r>
                    </a:p>
                    <a:p>
                      <a:pPr marL="71755" marR="71755" algn="l">
                        <a:spcAft>
                          <a:spcPts val="0"/>
                        </a:spcAft>
                      </a:pPr>
                      <a:r>
                        <a:rPr lang="en-GB" sz="12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Intermediate Maths Challenge</a:t>
                      </a: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90024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187505648"/>
              </p:ext>
            </p:extLst>
          </p:nvPr>
        </p:nvGraphicFramePr>
        <p:xfrm>
          <a:off x="0" y="0"/>
          <a:ext cx="8839198" cy="7518954"/>
        </p:xfrm>
        <a:graphic>
          <a:graphicData uri="http://schemas.openxmlformats.org/drawingml/2006/table">
            <a:tbl>
              <a:tblPr firstRow="1" firstCol="1" bandRow="1">
                <a:tableStyleId>{5C22544A-7EE6-4342-B048-85BDC9FD1C3A}</a:tableStyleId>
              </a:tblPr>
              <a:tblGrid>
                <a:gridCol w="270724">
                  <a:extLst>
                    <a:ext uri="{9D8B030D-6E8A-4147-A177-3AD203B41FA5}">
                      <a16:colId xmlns:a16="http://schemas.microsoft.com/office/drawing/2014/main" val="2118699837"/>
                    </a:ext>
                  </a:extLst>
                </a:gridCol>
                <a:gridCol w="1610024">
                  <a:extLst>
                    <a:ext uri="{9D8B030D-6E8A-4147-A177-3AD203B41FA5}">
                      <a16:colId xmlns:a16="http://schemas.microsoft.com/office/drawing/2014/main" val="1375767732"/>
                    </a:ext>
                  </a:extLst>
                </a:gridCol>
                <a:gridCol w="1610024">
                  <a:extLst>
                    <a:ext uri="{9D8B030D-6E8A-4147-A177-3AD203B41FA5}">
                      <a16:colId xmlns:a16="http://schemas.microsoft.com/office/drawing/2014/main" val="20002"/>
                    </a:ext>
                  </a:extLst>
                </a:gridCol>
                <a:gridCol w="2071828">
                  <a:extLst>
                    <a:ext uri="{9D8B030D-6E8A-4147-A177-3AD203B41FA5}">
                      <a16:colId xmlns:a16="http://schemas.microsoft.com/office/drawing/2014/main" val="20003"/>
                    </a:ext>
                  </a:extLst>
                </a:gridCol>
                <a:gridCol w="1407397">
                  <a:extLst>
                    <a:ext uri="{9D8B030D-6E8A-4147-A177-3AD203B41FA5}">
                      <a16:colId xmlns:a16="http://schemas.microsoft.com/office/drawing/2014/main" val="1481332327"/>
                    </a:ext>
                  </a:extLst>
                </a:gridCol>
                <a:gridCol w="1869201">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35487">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Algebra</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Ratio and proportion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rgbClr val="000000"/>
                          </a:solidFill>
                          <a:latin typeface="ArialMT"/>
                          <a:ea typeface="+mn-ea"/>
                          <a:cs typeface="+mn-cs"/>
                        </a:rPr>
                        <a:t>Algebra</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rgbClr val="000000"/>
                          </a:solidFill>
                          <a:latin typeface="ArialMT"/>
                          <a:ea typeface="+mn-ea"/>
                          <a:cs typeface="+mn-cs"/>
                        </a:rPr>
                        <a:t>Ratio</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rgbClr val="000000"/>
                          </a:solidFill>
                          <a:latin typeface="ArialMT"/>
                          <a:ea typeface="+mn-ea"/>
                          <a:cs typeface="+mn-cs"/>
                        </a:rPr>
                        <a:t>Compound measure</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800" kern="1200" dirty="0">
                          <a:solidFill>
                            <a:srgbClr val="000000"/>
                          </a:solidFill>
                          <a:highlight>
                            <a:srgbClr val="FFFF00"/>
                          </a:highlight>
                          <a:latin typeface="ArialMT"/>
                          <a:ea typeface="+mn-ea"/>
                          <a:cs typeface="+mn-cs"/>
                        </a:rPr>
                        <a:t>Simplify expressions</a:t>
                      </a:r>
                    </a:p>
                    <a:p>
                      <a:r>
                        <a:rPr lang="en-GB" sz="800" kern="1200" dirty="0">
                          <a:solidFill>
                            <a:srgbClr val="000000"/>
                          </a:solidFill>
                          <a:highlight>
                            <a:srgbClr val="FFFF00"/>
                          </a:highlight>
                          <a:latin typeface="ArialMT"/>
                          <a:ea typeface="+mn-ea"/>
                          <a:cs typeface="+mn-cs"/>
                        </a:rPr>
                        <a:t>Expand brackets</a:t>
                      </a:r>
                    </a:p>
                    <a:p>
                      <a:r>
                        <a:rPr lang="en-GB" sz="800" kern="1200" dirty="0">
                          <a:solidFill>
                            <a:srgbClr val="000000"/>
                          </a:solidFill>
                          <a:highlight>
                            <a:srgbClr val="FFFF00"/>
                          </a:highlight>
                          <a:latin typeface="ArialMT"/>
                          <a:ea typeface="+mn-ea"/>
                          <a:cs typeface="+mn-cs"/>
                        </a:rPr>
                        <a:t>Factorise expressions</a:t>
                      </a:r>
                    </a:p>
                    <a:p>
                      <a:r>
                        <a:rPr lang="en-GB" sz="800" kern="1200" dirty="0">
                          <a:solidFill>
                            <a:srgbClr val="000000"/>
                          </a:solidFill>
                          <a:highlight>
                            <a:srgbClr val="FFFF00"/>
                          </a:highlight>
                          <a:latin typeface="ArialMT"/>
                          <a:ea typeface="+mn-ea"/>
                          <a:cs typeface="+mn-cs"/>
                        </a:rPr>
                        <a:t>Solve equations</a:t>
                      </a:r>
                    </a:p>
                    <a:p>
                      <a:r>
                        <a:rPr lang="en-GB" sz="800" kern="1200" dirty="0">
                          <a:solidFill>
                            <a:srgbClr val="000000"/>
                          </a:solidFill>
                          <a:latin typeface="ArialMT"/>
                          <a:ea typeface="+mn-ea"/>
                          <a:cs typeface="+mn-cs"/>
                        </a:rPr>
                        <a:t>Rearrange equations</a:t>
                      </a:r>
                    </a:p>
                    <a:p>
                      <a:r>
                        <a:rPr lang="en-GB" sz="800" kern="1200" dirty="0">
                          <a:solidFill>
                            <a:srgbClr val="000000"/>
                          </a:solidFill>
                          <a:highlight>
                            <a:srgbClr val="FFFF00"/>
                          </a:highlight>
                          <a:latin typeface="ArialMT"/>
                          <a:ea typeface="+mn-ea"/>
                          <a:cs typeface="+mn-cs"/>
                        </a:rPr>
                        <a:t>Substitute</a:t>
                      </a:r>
                    </a:p>
                    <a:p>
                      <a:r>
                        <a:rPr lang="en-GB" sz="800" kern="1200" dirty="0">
                          <a:solidFill>
                            <a:srgbClr val="000000"/>
                          </a:solidFill>
                          <a:latin typeface="ArialMT"/>
                          <a:ea typeface="+mn-ea"/>
                          <a:cs typeface="+mn-cs"/>
                        </a:rPr>
                        <a:t>Inequalities</a:t>
                      </a:r>
                    </a:p>
                    <a:p>
                      <a:r>
                        <a:rPr lang="en-GB" sz="800" kern="1200" dirty="0">
                          <a:solidFill>
                            <a:srgbClr val="000000"/>
                          </a:solidFill>
                          <a:latin typeface="ArialMT"/>
                          <a:ea typeface="+mn-ea"/>
                          <a:cs typeface="+mn-cs"/>
                        </a:rPr>
                        <a:t>Problems with area, perimeter, probability, angles</a:t>
                      </a:r>
                    </a:p>
                    <a:p>
                      <a:r>
                        <a:rPr lang="en-GB" sz="800" kern="1200" dirty="0">
                          <a:solidFill>
                            <a:srgbClr val="000000"/>
                          </a:solidFill>
                          <a:latin typeface="ArialMT"/>
                          <a:ea typeface="+mn-ea"/>
                          <a:cs typeface="+mn-cs"/>
                        </a:rPr>
                        <a:t>Word problems</a:t>
                      </a:r>
                    </a:p>
                    <a:p>
                      <a:r>
                        <a:rPr lang="en-GB" sz="800" kern="1200" dirty="0">
                          <a:solidFill>
                            <a:srgbClr val="000000"/>
                          </a:solidFill>
                          <a:latin typeface="ArialMT"/>
                          <a:ea typeface="+mn-ea"/>
                          <a:cs typeface="+mn-cs"/>
                        </a:rPr>
                        <a:t>Exchange rates</a:t>
                      </a:r>
                    </a:p>
                    <a:p>
                      <a:r>
                        <a:rPr lang="en-GB" sz="800" kern="1200" dirty="0">
                          <a:solidFill>
                            <a:srgbClr val="000000"/>
                          </a:solidFill>
                          <a:latin typeface="ArialMT"/>
                          <a:ea typeface="+mn-ea"/>
                          <a:cs typeface="+mn-cs"/>
                        </a:rPr>
                        <a:t>Conversion graphs</a:t>
                      </a:r>
                    </a:p>
                    <a:p>
                      <a:r>
                        <a:rPr lang="en-GB" sz="800" kern="1200" dirty="0">
                          <a:solidFill>
                            <a:srgbClr val="000000"/>
                          </a:solidFill>
                          <a:highlight>
                            <a:srgbClr val="FFFF00"/>
                          </a:highlight>
                          <a:latin typeface="ArialMT"/>
                          <a:ea typeface="+mn-ea"/>
                          <a:cs typeface="+mn-cs"/>
                        </a:rPr>
                        <a:t>Simplify ratio</a:t>
                      </a:r>
                    </a:p>
                    <a:p>
                      <a:r>
                        <a:rPr lang="en-GB" sz="800" kern="1200" dirty="0">
                          <a:solidFill>
                            <a:srgbClr val="000000"/>
                          </a:solidFill>
                          <a:highlight>
                            <a:srgbClr val="FFFF00"/>
                          </a:highlight>
                          <a:latin typeface="ArialMT"/>
                          <a:ea typeface="+mn-ea"/>
                          <a:cs typeface="+mn-cs"/>
                        </a:rPr>
                        <a:t>Share in a ratio</a:t>
                      </a:r>
                    </a:p>
                    <a:p>
                      <a:r>
                        <a:rPr lang="en-GB" sz="800" kern="1200" dirty="0">
                          <a:solidFill>
                            <a:srgbClr val="000000"/>
                          </a:solidFill>
                          <a:latin typeface="ArialMT"/>
                          <a:ea typeface="+mn-ea"/>
                          <a:cs typeface="+mn-cs"/>
                        </a:rPr>
                        <a:t>Recipe questions</a:t>
                      </a:r>
                    </a:p>
                    <a:p>
                      <a:r>
                        <a:rPr lang="en-GB" sz="800" kern="1200" dirty="0">
                          <a:solidFill>
                            <a:srgbClr val="000000"/>
                          </a:solidFill>
                          <a:latin typeface="ArialMT"/>
                          <a:ea typeface="+mn-ea"/>
                          <a:cs typeface="+mn-cs"/>
                        </a:rPr>
                        <a:t>Scale diagrams</a:t>
                      </a:r>
                    </a:p>
                    <a:p>
                      <a:r>
                        <a:rPr lang="en-GB" sz="800" kern="1200" dirty="0">
                          <a:solidFill>
                            <a:srgbClr val="000000"/>
                          </a:solidFill>
                          <a:latin typeface="ArialMT"/>
                          <a:ea typeface="+mn-ea"/>
                          <a:cs typeface="+mn-cs"/>
                        </a:rPr>
                        <a:t>Density</a:t>
                      </a:r>
                    </a:p>
                    <a:p>
                      <a:r>
                        <a:rPr lang="en-GB" sz="800" kern="1200" dirty="0">
                          <a:solidFill>
                            <a:srgbClr val="000000"/>
                          </a:solidFill>
                          <a:latin typeface="ArialMT"/>
                          <a:ea typeface="+mn-ea"/>
                          <a:cs typeface="+mn-cs"/>
                        </a:rPr>
                        <a:t>Pressure</a:t>
                      </a:r>
                    </a:p>
                    <a:p>
                      <a:r>
                        <a:rPr lang="en-GB" sz="800" kern="1200" dirty="0">
                          <a:solidFill>
                            <a:srgbClr val="000000"/>
                          </a:solidFill>
                          <a:latin typeface="ArialMT"/>
                          <a:ea typeface="+mn-ea"/>
                          <a:cs typeface="+mn-cs"/>
                        </a:rPr>
                        <a:t>Speed/distance/time</a:t>
                      </a:r>
                    </a:p>
                    <a:p>
                      <a:r>
                        <a:rPr lang="en-GB" sz="800" kern="1200" dirty="0">
                          <a:solidFill>
                            <a:srgbClr val="000000"/>
                          </a:solidFill>
                          <a:latin typeface="ArialMT"/>
                          <a:ea typeface="+mn-ea"/>
                          <a:cs typeface="+mn-cs"/>
                        </a:rPr>
                        <a:t>Real life graphs</a:t>
                      </a:r>
                    </a:p>
                    <a:p>
                      <a:r>
                        <a:rPr lang="en-GB" sz="800" kern="1200" dirty="0">
                          <a:solidFill>
                            <a:srgbClr val="000000"/>
                          </a:solidFill>
                          <a:latin typeface="ArialMT"/>
                          <a:ea typeface="+mn-ea"/>
                          <a:cs typeface="+mn-cs"/>
                        </a:rPr>
                        <a:t>Gradients</a:t>
                      </a:r>
                    </a:p>
                    <a:p>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Topics based on high frequency questions that appear on GCSEs to help with the revision for the mock exams after October half term.</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335487">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Revision of prior learning (SOW should be complete</a:t>
                      </a:r>
                      <a:r>
                        <a:rPr lang="en-GB" sz="1100" kern="1200" baseline="0" dirty="0">
                          <a:solidFill>
                            <a:srgbClr val="000000"/>
                          </a:solidFill>
                          <a:latin typeface="ArialMT"/>
                          <a:ea typeface="+mn-ea"/>
                          <a:cs typeface="+mn-cs"/>
                        </a:rPr>
                        <a:t> by Easter of Y11)</a:t>
                      </a: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Revision of prior learning (SOW should be complete</a:t>
                      </a:r>
                      <a:r>
                        <a:rPr lang="en-GB" sz="1100" kern="1200" baseline="0" dirty="0">
                          <a:solidFill>
                            <a:srgbClr val="000000"/>
                          </a:solidFill>
                          <a:latin typeface="ArialMT"/>
                          <a:ea typeface="+mn-ea"/>
                          <a:cs typeface="+mn-cs"/>
                        </a:rPr>
                        <a:t> by Easter of Y11)</a:t>
                      </a: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dirty="0">
                          <a:latin typeface="+mn-lt"/>
                        </a:rPr>
                        <a:t>Classes will be following amended SOW (specific to </a:t>
                      </a:r>
                      <a:r>
                        <a:rPr lang="en-GB" sz="1100">
                          <a:latin typeface="+mn-lt"/>
                        </a:rPr>
                        <a:t>each class) </a:t>
                      </a:r>
                      <a:r>
                        <a:rPr lang="en-GB" sz="1100" dirty="0">
                          <a:latin typeface="+mn-lt"/>
                        </a:rPr>
                        <a:t>based on Mock exam analysis to ensure best use of time </a:t>
                      </a:r>
                      <a:r>
                        <a:rPr lang="en-GB" sz="1100">
                          <a:latin typeface="+mn-lt"/>
                        </a:rPr>
                        <a:t>and effort</a:t>
                      </a: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Prepare</a:t>
                      </a:r>
                      <a:r>
                        <a:rPr lang="en-GB" sz="1100" kern="1200" baseline="0" dirty="0">
                          <a:solidFill>
                            <a:srgbClr val="000000"/>
                          </a:solidFill>
                          <a:latin typeface="ArialMT"/>
                          <a:ea typeface="+mn-ea"/>
                          <a:cs typeface="+mn-cs"/>
                        </a:rPr>
                        <a:t> students for GCSE exams</a:t>
                      </a: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All lessons to contain ‘Slide 2’ which reference careers using each topic</a:t>
                      </a: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502423">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335487">
                <a:tc gridSpan="6">
                  <a:txBody>
                    <a:bodyPr/>
                    <a:lstStyle/>
                    <a:p>
                      <a:pPr marL="71755" marR="71755" algn="l">
                        <a:spcAft>
                          <a:spcPts val="0"/>
                        </a:spcAft>
                      </a:pP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r>
                        <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11 ENRICHED LEARNING EXPERIENCES</a:t>
                      </a:r>
                    </a:p>
                    <a:p>
                      <a:pPr marL="71755" marR="71755" indent="0" algn="l" defTabSz="914400" rtl="0" eaLnBrk="1" fontAlgn="auto" latinLnBrk="0" hangingPunct="1">
                        <a:lnSpc>
                          <a:spcPct val="100000"/>
                        </a:lnSpc>
                        <a:spcBef>
                          <a:spcPts val="0"/>
                        </a:spcBef>
                        <a:spcAft>
                          <a:spcPts val="0"/>
                        </a:spcAft>
                        <a:buClrTx/>
                        <a:buSzTx/>
                        <a:buFontTx/>
                        <a:buNone/>
                        <a:tabLst/>
                        <a:defRPr/>
                      </a:pPr>
                      <a:r>
                        <a:rPr lang="en-GB" sz="12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Level 2 Certificate in Further Maths (by invitation after November mock exams)</a:t>
                      </a: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44758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897</TotalTime>
  <Words>1849</Words>
  <Application>Microsoft Office PowerPoint</Application>
  <PresentationFormat>On-screen Show (4:3)</PresentationFormat>
  <Paragraphs>440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ArialMT</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Shelton</dc:creator>
  <cp:lastModifiedBy>P.Barry</cp:lastModifiedBy>
  <cp:revision>54</cp:revision>
  <dcterms:created xsi:type="dcterms:W3CDTF">2006-08-16T00:00:00Z</dcterms:created>
  <dcterms:modified xsi:type="dcterms:W3CDTF">2022-11-04T16:01:22Z</dcterms:modified>
</cp:coreProperties>
</file>