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sldIdLst>
    <p:sldId id="370" r:id="rId5"/>
    <p:sldId id="325" r:id="rId6"/>
    <p:sldId id="351" r:id="rId7"/>
    <p:sldId id="265" r:id="rId8"/>
    <p:sldId id="266" r:id="rId9"/>
    <p:sldId id="288" r:id="rId10"/>
    <p:sldId id="327" r:id="rId11"/>
    <p:sldId id="365" r:id="rId12"/>
    <p:sldId id="326" r:id="rId13"/>
    <p:sldId id="352" r:id="rId14"/>
    <p:sldId id="349" r:id="rId15"/>
    <p:sldId id="280" r:id="rId16"/>
    <p:sldId id="354" r:id="rId17"/>
    <p:sldId id="369" r:id="rId18"/>
    <p:sldId id="270" r:id="rId19"/>
    <p:sldId id="356" r:id="rId20"/>
    <p:sldId id="332" r:id="rId21"/>
    <p:sldId id="337" r:id="rId22"/>
    <p:sldId id="334" r:id="rId23"/>
    <p:sldId id="331" r:id="rId24"/>
    <p:sldId id="357" r:id="rId25"/>
    <p:sldId id="279" r:id="rId26"/>
    <p:sldId id="335" r:id="rId27"/>
    <p:sldId id="294" r:id="rId28"/>
    <p:sldId id="287" r:id="rId29"/>
    <p:sldId id="338" r:id="rId30"/>
    <p:sldId id="340" r:id="rId31"/>
    <p:sldId id="360" r:id="rId32"/>
    <p:sldId id="366" r:id="rId33"/>
    <p:sldId id="367" r:id="rId34"/>
    <p:sldId id="343" r:id="rId35"/>
    <p:sldId id="368" r:id="rId36"/>
    <p:sldId id="362" r:id="rId37"/>
    <p:sldId id="346" r:id="rId38"/>
    <p:sldId id="339" r:id="rId39"/>
    <p:sldId id="344" r:id="rId40"/>
    <p:sldId id="347" r:id="rId4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7ECFB75-9B30-42AF-A8CA-C3A9187E612E}" type="datetimeFigureOut">
              <a:rPr lang="en-GB" smtClean="0"/>
              <a:t>21/10/2022</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3370EEB-8F27-467D-9EDB-2B09113B5D23}" type="slidenum">
              <a:rPr lang="en-GB" smtClean="0"/>
              <a:t>‹#›</a:t>
            </a:fld>
            <a:endParaRPr lang="en-GB" dirty="0"/>
          </a:p>
        </p:txBody>
      </p:sp>
    </p:spTree>
    <p:extLst>
      <p:ext uri="{BB962C8B-B14F-4D97-AF65-F5344CB8AC3E}">
        <p14:creationId xmlns:p14="http://schemas.microsoft.com/office/powerpoint/2010/main" val="170917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370EEB-8F27-467D-9EDB-2B09113B5D23}" type="slidenum">
              <a:rPr lang="en-GB" smtClean="0"/>
              <a:t>2</a:t>
            </a:fld>
            <a:endParaRPr lang="en-GB" dirty="0"/>
          </a:p>
        </p:txBody>
      </p:sp>
    </p:spTree>
    <p:extLst>
      <p:ext uri="{BB962C8B-B14F-4D97-AF65-F5344CB8AC3E}">
        <p14:creationId xmlns:p14="http://schemas.microsoft.com/office/powerpoint/2010/main" val="4262527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370EEB-8F27-467D-9EDB-2B09113B5D2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77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370EEB-8F27-467D-9EDB-2B09113B5D2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771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17</a:t>
            </a:fld>
            <a:endParaRPr lang="en-GB" dirty="0"/>
          </a:p>
        </p:txBody>
      </p:sp>
    </p:spTree>
    <p:extLst>
      <p:ext uri="{BB962C8B-B14F-4D97-AF65-F5344CB8AC3E}">
        <p14:creationId xmlns:p14="http://schemas.microsoft.com/office/powerpoint/2010/main" val="779068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18</a:t>
            </a:fld>
            <a:endParaRPr lang="en-GB" dirty="0"/>
          </a:p>
        </p:txBody>
      </p:sp>
    </p:spTree>
    <p:extLst>
      <p:ext uri="{BB962C8B-B14F-4D97-AF65-F5344CB8AC3E}">
        <p14:creationId xmlns:p14="http://schemas.microsoft.com/office/powerpoint/2010/main" val="3598405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19</a:t>
            </a:fld>
            <a:endParaRPr lang="en-GB" dirty="0"/>
          </a:p>
        </p:txBody>
      </p:sp>
    </p:spTree>
    <p:extLst>
      <p:ext uri="{BB962C8B-B14F-4D97-AF65-F5344CB8AC3E}">
        <p14:creationId xmlns:p14="http://schemas.microsoft.com/office/powerpoint/2010/main" val="2315152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20</a:t>
            </a:fld>
            <a:endParaRPr lang="en-GB" dirty="0"/>
          </a:p>
        </p:txBody>
      </p:sp>
    </p:spTree>
    <p:extLst>
      <p:ext uri="{BB962C8B-B14F-4D97-AF65-F5344CB8AC3E}">
        <p14:creationId xmlns:p14="http://schemas.microsoft.com/office/powerpoint/2010/main" val="4079507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370EEB-8F27-467D-9EDB-2B09113B5D2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3771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22</a:t>
            </a:fld>
            <a:endParaRPr lang="en-GB" dirty="0"/>
          </a:p>
        </p:txBody>
      </p:sp>
    </p:spTree>
    <p:extLst>
      <p:ext uri="{BB962C8B-B14F-4D97-AF65-F5344CB8AC3E}">
        <p14:creationId xmlns:p14="http://schemas.microsoft.com/office/powerpoint/2010/main" val="3612035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23</a:t>
            </a:fld>
            <a:endParaRPr lang="en-GB" dirty="0"/>
          </a:p>
        </p:txBody>
      </p:sp>
    </p:spTree>
    <p:extLst>
      <p:ext uri="{BB962C8B-B14F-4D97-AF65-F5344CB8AC3E}">
        <p14:creationId xmlns:p14="http://schemas.microsoft.com/office/powerpoint/2010/main" val="2787909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25</a:t>
            </a:fld>
            <a:endParaRPr lang="en-GB" dirty="0"/>
          </a:p>
        </p:txBody>
      </p:sp>
    </p:spTree>
    <p:extLst>
      <p:ext uri="{BB962C8B-B14F-4D97-AF65-F5344CB8AC3E}">
        <p14:creationId xmlns:p14="http://schemas.microsoft.com/office/powerpoint/2010/main" val="3056068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3370EEB-8F27-467D-9EDB-2B09113B5D23}" type="slidenum">
              <a:rPr lang="en-GB" smtClean="0"/>
              <a:t>3</a:t>
            </a:fld>
            <a:endParaRPr lang="en-GB" dirty="0"/>
          </a:p>
        </p:txBody>
      </p:sp>
    </p:spTree>
    <p:extLst>
      <p:ext uri="{BB962C8B-B14F-4D97-AF65-F5344CB8AC3E}">
        <p14:creationId xmlns:p14="http://schemas.microsoft.com/office/powerpoint/2010/main" val="1937727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26</a:t>
            </a:fld>
            <a:endParaRPr lang="en-GB" dirty="0"/>
          </a:p>
        </p:txBody>
      </p:sp>
    </p:spTree>
    <p:extLst>
      <p:ext uri="{BB962C8B-B14F-4D97-AF65-F5344CB8AC3E}">
        <p14:creationId xmlns:p14="http://schemas.microsoft.com/office/powerpoint/2010/main" val="3775064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27</a:t>
            </a:fld>
            <a:endParaRPr lang="en-GB" dirty="0"/>
          </a:p>
        </p:txBody>
      </p:sp>
    </p:spTree>
    <p:extLst>
      <p:ext uri="{BB962C8B-B14F-4D97-AF65-F5344CB8AC3E}">
        <p14:creationId xmlns:p14="http://schemas.microsoft.com/office/powerpoint/2010/main" val="1715887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28</a:t>
            </a:fld>
            <a:endParaRPr lang="en-GB" dirty="0"/>
          </a:p>
        </p:txBody>
      </p:sp>
    </p:spTree>
    <p:extLst>
      <p:ext uri="{BB962C8B-B14F-4D97-AF65-F5344CB8AC3E}">
        <p14:creationId xmlns:p14="http://schemas.microsoft.com/office/powerpoint/2010/main" val="333950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29</a:t>
            </a:fld>
            <a:endParaRPr lang="en-GB" dirty="0"/>
          </a:p>
        </p:txBody>
      </p:sp>
    </p:spTree>
    <p:extLst>
      <p:ext uri="{BB962C8B-B14F-4D97-AF65-F5344CB8AC3E}">
        <p14:creationId xmlns:p14="http://schemas.microsoft.com/office/powerpoint/2010/main" val="790146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30</a:t>
            </a:fld>
            <a:endParaRPr lang="en-GB" dirty="0"/>
          </a:p>
        </p:txBody>
      </p:sp>
    </p:spTree>
    <p:extLst>
      <p:ext uri="{BB962C8B-B14F-4D97-AF65-F5344CB8AC3E}">
        <p14:creationId xmlns:p14="http://schemas.microsoft.com/office/powerpoint/2010/main" val="983279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31</a:t>
            </a:fld>
            <a:endParaRPr lang="en-GB" dirty="0"/>
          </a:p>
        </p:txBody>
      </p:sp>
    </p:spTree>
    <p:extLst>
      <p:ext uri="{BB962C8B-B14F-4D97-AF65-F5344CB8AC3E}">
        <p14:creationId xmlns:p14="http://schemas.microsoft.com/office/powerpoint/2010/main" val="2422379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32</a:t>
            </a:fld>
            <a:endParaRPr lang="en-GB" dirty="0"/>
          </a:p>
        </p:txBody>
      </p:sp>
    </p:spTree>
    <p:extLst>
      <p:ext uri="{BB962C8B-B14F-4D97-AF65-F5344CB8AC3E}">
        <p14:creationId xmlns:p14="http://schemas.microsoft.com/office/powerpoint/2010/main" val="2484265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33</a:t>
            </a:fld>
            <a:endParaRPr lang="en-GB" dirty="0"/>
          </a:p>
        </p:txBody>
      </p:sp>
    </p:spTree>
    <p:extLst>
      <p:ext uri="{BB962C8B-B14F-4D97-AF65-F5344CB8AC3E}">
        <p14:creationId xmlns:p14="http://schemas.microsoft.com/office/powerpoint/2010/main" val="23854946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34</a:t>
            </a:fld>
            <a:endParaRPr lang="en-GB" dirty="0"/>
          </a:p>
        </p:txBody>
      </p:sp>
    </p:spTree>
    <p:extLst>
      <p:ext uri="{BB962C8B-B14F-4D97-AF65-F5344CB8AC3E}">
        <p14:creationId xmlns:p14="http://schemas.microsoft.com/office/powerpoint/2010/main" val="2542416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35</a:t>
            </a:fld>
            <a:endParaRPr lang="en-GB" dirty="0"/>
          </a:p>
        </p:txBody>
      </p:sp>
    </p:spTree>
    <p:extLst>
      <p:ext uri="{BB962C8B-B14F-4D97-AF65-F5344CB8AC3E}">
        <p14:creationId xmlns:p14="http://schemas.microsoft.com/office/powerpoint/2010/main" val="3362508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4</a:t>
            </a:fld>
            <a:endParaRPr lang="en-GB" dirty="0"/>
          </a:p>
        </p:txBody>
      </p:sp>
    </p:spTree>
    <p:extLst>
      <p:ext uri="{BB962C8B-B14F-4D97-AF65-F5344CB8AC3E}">
        <p14:creationId xmlns:p14="http://schemas.microsoft.com/office/powerpoint/2010/main" val="22019396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36</a:t>
            </a:fld>
            <a:endParaRPr lang="en-GB" dirty="0"/>
          </a:p>
        </p:txBody>
      </p:sp>
    </p:spTree>
    <p:extLst>
      <p:ext uri="{BB962C8B-B14F-4D97-AF65-F5344CB8AC3E}">
        <p14:creationId xmlns:p14="http://schemas.microsoft.com/office/powerpoint/2010/main" val="21838730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37</a:t>
            </a:fld>
            <a:endParaRPr lang="en-GB" dirty="0"/>
          </a:p>
        </p:txBody>
      </p:sp>
    </p:spTree>
    <p:extLst>
      <p:ext uri="{BB962C8B-B14F-4D97-AF65-F5344CB8AC3E}">
        <p14:creationId xmlns:p14="http://schemas.microsoft.com/office/powerpoint/2010/main" val="136024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5</a:t>
            </a:fld>
            <a:endParaRPr lang="en-GB" dirty="0"/>
          </a:p>
        </p:txBody>
      </p:sp>
    </p:spTree>
    <p:extLst>
      <p:ext uri="{BB962C8B-B14F-4D97-AF65-F5344CB8AC3E}">
        <p14:creationId xmlns:p14="http://schemas.microsoft.com/office/powerpoint/2010/main" val="59455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6</a:t>
            </a:fld>
            <a:endParaRPr lang="en-GB" dirty="0"/>
          </a:p>
        </p:txBody>
      </p:sp>
    </p:spTree>
    <p:extLst>
      <p:ext uri="{BB962C8B-B14F-4D97-AF65-F5344CB8AC3E}">
        <p14:creationId xmlns:p14="http://schemas.microsoft.com/office/powerpoint/2010/main" val="241242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7</a:t>
            </a:fld>
            <a:endParaRPr lang="en-GB" dirty="0"/>
          </a:p>
        </p:txBody>
      </p:sp>
    </p:spTree>
    <p:extLst>
      <p:ext uri="{BB962C8B-B14F-4D97-AF65-F5344CB8AC3E}">
        <p14:creationId xmlns:p14="http://schemas.microsoft.com/office/powerpoint/2010/main" val="1825195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8</a:t>
            </a:fld>
            <a:endParaRPr lang="en-GB" dirty="0"/>
          </a:p>
        </p:txBody>
      </p:sp>
    </p:spTree>
    <p:extLst>
      <p:ext uri="{BB962C8B-B14F-4D97-AF65-F5344CB8AC3E}">
        <p14:creationId xmlns:p14="http://schemas.microsoft.com/office/powerpoint/2010/main" val="157097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9</a:t>
            </a:fld>
            <a:endParaRPr lang="en-GB" dirty="0"/>
          </a:p>
        </p:txBody>
      </p:sp>
    </p:spTree>
    <p:extLst>
      <p:ext uri="{BB962C8B-B14F-4D97-AF65-F5344CB8AC3E}">
        <p14:creationId xmlns:p14="http://schemas.microsoft.com/office/powerpoint/2010/main" val="3233771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370EEB-8F27-467D-9EDB-2B09113B5D23}" type="slidenum">
              <a:rPr lang="en-GB" smtClean="0"/>
              <a:t>10</a:t>
            </a:fld>
            <a:endParaRPr lang="en-GB" dirty="0"/>
          </a:p>
        </p:txBody>
      </p:sp>
    </p:spTree>
    <p:extLst>
      <p:ext uri="{BB962C8B-B14F-4D97-AF65-F5344CB8AC3E}">
        <p14:creationId xmlns:p14="http://schemas.microsoft.com/office/powerpoint/2010/main" val="376776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17696" y="115723"/>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Personal Development and Ethics (PDE) </a:t>
            </a:r>
          </a:p>
        </p:txBody>
      </p:sp>
      <p:sp>
        <p:nvSpPr>
          <p:cNvPr id="5" name="Rectangle 4">
            <a:extLst>
              <a:ext uri="{FF2B5EF4-FFF2-40B4-BE49-F238E27FC236}">
                <a16:creationId xmlns:a16="http://schemas.microsoft.com/office/drawing/2014/main" id="{26237012-37B7-A64F-8DD9-91D1D76DF480}"/>
              </a:ext>
            </a:extLst>
          </p:cNvPr>
          <p:cNvSpPr/>
          <p:nvPr/>
        </p:nvSpPr>
        <p:spPr>
          <a:xfrm>
            <a:off x="344908" y="938647"/>
            <a:ext cx="2779292" cy="2161392"/>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pPr marL="171450" lvl="0" indent="-171450">
              <a:buFont typeface="Arial" panose="020B0604020202020204" pitchFamily="34" charset="0"/>
              <a:buChar char="•"/>
            </a:pPr>
            <a:r>
              <a:rPr lang="en-GB" sz="1200" dirty="0">
                <a:solidFill>
                  <a:schemeClr val="tx1"/>
                </a:solidFill>
              </a:rPr>
              <a:t>Critical evaluation of information</a:t>
            </a:r>
          </a:p>
          <a:p>
            <a:pPr marL="171450" lvl="0" indent="-171450">
              <a:buFont typeface="Arial" panose="020B0604020202020204" pitchFamily="34" charset="0"/>
              <a:buChar char="•"/>
            </a:pPr>
            <a:r>
              <a:rPr lang="en-GB" sz="1200" dirty="0">
                <a:solidFill>
                  <a:schemeClr val="tx1"/>
                </a:solidFill>
              </a:rPr>
              <a:t>Working  with others</a:t>
            </a:r>
          </a:p>
          <a:p>
            <a:pPr marL="171450" lvl="0" indent="-171450">
              <a:buFont typeface="Arial" panose="020B0604020202020204" pitchFamily="34" charset="0"/>
              <a:buChar char="•"/>
            </a:pPr>
            <a:r>
              <a:rPr lang="en-GB" sz="1200" dirty="0">
                <a:solidFill>
                  <a:schemeClr val="tx1"/>
                </a:solidFill>
              </a:rPr>
              <a:t>Love of Learning: relevance, purpose, interest, study habits</a:t>
            </a:r>
          </a:p>
          <a:p>
            <a:pPr marL="171450" lvl="0" indent="-171450">
              <a:buFont typeface="Arial" panose="020B0604020202020204" pitchFamily="34" charset="0"/>
              <a:buChar char="•"/>
            </a:pPr>
            <a:r>
              <a:rPr lang="en-GB" sz="1200" dirty="0">
                <a:solidFill>
                  <a:schemeClr val="tx1"/>
                </a:solidFill>
              </a:rPr>
              <a:t>Knowledge: acquisition of knowledge, understanding of key concepts, development of cultural capital.</a:t>
            </a:r>
          </a:p>
          <a:p>
            <a:pPr marL="171450" lvl="0" indent="-171450">
              <a:buFont typeface="Arial" panose="020B0604020202020204" pitchFamily="34" charset="0"/>
              <a:buChar char="•"/>
            </a:pPr>
            <a:r>
              <a:rPr lang="en-GB" sz="1200" dirty="0">
                <a:solidFill>
                  <a:schemeClr val="tx1"/>
                </a:solidFill>
              </a:rPr>
              <a:t>Effective communication: vocabulary, reading, writing, speaking &amp; listening</a:t>
            </a:r>
          </a:p>
          <a:p>
            <a:pPr marL="171450" lvl="0" indent="-171450">
              <a:buFont typeface="Arial" panose="020B0604020202020204" pitchFamily="34" charset="0"/>
              <a:buChar char="•"/>
            </a:pPr>
            <a:endParaRPr lang="en-GB" sz="1200" dirty="0">
              <a:solidFill>
                <a:schemeClr val="tx1"/>
              </a:solidFill>
            </a:endParaRPr>
          </a:p>
          <a:p>
            <a:pPr marL="171450" lvl="0" indent="-171450">
              <a:buFont typeface="Arial" panose="020B0604020202020204" pitchFamily="34" charset="0"/>
              <a:buChar char="•"/>
            </a:pPr>
            <a:endParaRPr lang="en-GB" sz="1200" dirty="0">
              <a:solidFill>
                <a:schemeClr val="tx1"/>
              </a:solidFill>
            </a:endParaRPr>
          </a:p>
          <a:p>
            <a:endParaRPr lang="en-US" sz="1200" dirty="0">
              <a:solidFill>
                <a:schemeClr val="tx1"/>
              </a:solidFill>
              <a:cs typeface="Arial" panose="020B0604020202020204" pitchFamily="34" charset="0"/>
            </a:endParaRPr>
          </a:p>
        </p:txBody>
      </p:sp>
      <p:sp>
        <p:nvSpPr>
          <p:cNvPr id="6" name="Rectangle 5">
            <a:extLst>
              <a:ext uri="{FF2B5EF4-FFF2-40B4-BE49-F238E27FC236}">
                <a16:creationId xmlns:a16="http://schemas.microsoft.com/office/drawing/2014/main" id="{26237012-37B7-A64F-8DD9-91D1D76DF480}"/>
              </a:ext>
            </a:extLst>
          </p:cNvPr>
          <p:cNvSpPr/>
          <p:nvPr/>
        </p:nvSpPr>
        <p:spPr>
          <a:xfrm>
            <a:off x="3285321" y="938647"/>
            <a:ext cx="5541147" cy="2161391"/>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a:t>
            </a:r>
          </a:p>
          <a:p>
            <a:pPr marL="171450" indent="-171450">
              <a:buFont typeface="Arial" panose="020B0604020202020204" pitchFamily="34" charset="0"/>
              <a:buChar char="•"/>
            </a:pPr>
            <a:r>
              <a:rPr lang="en-GB" sz="1200" dirty="0">
                <a:solidFill>
                  <a:schemeClr val="tx1"/>
                </a:solidFill>
              </a:rPr>
              <a:t>Why has content been selected? </a:t>
            </a:r>
          </a:p>
          <a:p>
            <a:pPr marL="171450" indent="-171450">
              <a:buFont typeface="Arial" panose="020B0604020202020204" pitchFamily="34" charset="0"/>
              <a:buChar char="•"/>
            </a:pPr>
            <a:r>
              <a:rPr lang="en-GB" sz="1200" dirty="0">
                <a:solidFill>
                  <a:schemeClr val="tx1"/>
                </a:solidFill>
              </a:rPr>
              <a:t>Why is learning sequenced in this way?</a:t>
            </a:r>
          </a:p>
          <a:p>
            <a:pPr marL="171450" indent="-171450">
              <a:buFont typeface="Arial" panose="020B0604020202020204" pitchFamily="34" charset="0"/>
              <a:buChar char="•"/>
            </a:pPr>
            <a:r>
              <a:rPr lang="en-GB" sz="1200" dirty="0">
                <a:solidFill>
                  <a:schemeClr val="tx1"/>
                </a:solidFill>
              </a:rPr>
              <a:t>How is learning sequenced or spaced to promote long-term memory?</a:t>
            </a:r>
          </a:p>
          <a:p>
            <a:pPr marL="171450" indent="-171450">
              <a:buFont typeface="Arial" panose="020B0604020202020204" pitchFamily="34" charset="0"/>
              <a:buChar char="•"/>
            </a:pPr>
            <a:r>
              <a:rPr lang="en-GB" sz="1200" dirty="0">
                <a:solidFill>
                  <a:schemeClr val="tx1"/>
                </a:solidFill>
                <a:cs typeface="Arial" panose="020B0604020202020204" pitchFamily="34" charset="0"/>
              </a:rPr>
              <a:t>How do you ensure that students understand the relevance and purpose of your subject?</a:t>
            </a:r>
          </a:p>
          <a:p>
            <a:pPr marL="171450" indent="-171450">
              <a:buFont typeface="Arial" panose="020B0604020202020204" pitchFamily="34" charset="0"/>
              <a:buChar char="•"/>
            </a:pPr>
            <a:r>
              <a:rPr lang="en-GB" sz="1200" dirty="0">
                <a:solidFill>
                  <a:schemeClr val="tx1"/>
                </a:solidFill>
                <a:cs typeface="Arial" panose="020B0604020202020204" pitchFamily="34" charset="0"/>
              </a:rPr>
              <a:t>How do you plan for progression?  </a:t>
            </a:r>
          </a:p>
          <a:p>
            <a:pPr marL="171450" indent="-171450">
              <a:buFont typeface="Arial" panose="020B0604020202020204" pitchFamily="34" charset="0"/>
              <a:buChar char="•"/>
            </a:pPr>
            <a:r>
              <a:rPr lang="en-GB" sz="1200" dirty="0">
                <a:solidFill>
                  <a:schemeClr val="tx1"/>
                </a:solidFill>
                <a:cs typeface="Arial" panose="020B0604020202020204" pitchFamily="34" charset="0"/>
              </a:rPr>
              <a:t>How do you provide sufficient ambition/challenge for all, including Disadvantaged &amp; SEND?</a:t>
            </a:r>
          </a:p>
          <a:p>
            <a:pPr marL="171450" indent="-171450">
              <a:buFont typeface="Arial" panose="020B0604020202020204" pitchFamily="34" charset="0"/>
              <a:buChar char="•"/>
            </a:pPr>
            <a:r>
              <a:rPr lang="en-GB" sz="1200" dirty="0">
                <a:solidFill>
                  <a:schemeClr val="tx1"/>
                </a:solidFill>
                <a:cs typeface="Arial" panose="020B0604020202020204" pitchFamily="34" charset="0"/>
              </a:rPr>
              <a:t>How is learning sequenced or spaced to promote long-term memory?</a:t>
            </a:r>
          </a:p>
          <a:p>
            <a:pPr marL="171450" indent="-171450">
              <a:buFont typeface="Arial" panose="020B0604020202020204" pitchFamily="34" charset="0"/>
              <a:buChar char="•"/>
            </a:pPr>
            <a:r>
              <a:rPr lang="en-GB" sz="1200" dirty="0">
                <a:solidFill>
                  <a:schemeClr val="tx1"/>
                </a:solidFill>
                <a:cs typeface="Arial" panose="020B0604020202020204" pitchFamily="34" charset="0"/>
              </a:rPr>
              <a:t>How does your subject build cultural capital, character and personal skills?</a:t>
            </a:r>
            <a:endParaRPr lang="en-US" sz="1200"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id="{26237012-37B7-A64F-8DD9-91D1D76DF480}"/>
              </a:ext>
            </a:extLst>
          </p:cNvPr>
          <p:cNvSpPr/>
          <p:nvPr/>
        </p:nvSpPr>
        <p:spPr>
          <a:xfrm>
            <a:off x="334357" y="3270383"/>
            <a:ext cx="8454183" cy="1210615"/>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SUBJECT CURRICULUM INTENT</a:t>
            </a:r>
          </a:p>
          <a:p>
            <a:r>
              <a:rPr lang="en-GB" sz="1200" dirty="0">
                <a:solidFill>
                  <a:schemeClr val="tx1"/>
                </a:solidFill>
                <a:cs typeface="Arial" panose="020B0604020202020204" pitchFamily="34" charset="0"/>
              </a:rPr>
              <a:t>Our vision is not just to develop learner’s knowledge and understanding. It is also to enable them to investigate world views, express their ideas and respond to the world around them in an informed, rational and insightful way. We encourage leaners to make effective transitions, make positive learning and career choices and achieve economic well-being. The learning environment is PDE provides opportunities for learners to safely explore, reflect and clarify their own values and attitudes on the complex and sometimes conflicting range of world views they encounter both now and in the future. </a:t>
            </a:r>
            <a:endParaRPr lang="en-US" sz="1200" dirty="0">
              <a:solidFill>
                <a:schemeClr val="tx1"/>
              </a:solidFill>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145" y="152636"/>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7418" y="152636"/>
            <a:ext cx="534129" cy="679273"/>
          </a:xfrm>
          <a:prstGeom prst="rect">
            <a:avLst/>
          </a:prstGeom>
        </p:spPr>
      </p:pic>
      <p:sp>
        <p:nvSpPr>
          <p:cNvPr id="8" name="Rectangle 7">
            <a:extLst>
              <a:ext uri="{FF2B5EF4-FFF2-40B4-BE49-F238E27FC236}">
                <a16:creationId xmlns:a16="http://schemas.microsoft.com/office/drawing/2014/main" id="{071953A3-D338-4EA6-A8E9-05D66F915B55}"/>
              </a:ext>
            </a:extLst>
          </p:cNvPr>
          <p:cNvSpPr/>
          <p:nvPr/>
        </p:nvSpPr>
        <p:spPr>
          <a:xfrm>
            <a:off x="344908" y="4572000"/>
            <a:ext cx="8454183" cy="4572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u="sng" dirty="0">
                <a:solidFill>
                  <a:schemeClr val="dk1"/>
                </a:solidFill>
                <a:ea typeface="Calibri"/>
                <a:cs typeface="Calibri"/>
                <a:sym typeface="Calibri"/>
              </a:rPr>
              <a:t>Key Knowledge </a:t>
            </a:r>
            <a:r>
              <a:rPr lang="en-GB" sz="1200" dirty="0">
                <a:solidFill>
                  <a:schemeClr val="dk1"/>
                </a:solidFill>
                <a:cs typeface="Calibri"/>
                <a:sym typeface="Calibri"/>
              </a:rPr>
              <a:t> is highlighted in yellow throughout the document.</a:t>
            </a:r>
          </a:p>
          <a:p>
            <a:r>
              <a:rPr lang="en-GB" sz="1200" b="1" u="sng" dirty="0">
                <a:solidFill>
                  <a:schemeClr val="dk1"/>
                </a:solidFill>
                <a:cs typeface="Calibri"/>
                <a:sym typeface="Calibri"/>
              </a:rPr>
              <a:t>PDE units</a:t>
            </a:r>
            <a:r>
              <a:rPr lang="en-GB" sz="1200" dirty="0">
                <a:solidFill>
                  <a:schemeClr val="dk1"/>
                </a:solidFill>
                <a:cs typeface="Calibri"/>
                <a:sym typeface="Calibri"/>
              </a:rPr>
              <a:t> have a white background and cover all PSHE related areas of the curriculum. </a:t>
            </a:r>
          </a:p>
          <a:p>
            <a:pPr>
              <a:buClr>
                <a:schemeClr val="dk1"/>
              </a:buClr>
              <a:buSzPts val="1200"/>
            </a:pPr>
            <a:endParaRPr lang="en-GB" sz="1200" b="1" dirty="0">
              <a:solidFill>
                <a:schemeClr val="dk1"/>
              </a:solidFill>
              <a:cs typeface="Calibri"/>
              <a:sym typeface="Calibri"/>
            </a:endParaRPr>
          </a:p>
          <a:p>
            <a:pPr marL="128588" indent="-128588">
              <a:buClr>
                <a:schemeClr val="dk1"/>
              </a:buClr>
              <a:buSzPts val="1200"/>
              <a:buFont typeface="Arial"/>
              <a:buChar char="•"/>
            </a:pPr>
            <a:endParaRPr lang="en-GB" sz="1200" b="1" dirty="0">
              <a:solidFill>
                <a:schemeClr val="dk1"/>
              </a:solidFill>
              <a:cs typeface="Calibri"/>
              <a:sym typeface="Calibri"/>
            </a:endParaRPr>
          </a:p>
          <a:p>
            <a:pPr marL="128588" indent="-128588">
              <a:buClr>
                <a:schemeClr val="dk1"/>
              </a:buClr>
              <a:buSzPts val="1200"/>
              <a:buFont typeface="Arial"/>
              <a:buChar char="•"/>
            </a:pPr>
            <a:endParaRPr lang="en-GB" sz="1200" b="1" dirty="0">
              <a:solidFill>
                <a:schemeClr val="dk1"/>
              </a:solidFill>
              <a:cs typeface="Calibri"/>
              <a:sym typeface="Calibri"/>
            </a:endParaRPr>
          </a:p>
          <a:p>
            <a:pPr>
              <a:buClr>
                <a:schemeClr val="dk1"/>
              </a:buClr>
              <a:buSzPts val="1200"/>
            </a:pPr>
            <a:endParaRPr lang="en-GB" sz="1200" b="1" dirty="0">
              <a:solidFill>
                <a:schemeClr val="dk1"/>
              </a:solidFill>
              <a:cs typeface="Calibri"/>
              <a:sym typeface="Calibri"/>
            </a:endParaRPr>
          </a:p>
          <a:p>
            <a:pPr>
              <a:buClr>
                <a:schemeClr val="dk1"/>
              </a:buClr>
              <a:buSzPts val="1200"/>
            </a:pPr>
            <a:endParaRPr lang="en-GB" sz="1200" b="1" dirty="0">
              <a:solidFill>
                <a:schemeClr val="dk1"/>
              </a:solidFill>
              <a:cs typeface="Calibri"/>
              <a:sym typeface="Calibri"/>
            </a:endParaRPr>
          </a:p>
          <a:p>
            <a:pPr fontAlgn="t"/>
            <a:endParaRPr lang="en-GB" sz="1200" b="1" dirty="0">
              <a:solidFill>
                <a:schemeClr val="dk1"/>
              </a:solidFill>
              <a:cs typeface="Calibri"/>
            </a:endParaRPr>
          </a:p>
          <a:p>
            <a:pPr fontAlgn="t"/>
            <a:endParaRPr lang="en-GB" sz="1200" b="1" dirty="0">
              <a:solidFill>
                <a:schemeClr val="dk1"/>
              </a:solidFill>
              <a:cs typeface="Calibri"/>
            </a:endParaRPr>
          </a:p>
          <a:p>
            <a:pPr fontAlgn="t"/>
            <a:endParaRPr lang="en-GB" sz="1200" b="1" dirty="0">
              <a:solidFill>
                <a:schemeClr val="dk1"/>
              </a:solidFill>
              <a:cs typeface="Calibri"/>
            </a:endParaRPr>
          </a:p>
        </p:txBody>
      </p:sp>
      <p:sp>
        <p:nvSpPr>
          <p:cNvPr id="10" name="Rectangle 9">
            <a:extLst>
              <a:ext uri="{FF2B5EF4-FFF2-40B4-BE49-F238E27FC236}">
                <a16:creationId xmlns:a16="http://schemas.microsoft.com/office/drawing/2014/main" id="{49EF160C-8038-42CC-919F-CFEDD3935FA5}"/>
              </a:ext>
            </a:extLst>
          </p:cNvPr>
          <p:cNvSpPr/>
          <p:nvPr/>
        </p:nvSpPr>
        <p:spPr>
          <a:xfrm>
            <a:off x="344909" y="5124511"/>
            <a:ext cx="8454182" cy="1617765"/>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DOCUMENTS:</a:t>
            </a:r>
          </a:p>
          <a:p>
            <a:r>
              <a:rPr lang="en-GB" sz="1200" dirty="0">
                <a:solidFill>
                  <a:schemeClr val="tx1"/>
                </a:solidFill>
                <a:cs typeface="Arial" panose="020B0604020202020204" pitchFamily="34" charset="0"/>
              </a:rPr>
              <a:t>DfE - Relationships Education, Relationships and Sex Education (RSE) and Health Education (July 2019)</a:t>
            </a:r>
          </a:p>
          <a:p>
            <a:r>
              <a:rPr lang="en-GB" sz="1200" dirty="0">
                <a:solidFill>
                  <a:schemeClr val="tx1"/>
                </a:solidFill>
                <a:cs typeface="Arial" panose="020B0604020202020204" pitchFamily="34" charset="0"/>
              </a:rPr>
              <a:t>DfE - Personal, social, health and economic (PSHE) education (June 2019)</a:t>
            </a:r>
          </a:p>
          <a:p>
            <a:r>
              <a:rPr lang="en-GB" sz="1200" dirty="0">
                <a:solidFill>
                  <a:schemeClr val="tx1"/>
                </a:solidFill>
                <a:cs typeface="Arial" panose="020B0604020202020204" pitchFamily="34" charset="0"/>
              </a:rPr>
              <a:t>DfE - Careers guidance and access for education and training providers (October 2018)</a:t>
            </a:r>
          </a:p>
          <a:p>
            <a:r>
              <a:rPr lang="en-GB" sz="1200" dirty="0">
                <a:solidFill>
                  <a:schemeClr val="tx1"/>
                </a:solidFill>
                <a:cs typeface="Arial" panose="020B0604020202020204" pitchFamily="34" charset="0"/>
              </a:rPr>
              <a:t>Children and Social Work Act (2017)</a:t>
            </a:r>
          </a:p>
          <a:p>
            <a:r>
              <a:rPr lang="en-GB" sz="1200" dirty="0">
                <a:solidFill>
                  <a:schemeClr val="tx1"/>
                </a:solidFill>
                <a:cs typeface="Arial" panose="020B0604020202020204" pitchFamily="34" charset="0"/>
              </a:rPr>
              <a:t>Keeping Children Safe in Education (2022)</a:t>
            </a:r>
          </a:p>
          <a:p>
            <a:r>
              <a:rPr lang="en-GB" sz="1200" dirty="0">
                <a:solidFill>
                  <a:schemeClr val="tx1"/>
                </a:solidFill>
                <a:cs typeface="Arial" panose="020B0604020202020204" pitchFamily="34" charset="0"/>
              </a:rPr>
              <a:t>Promoting fundamental British values through SMSC (2014)</a:t>
            </a:r>
          </a:p>
          <a:p>
            <a:r>
              <a:rPr lang="en-GB" sz="1200" dirty="0">
                <a:solidFill>
                  <a:schemeClr val="tx1"/>
                </a:solidFill>
                <a:cs typeface="Arial" panose="020B0604020202020204" pitchFamily="34" charset="0"/>
              </a:rPr>
              <a:t>The PSHE Association: ‘Programme of Study for PSHE Education (Key stages 1–5)</a:t>
            </a:r>
          </a:p>
          <a:p>
            <a:endParaRPr lang="en-US" sz="1200" dirty="0">
              <a:solidFill>
                <a:schemeClr val="tx1"/>
              </a:solidFill>
              <a:cs typeface="Arial" panose="020B0604020202020204" pitchFamily="34" charset="0"/>
            </a:endParaRPr>
          </a:p>
        </p:txBody>
      </p:sp>
    </p:spTree>
    <p:extLst>
      <p:ext uri="{BB962C8B-B14F-4D97-AF65-F5344CB8AC3E}">
        <p14:creationId xmlns:p14="http://schemas.microsoft.com/office/powerpoint/2010/main" val="757521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212960865"/>
              </p:ext>
            </p:extLst>
          </p:nvPr>
        </p:nvGraphicFramePr>
        <p:xfrm>
          <a:off x="304800" y="381001"/>
          <a:ext cx="8534399" cy="562193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796011">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380999">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7G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PUBERTY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HEALTHY RELATIONSHIPS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RISK AND CONSENT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Spectrum CIC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chemeClr val="tx1"/>
                        </a:solidFill>
                        <a:highlight>
                          <a:srgbClr val="FFFF00"/>
                        </a:highlight>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Puberty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Risk</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Risk Management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Relationship</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Consent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Reflect on the impact of puberty on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and pupil understanding about consent to different scenarios.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positive impact of risk management.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the positive aspects on a changing body. </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2908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569979259"/>
              </p:ext>
            </p:extLst>
          </p:nvPr>
        </p:nvGraphicFramePr>
        <p:xfrm>
          <a:off x="304800" y="381001"/>
          <a:ext cx="8593050" cy="59002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737360">
                  <a:extLst>
                    <a:ext uri="{9D8B030D-6E8A-4147-A177-3AD203B41FA5}">
                      <a16:colId xmlns:a16="http://schemas.microsoft.com/office/drawing/2014/main" val="1375767732"/>
                    </a:ext>
                  </a:extLst>
                </a:gridCol>
                <a:gridCol w="1371652">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a:t>
                      </a:r>
                      <a:r>
                        <a:rPr lang="en-GB" sz="1200" b="1" baseline="0" dirty="0">
                          <a:effectLst/>
                        </a:rPr>
                        <a:t>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667744">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8A. Living in a Wider World (WW):</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FINANCIAL CHOICES</a:t>
                      </a:r>
                    </a:p>
                    <a:p>
                      <a:pPr marL="228600" indent="-228600">
                        <a:lnSpc>
                          <a:spcPct val="107000"/>
                        </a:lnSpc>
                        <a:spcAft>
                          <a:spcPts val="800"/>
                        </a:spcAft>
                        <a:buFont typeface="+mj-lt"/>
                        <a:buAutoNum type="arabicPeriod"/>
                      </a:pP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Financial Decisions: income and expenditure</a:t>
                      </a:r>
                    </a:p>
                    <a:p>
                      <a:pPr marL="228600" indent="-228600">
                        <a:lnSpc>
                          <a:spcPct val="107000"/>
                        </a:lnSpc>
                        <a:spcAft>
                          <a:spcPts val="800"/>
                        </a:spcAft>
                        <a:buFont typeface="+mj-lt"/>
                        <a:buAutoNum type="arabicPeriod"/>
                      </a:pP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Money: values and attitudes (including debt)</a:t>
                      </a:r>
                    </a:p>
                    <a:p>
                      <a:pPr marL="228600" indent="-228600">
                        <a:lnSpc>
                          <a:spcPct val="107000"/>
                        </a:lnSpc>
                        <a:spcAft>
                          <a:spcPts val="800"/>
                        </a:spcAft>
                        <a:buFont typeface="+mj-lt"/>
                        <a:buAutoNum type="arabicPeriod"/>
                      </a:pP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Emotions and money: our wants and needs  (including BUDGETING).</a:t>
                      </a:r>
                    </a:p>
                    <a:p>
                      <a:pPr marL="228600" indent="-228600">
                        <a:lnSpc>
                          <a:spcPct val="107000"/>
                        </a:lnSpc>
                        <a:spcAft>
                          <a:spcPts val="800"/>
                        </a:spcAft>
                        <a:buFont typeface="+mj-lt"/>
                        <a:buAutoNum type="arabicPeriod"/>
                      </a:pP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Social and moral dilemmas (including advertising and peers)</a:t>
                      </a:r>
                    </a:p>
                    <a:p>
                      <a:pPr marL="228600" indent="-228600">
                        <a:lnSpc>
                          <a:spcPct val="107000"/>
                        </a:lnSpc>
                        <a:spcAft>
                          <a:spcPts val="800"/>
                        </a:spcAft>
                        <a:buFont typeface="+mj-lt"/>
                        <a:buAutoNum type="arabicPeriod"/>
                      </a:pPr>
                      <a:r>
                        <a:rPr lang="en-US" sz="1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Financial exploitation in different contexts (including drug and money mules, online scams)</a:t>
                      </a:r>
                      <a:endParaRPr lang="en-GB" sz="1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GB" sz="1000" b="1" u="sng"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Risk</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Budget</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Ethical</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Debt</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Decisions</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Challenges</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Influences</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chemeClr val="tx1"/>
                          </a:solidFill>
                          <a:highlight>
                            <a:srgbClr val="FFFF00"/>
                          </a:highlight>
                          <a:latin typeface="Arial" panose="020B0604020202020204" pitchFamily="34" charset="0"/>
                          <a:ea typeface="+mn-ea"/>
                          <a:cs typeface="Arial" panose="020B0604020202020204" pitchFamily="34" charset="0"/>
                        </a:rPr>
                        <a:t>Emotions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Analysis of the distinctive features of religious communities and identifying  between religious belief and practice.</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Investigation of the diversity and the issues faced by religious communities.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Developing religious literacy allowing pupils to understand some religious concepts.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Consider financial choices and how they affect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knowledge to making moral decisions about the production of goods.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financial exploitation on individuals.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families and relationships are affected by debt.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42839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429724049"/>
              </p:ext>
            </p:extLst>
          </p:nvPr>
        </p:nvGraphicFramePr>
        <p:xfrm>
          <a:off x="304800" y="381000"/>
          <a:ext cx="8593050" cy="6249391"/>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661160">
                  <a:extLst>
                    <a:ext uri="{9D8B030D-6E8A-4147-A177-3AD203B41FA5}">
                      <a16:colId xmlns:a16="http://schemas.microsoft.com/office/drawing/2014/main" val="1375767732"/>
                    </a:ext>
                  </a:extLst>
                </a:gridCol>
                <a:gridCol w="11430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gridCol w="1524000">
                  <a:extLst>
                    <a:ext uri="{9D8B030D-6E8A-4147-A177-3AD203B41FA5}">
                      <a16:colId xmlns:a16="http://schemas.microsoft.com/office/drawing/2014/main" val="1481332327"/>
                    </a:ext>
                  </a:extLst>
                </a:gridCol>
                <a:gridCol w="1582650">
                  <a:extLst>
                    <a:ext uri="{9D8B030D-6E8A-4147-A177-3AD203B41FA5}">
                      <a16:colId xmlns:a16="http://schemas.microsoft.com/office/drawing/2014/main" val="20005"/>
                    </a:ext>
                  </a:extLst>
                </a:gridCol>
              </a:tblGrid>
              <a:tr h="327944">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5686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55568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8B. Religious Education</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does it mean to be Muslim?</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Introduction to Islam: What do Muslims believe? What is it like to be a Muslim in modern Britain?</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What are the Five Pillars of Islam?</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What is Halal and Haram and why is it important to Muslims?</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What is a mosque like?</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Sources of Authority – What is the Qur’an and why is it important today?</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Contemporary issue: why do Muslim women wear a Hijab?</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Case Study: Who was Malcom X?</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Assessment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Charity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Fasting</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Five Pillars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Pilgrimage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Prayer</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Ummah</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Enquire and research diverse beliefs and practices in Islam and explaining how Muslims put their faith into action.</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Investigate the symbols worn and special</a:t>
                      </a:r>
                      <a:r>
                        <a:rPr lang="en-GB" sz="1000" b="0" kern="1200" baseline="0" dirty="0">
                          <a:solidFill>
                            <a:srgbClr val="FF0000"/>
                          </a:solidFill>
                          <a:latin typeface="Arial" panose="020B0604020202020204" pitchFamily="34" charset="0"/>
                          <a:ea typeface="+mn-ea"/>
                          <a:cs typeface="Arial" panose="020B0604020202020204" pitchFamily="34" charset="0"/>
                        </a:rPr>
                        <a:t> journeys made by Muslim and how they are received in the modern world.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Examine and evaluate the  importance of charity, prayer and</a:t>
                      </a:r>
                      <a:r>
                        <a:rPr lang="en-GB" sz="1000" b="0" kern="1200" baseline="0" dirty="0">
                          <a:solidFill>
                            <a:srgbClr val="FF0000"/>
                          </a:solidFill>
                          <a:latin typeface="Arial" panose="020B0604020202020204" pitchFamily="34" charset="0"/>
                          <a:ea typeface="+mn-ea"/>
                          <a:cs typeface="Arial" panose="020B0604020202020204" pitchFamily="34" charset="0"/>
                        </a:rPr>
                        <a:t> fasting to Muslims.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Make links between key Islamic beliefs and actions and explain the impact on the lives of believers and the challenges of keeping the Five Pillars in a secular or different culture.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Discuss debate, analyse and evaluate different arguments from religion and belief in respect of the wearing of the Hijab, Niqab or Burka by some Muslim women in the 21st century.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Analyse and explain what Islamophobia is and explain the reasons for it and the impact on the Islamic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Describe and explain the significant features of Muslim , such as rites of passage, family and festival celebrations.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understanding of the Sikh belief and practices develops cultural capital for life in a diverse Britain.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Knowledge of issues arising from different beliefs about God and community help in debates about such issues in future life.</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Understanding the impact of belief and practices about community and belonging help pupils to reflect on their own identity and sense of belonging.</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a:t>
                      </a:r>
                      <a:r>
                        <a:rPr lang="en-US" sz="1000" b="1" kern="1200" dirty="0">
                          <a:solidFill>
                            <a:srgbClr val="FF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Reflect on values and beliefs in respect of Zakat, and caring for others.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Explore the challenges the Islamic faith faces in a secular society, especially in respect of traditional dress.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the impact of the Five Pillars on a Muslim’s daily life.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Compare and contrast the Quran as a sources of authority and how this impacts on Muslim's in a religious and non religious society.</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338859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540365089"/>
              </p:ext>
            </p:extLst>
          </p:nvPr>
        </p:nvGraphicFramePr>
        <p:xfrm>
          <a:off x="228600" y="381000"/>
          <a:ext cx="8610601" cy="5943600"/>
        </p:xfrm>
        <a:graphic>
          <a:graphicData uri="http://schemas.openxmlformats.org/drawingml/2006/table">
            <a:tbl>
              <a:tblPr firstRow="1" firstCol="1" bandRow="1">
                <a:tableStyleId>{5C22544A-7EE6-4342-B048-85BDC9FD1C3A}</a:tableStyleId>
              </a:tblPr>
              <a:tblGrid>
                <a:gridCol w="350568">
                  <a:extLst>
                    <a:ext uri="{9D8B030D-6E8A-4147-A177-3AD203B41FA5}">
                      <a16:colId xmlns:a16="http://schemas.microsoft.com/office/drawing/2014/main" val="2118699837"/>
                    </a:ext>
                  </a:extLst>
                </a:gridCol>
                <a:gridCol w="1769806">
                  <a:extLst>
                    <a:ext uri="{9D8B030D-6E8A-4147-A177-3AD203B41FA5}">
                      <a16:colId xmlns:a16="http://schemas.microsoft.com/office/drawing/2014/main" val="1375767732"/>
                    </a:ext>
                  </a:extLst>
                </a:gridCol>
                <a:gridCol w="1527112">
                  <a:extLst>
                    <a:ext uri="{9D8B030D-6E8A-4147-A177-3AD203B41FA5}">
                      <a16:colId xmlns:a16="http://schemas.microsoft.com/office/drawing/2014/main" val="20002"/>
                    </a:ext>
                  </a:extLst>
                </a:gridCol>
                <a:gridCol w="1679824">
                  <a:extLst>
                    <a:ext uri="{9D8B030D-6E8A-4147-A177-3AD203B41FA5}">
                      <a16:colId xmlns:a16="http://schemas.microsoft.com/office/drawing/2014/main" val="20003"/>
                    </a:ext>
                  </a:extLst>
                </a:gridCol>
                <a:gridCol w="1756179">
                  <a:extLst>
                    <a:ext uri="{9D8B030D-6E8A-4147-A177-3AD203B41FA5}">
                      <a16:colId xmlns:a16="http://schemas.microsoft.com/office/drawing/2014/main" val="1481332327"/>
                    </a:ext>
                  </a:extLst>
                </a:gridCol>
                <a:gridCol w="1527112">
                  <a:extLst>
                    <a:ext uri="{9D8B030D-6E8A-4147-A177-3AD203B41FA5}">
                      <a16:colId xmlns:a16="http://schemas.microsoft.com/office/drawing/2014/main" val="20005"/>
                    </a:ext>
                  </a:extLst>
                </a:gridCol>
              </a:tblGrid>
              <a:tr h="503323">
                <a:tc rowSpan="2">
                  <a:txBody>
                    <a:bodyPr/>
                    <a:lstStyle/>
                    <a:p>
                      <a:pPr algn="ctr">
                        <a:spcAft>
                          <a:spcPts val="0"/>
                        </a:spcAft>
                      </a:pPr>
                      <a:r>
                        <a:rPr lang="en-GB" sz="14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400" dirty="0">
                          <a:effectLst/>
                        </a:rPr>
                        <a:t>YEAR 8 </a:t>
                      </a:r>
                    </a:p>
                  </a:txBody>
                  <a:tcPr marL="51435" marR="51435"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8365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 and LITERACY</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856621">
                <a:tc>
                  <a:txBody>
                    <a:bodyPr/>
                    <a:lstStyle/>
                    <a:p>
                      <a:pPr marL="71755" marR="71755" algn="ctr">
                        <a:spcAft>
                          <a:spcPts val="0"/>
                        </a:spcAft>
                      </a:pPr>
                      <a:r>
                        <a:rPr lang="en-GB" sz="900" dirty="0">
                          <a:solidFill>
                            <a:schemeClr val="tx1"/>
                          </a:solidFill>
                          <a:effectLst/>
                        </a:rPr>
                        <a:t>Term 2</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8C. 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ONLINE AND MEDIA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Social Media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Screen Time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Selfies and Sharing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Pornography and indecent images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Digital Footprint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5725" marR="85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Risk Management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Pornography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Grooming</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Personal Digital Material</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Data collection, sharing and use.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Digital footprint</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and reflect on the issues and impact of social media on individuals, friends and families.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knowledge and the law to pornography and indecent images.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use of online and media platforms.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the impact of online and media platforms on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individual liberty and the rule of law.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70879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629104752"/>
              </p:ext>
            </p:extLst>
          </p:nvPr>
        </p:nvGraphicFramePr>
        <p:xfrm>
          <a:off x="304800" y="381001"/>
          <a:ext cx="8534399" cy="627710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415011">
                  <a:extLst>
                    <a:ext uri="{9D8B030D-6E8A-4147-A177-3AD203B41FA5}">
                      <a16:colId xmlns:a16="http://schemas.microsoft.com/office/drawing/2014/main" val="1375767732"/>
                    </a:ext>
                  </a:extLst>
                </a:gridCol>
                <a:gridCol w="1371600">
                  <a:extLst>
                    <a:ext uri="{9D8B030D-6E8A-4147-A177-3AD203B41FA5}">
                      <a16:colId xmlns:a16="http://schemas.microsoft.com/office/drawing/2014/main" val="20002"/>
                    </a:ext>
                  </a:extLst>
                </a:gridCol>
                <a:gridCol w="1876907">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45016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9610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249728">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8D.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Religious Education</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How do people respond to Ultimate Questions?</a:t>
                      </a:r>
                    </a:p>
                    <a:p>
                      <a:pPr marL="171450"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b="0" i="0"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is an ultimate question?</a:t>
                      </a:r>
                    </a:p>
                    <a:p>
                      <a:pPr marL="171450"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b="0" i="0"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concepts from religion and belief  can be applied? </a:t>
                      </a:r>
                    </a:p>
                    <a:p>
                      <a:pPr marL="171450"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b="0" i="0" dirty="0">
                          <a:solidFill>
                            <a:srgbClr val="FF0000"/>
                          </a:solidFill>
                          <a:effectLst/>
                          <a:latin typeface="Arial" panose="020B0604020202020204" pitchFamily="34" charset="0"/>
                          <a:ea typeface="Calibri" panose="020F0502020204030204" pitchFamily="34" charset="0"/>
                          <a:cs typeface="Arial" panose="020B0604020202020204" pitchFamily="34" charset="0"/>
                        </a:rPr>
                        <a:t>How can we respond to ultimate questions. </a:t>
                      </a:r>
                    </a:p>
                    <a:p>
                      <a:pPr marL="171450" marR="0" lvl="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b="0" i="0" dirty="0">
                          <a:solidFill>
                            <a:srgbClr val="FF0000"/>
                          </a:solidFill>
                          <a:effectLst/>
                          <a:latin typeface="Arial" panose="020B0604020202020204" pitchFamily="34" charset="0"/>
                          <a:ea typeface="Calibri" panose="020F0502020204030204" pitchFamily="34" charset="0"/>
                          <a:cs typeface="Arial" panose="020B0604020202020204" pitchFamily="34" charset="0"/>
                        </a:rPr>
                        <a:t>How doe ultimate questions  influence  individuals, communities, society and the law. </a:t>
                      </a:r>
                      <a:endParaRPr lang="en-US" sz="1000" b="0" i="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0"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Creation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Design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Evil</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Reason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Science</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Suffering</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Ultimate Question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Atheist</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Agnostic</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Theist.</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Enquire and research into a diverse range of ultimate questions.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Examine and evaluate the  impact of ultimate questions t</a:t>
                      </a:r>
                      <a:r>
                        <a:rPr lang="en-GB" sz="1000" b="0" kern="1200" baseline="0" dirty="0">
                          <a:solidFill>
                            <a:srgbClr val="FF0000"/>
                          </a:solidFill>
                          <a:latin typeface="Arial" panose="020B0604020202020204" pitchFamily="34" charset="0"/>
                          <a:ea typeface="+mn-ea"/>
                          <a:cs typeface="Arial" panose="020B0604020202020204" pitchFamily="34" charset="0"/>
                        </a:rPr>
                        <a:t>o key religious and secular concepts.</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Discuss debate, analyse and evaluate the responses to ultimate questions, from religion and belief.</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Describe and explain the significance of some ultimate questions to ‘big’ questions surrounding the origin of the universe and</a:t>
                      </a:r>
                      <a:r>
                        <a:rPr lang="en-GB" sz="1000" b="0" kern="1200" baseline="0" dirty="0">
                          <a:solidFill>
                            <a:srgbClr val="FF0000"/>
                          </a:solidFill>
                          <a:latin typeface="Arial" panose="020B0604020202020204" pitchFamily="34" charset="0"/>
                          <a:ea typeface="+mn-ea"/>
                          <a:cs typeface="Arial" panose="020B0604020202020204" pitchFamily="34" charset="0"/>
                        </a:rPr>
                        <a:t> origins of evil.</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Comparing similarities and differences between religions.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Explore, describe and evaluate</a:t>
                      </a:r>
                      <a:r>
                        <a:rPr lang="en-GB" sz="1000" b="0" kern="1200" baseline="0" dirty="0">
                          <a:solidFill>
                            <a:srgbClr val="FF0000"/>
                          </a:solidFill>
                          <a:latin typeface="Arial" panose="020B0604020202020204" pitchFamily="34" charset="0"/>
                          <a:ea typeface="+mn-ea"/>
                          <a:cs typeface="Arial" panose="020B0604020202020204" pitchFamily="34" charset="0"/>
                        </a:rPr>
                        <a:t> the impact of ultimate questions in the modern world.</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Reflect on personal thoughts, feelings and beliefs with regard to ultimate questions, sharing them with others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understanding of the potential impact of ultimate questions on</a:t>
                      </a:r>
                      <a:r>
                        <a:rPr lang="en-GB" sz="1000" b="0" kern="1200" baseline="0" dirty="0">
                          <a:solidFill>
                            <a:srgbClr val="FF0000"/>
                          </a:solidFill>
                          <a:latin typeface="Arial" panose="020B0604020202020204" pitchFamily="34" charset="0"/>
                          <a:ea typeface="+mn-ea"/>
                          <a:cs typeface="Arial" panose="020B0604020202020204" pitchFamily="34" charset="0"/>
                        </a:rPr>
                        <a:t> personal belief </a:t>
                      </a:r>
                      <a:r>
                        <a:rPr lang="en-GB" sz="1000" b="0" kern="1200" dirty="0">
                          <a:solidFill>
                            <a:srgbClr val="FF0000"/>
                          </a:solidFill>
                          <a:latin typeface="Arial" panose="020B0604020202020204" pitchFamily="34" charset="0"/>
                          <a:ea typeface="+mn-ea"/>
                          <a:cs typeface="Arial" panose="020B0604020202020204" pitchFamily="34" charset="0"/>
                        </a:rPr>
                        <a:t>belief and practice in a religious and non-religious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Knowledge of ultimate questions such ‘How did the world begin?’ Consider religious teachings and scientific theories on how the world began. Look at literalist and non-literalist interpretations of the Creation stories.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ultimate questions.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ultimate questions from religion and belief.</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how different faith communities respond to ultimate questions.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answers to ultimate questions.</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the freedom and liberty to choose chose between religious and non-religious or scientific theories to explain  the ’big questions’. It also promotes mutual respect for, and tolerance of people with faith, and for those without faith. Other British Values are also evident in this unit.</a:t>
                      </a: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5642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51376618"/>
              </p:ext>
            </p:extLst>
          </p:nvPr>
        </p:nvGraphicFramePr>
        <p:xfrm>
          <a:off x="304800" y="381001"/>
          <a:ext cx="8534399" cy="609599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415011">
                  <a:extLst>
                    <a:ext uri="{9D8B030D-6E8A-4147-A177-3AD203B41FA5}">
                      <a16:colId xmlns:a16="http://schemas.microsoft.com/office/drawing/2014/main" val="1375767732"/>
                    </a:ext>
                  </a:extLst>
                </a:gridCol>
                <a:gridCol w="1371600">
                  <a:extLst>
                    <a:ext uri="{9D8B030D-6E8A-4147-A177-3AD203B41FA5}">
                      <a16:colId xmlns:a16="http://schemas.microsoft.com/office/drawing/2014/main" val="20002"/>
                    </a:ext>
                  </a:extLst>
                </a:gridCol>
                <a:gridCol w="1876907">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45016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9610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249728">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gn="l">
                        <a:lnSpc>
                          <a:spcPct val="107000"/>
                        </a:lnSpc>
                        <a:spcAft>
                          <a:spcPts val="800"/>
                        </a:spcAft>
                      </a:pPr>
                      <a:r>
                        <a:rPr lang="en-GB" sz="1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8E.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Religious Education:</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GB" sz="100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Spirited Arts</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God in Art 1</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God in Art 2</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God in Music 1</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Project </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FF0000"/>
                        </a:solidFill>
                        <a:latin typeface="Arial" panose="020B0604020202020204" pitchFamily="34" charset="0"/>
                        <a:ea typeface="+mn-ea"/>
                        <a:cs typeface="Arial" panose="020B0604020202020204" pitchFamily="34" charset="0"/>
                      </a:endParaRP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Expression</a:t>
                      </a: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Faith </a:t>
                      </a: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Art</a:t>
                      </a: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Music</a:t>
                      </a: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Worship.</a:t>
                      </a:r>
                    </a:p>
                    <a:p>
                      <a:pPr marL="228600" lvl="0" indent="-22860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Belief</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Enquire and research into a diverse range of ultimate questions.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Examine and evaluate the  impact of ultimate questions t</a:t>
                      </a:r>
                      <a:r>
                        <a:rPr lang="en-GB" sz="1000" b="0" kern="1200" baseline="0" dirty="0">
                          <a:solidFill>
                            <a:srgbClr val="FF0000"/>
                          </a:solidFill>
                          <a:latin typeface="Arial" panose="020B0604020202020204" pitchFamily="34" charset="0"/>
                          <a:ea typeface="+mn-ea"/>
                          <a:cs typeface="Arial" panose="020B0604020202020204" pitchFamily="34" charset="0"/>
                        </a:rPr>
                        <a:t>o key religious and secular concepts.</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Discuss debate, analyse and evaluate the responses to ultimate questions, from religion and belief.</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Describe and explain the significance of some ultimate questions to ‘big’ questions surrounding the origin of the universe and</a:t>
                      </a:r>
                      <a:r>
                        <a:rPr lang="en-GB" sz="1000" b="0" kern="1200" baseline="0" dirty="0">
                          <a:solidFill>
                            <a:srgbClr val="FF0000"/>
                          </a:solidFill>
                          <a:latin typeface="Arial" panose="020B0604020202020204" pitchFamily="34" charset="0"/>
                          <a:ea typeface="+mn-ea"/>
                          <a:cs typeface="Arial" panose="020B0604020202020204" pitchFamily="34" charset="0"/>
                        </a:rPr>
                        <a:t> origins of evil.</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Comparing similarities and differences between religions.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Explore, describe and evaluate</a:t>
                      </a:r>
                      <a:r>
                        <a:rPr lang="en-GB" sz="1000" b="0" kern="1200" baseline="0" dirty="0">
                          <a:solidFill>
                            <a:srgbClr val="FF0000"/>
                          </a:solidFill>
                          <a:latin typeface="Arial" panose="020B0604020202020204" pitchFamily="34" charset="0"/>
                          <a:ea typeface="+mn-ea"/>
                          <a:cs typeface="Arial" panose="020B0604020202020204" pitchFamily="34" charset="0"/>
                        </a:rPr>
                        <a:t> the impact of ultimate questions in the modern world.</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Reflect on personal thoughts, feelings and beliefs with regard to ultimate questions, sharing them with others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understanding of the potential impact of ultimate questions on</a:t>
                      </a:r>
                      <a:r>
                        <a:rPr lang="en-GB" sz="1000" b="0" kern="1200" baseline="0" dirty="0">
                          <a:solidFill>
                            <a:srgbClr val="FF0000"/>
                          </a:solidFill>
                          <a:latin typeface="Arial" panose="020B0604020202020204" pitchFamily="34" charset="0"/>
                          <a:ea typeface="+mn-ea"/>
                          <a:cs typeface="Arial" panose="020B0604020202020204" pitchFamily="34" charset="0"/>
                        </a:rPr>
                        <a:t> personal belief </a:t>
                      </a:r>
                      <a:r>
                        <a:rPr lang="en-GB" sz="1000" b="0" kern="1200" dirty="0">
                          <a:solidFill>
                            <a:srgbClr val="FF0000"/>
                          </a:solidFill>
                          <a:latin typeface="Arial" panose="020B0604020202020204" pitchFamily="34" charset="0"/>
                          <a:ea typeface="+mn-ea"/>
                          <a:cs typeface="Arial" panose="020B0604020202020204" pitchFamily="34" charset="0"/>
                        </a:rPr>
                        <a:t>belief and practice in a religious and non-religious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Knowledge of ultimate questions such ‘How did the world begin?’ Consider religious teachings and scientific theories on how the world began. Look at literalist and non-literalist interpretations of the Creation stories.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Explore and express personal spirituality and creativity through art.</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Explore the rights and wrongs of using images in</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worship.</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Enquire into the place and function of art in</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religious worship.</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Explore the cultural influences on religious art</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through artistic expression in its various </a:t>
                      </a:r>
                      <a:r>
                        <a:rPr lang="en-US" sz="1000" b="0" u="none" kern="1200" dirty="0" err="1">
                          <a:solidFill>
                            <a:srgbClr val="FF0000"/>
                          </a:solidFill>
                          <a:latin typeface="Arial" panose="020B0604020202020204" pitchFamily="34" charset="0"/>
                          <a:ea typeface="+mn-ea"/>
                          <a:cs typeface="Arial" panose="020B0604020202020204" pitchFamily="34" charset="0"/>
                        </a:rPr>
                        <a:t>forms.Other</a:t>
                      </a:r>
                      <a:r>
                        <a:rPr lang="en-US" sz="1000" b="0" u="none" kern="1200" dirty="0">
                          <a:solidFill>
                            <a:srgbClr val="FF0000"/>
                          </a:solidFill>
                          <a:latin typeface="Arial" panose="020B0604020202020204" pitchFamily="34" charset="0"/>
                          <a:ea typeface="+mn-ea"/>
                          <a:cs typeface="Arial" panose="020B0604020202020204" pitchFamily="34" charset="0"/>
                        </a:rPr>
                        <a:t>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7258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18757714"/>
              </p:ext>
            </p:extLst>
          </p:nvPr>
        </p:nvGraphicFramePr>
        <p:xfrm>
          <a:off x="381000" y="228601"/>
          <a:ext cx="8534400" cy="6379171"/>
        </p:xfrm>
        <a:graphic>
          <a:graphicData uri="http://schemas.openxmlformats.org/drawingml/2006/table">
            <a:tbl>
              <a:tblPr firstRow="1" firstCol="1" bandRow="1">
                <a:tableStyleId>{5C22544A-7EE6-4342-B048-85BDC9FD1C3A}</a:tableStyleId>
              </a:tblPr>
              <a:tblGrid>
                <a:gridCol w="347465">
                  <a:extLst>
                    <a:ext uri="{9D8B030D-6E8A-4147-A177-3AD203B41FA5}">
                      <a16:colId xmlns:a16="http://schemas.microsoft.com/office/drawing/2014/main" val="2118699837"/>
                    </a:ext>
                  </a:extLst>
                </a:gridCol>
                <a:gridCol w="1754144">
                  <a:extLst>
                    <a:ext uri="{9D8B030D-6E8A-4147-A177-3AD203B41FA5}">
                      <a16:colId xmlns:a16="http://schemas.microsoft.com/office/drawing/2014/main" val="1375767732"/>
                    </a:ext>
                  </a:extLst>
                </a:gridCol>
                <a:gridCol w="1513598">
                  <a:extLst>
                    <a:ext uri="{9D8B030D-6E8A-4147-A177-3AD203B41FA5}">
                      <a16:colId xmlns:a16="http://schemas.microsoft.com/office/drawing/2014/main" val="20002"/>
                    </a:ext>
                  </a:extLst>
                </a:gridCol>
                <a:gridCol w="1664958">
                  <a:extLst>
                    <a:ext uri="{9D8B030D-6E8A-4147-A177-3AD203B41FA5}">
                      <a16:colId xmlns:a16="http://schemas.microsoft.com/office/drawing/2014/main" val="20003"/>
                    </a:ext>
                  </a:extLst>
                </a:gridCol>
                <a:gridCol w="1740637">
                  <a:extLst>
                    <a:ext uri="{9D8B030D-6E8A-4147-A177-3AD203B41FA5}">
                      <a16:colId xmlns:a16="http://schemas.microsoft.com/office/drawing/2014/main" val="1481332327"/>
                    </a:ext>
                  </a:extLst>
                </a:gridCol>
                <a:gridCol w="1513598">
                  <a:extLst>
                    <a:ext uri="{9D8B030D-6E8A-4147-A177-3AD203B41FA5}">
                      <a16:colId xmlns:a16="http://schemas.microsoft.com/office/drawing/2014/main" val="20005"/>
                    </a:ext>
                  </a:extLst>
                </a:gridCol>
              </a:tblGrid>
              <a:tr h="483964">
                <a:tc rowSpan="2">
                  <a:txBody>
                    <a:bodyPr/>
                    <a:lstStyle/>
                    <a:p>
                      <a:pPr algn="ctr">
                        <a:spcAft>
                          <a:spcPts val="0"/>
                        </a:spcAft>
                      </a:pPr>
                      <a:r>
                        <a:rPr lang="en-GB" sz="14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400" dirty="0">
                          <a:effectLst/>
                        </a:rPr>
                        <a:t>YEAR 8 </a:t>
                      </a:r>
                    </a:p>
                  </a:txBody>
                  <a:tcPr marL="51435" marR="51435"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6120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900" b="1" dirty="0">
                          <a:effectLst/>
                        </a:rPr>
                        <a:t>KNOWLEDGE</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900" b="1" dirty="0">
                          <a:effectLst/>
                        </a:rPr>
                        <a:t>CONCEPTS and LITERACY</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900" b="1" dirty="0">
                          <a:effectLst/>
                        </a:rPr>
                        <a:t>SKILLS</a:t>
                      </a: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69828">
                <a:tc>
                  <a:txBody>
                    <a:bodyPr/>
                    <a:lstStyle/>
                    <a:p>
                      <a:pPr marL="71755" marR="71755" algn="ctr">
                        <a:spcAft>
                          <a:spcPts val="0"/>
                        </a:spcAft>
                      </a:pPr>
                      <a:r>
                        <a:rPr lang="en-GB" sz="900" dirty="0">
                          <a:solidFill>
                            <a:schemeClr val="tx1"/>
                          </a:solidFill>
                          <a:effectLst/>
                        </a:rPr>
                        <a:t>Term 2</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8F. 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IDENTITY, STEREOTYPES AND EQUALITY.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SPECTRUM CIC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Identity and respect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Equality (including the protected characteristics Equality Act 2010)</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5725" marR="85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0" u="none"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Stereotype</a:t>
                      </a: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Prejudice</a:t>
                      </a: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Discrimination</a:t>
                      </a: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Equality</a:t>
                      </a: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Characteristics</a:t>
                      </a:r>
                    </a:p>
                    <a:p>
                      <a:pPr marL="171450" lvl="0" indent="-171450" algn="l" defTabSz="3240085" rtl="0" eaLnBrk="1" latinLnBrk="0" hangingPunct="1">
                        <a:spcAft>
                          <a:spcPts val="0"/>
                        </a:spcAft>
                        <a:buFont typeface="Arial" panose="020B0604020202020204" pitchFamily="34" charset="0"/>
                        <a:buChar char="•"/>
                      </a:pPr>
                      <a:r>
                        <a:rPr lang="en-US" sz="1000" b="0" u="none" kern="1200" dirty="0">
                          <a:solidFill>
                            <a:schemeClr val="tx1"/>
                          </a:solidFill>
                          <a:highlight>
                            <a:srgbClr val="FFFF00"/>
                          </a:highlight>
                          <a:latin typeface="Arial" panose="020B0604020202020204" pitchFamily="34" charset="0"/>
                          <a:ea typeface="+mn-ea"/>
                          <a:cs typeface="Arial" panose="020B0604020202020204" pitchFamily="34" charset="0"/>
                        </a:rPr>
                        <a:t>Equality Act 2010</a:t>
                      </a:r>
                    </a:p>
                    <a:p>
                      <a:pPr marL="0" lvl="0" indent="0" algn="l" defTabSz="3240085" rtl="0" eaLnBrk="1" latinLnBrk="0" hangingPunct="1">
                        <a:spcAft>
                          <a:spcPts val="0"/>
                        </a:spcAft>
                        <a:buFont typeface="Arial" panose="020B0604020202020204" pitchFamily="34" charset="0"/>
                        <a:buNone/>
                      </a:pPr>
                      <a:endParaRPr lang="en-US" sz="1000" b="0" u="none"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u="none"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and Reflect on the characteristics of positive and healthy friendships (in all contexts.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Practical steps they can take in a range of different contexts to improve or support respectful relationships.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prejudice and discrimination against those with protected characterises.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identity, stereotypes and issues of equality mirror the cultural trends of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2179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258550039"/>
              </p:ext>
            </p:extLst>
          </p:nvPr>
        </p:nvGraphicFramePr>
        <p:xfrm>
          <a:off x="304800" y="380999"/>
          <a:ext cx="8534399" cy="6096001"/>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719811">
                  <a:extLst>
                    <a:ext uri="{9D8B030D-6E8A-4147-A177-3AD203B41FA5}">
                      <a16:colId xmlns:a16="http://schemas.microsoft.com/office/drawing/2014/main" val="1375767732"/>
                    </a:ext>
                  </a:extLst>
                </a:gridCol>
                <a:gridCol w="12954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gridCol w="1371600">
                  <a:extLst>
                    <a:ext uri="{9D8B030D-6E8A-4147-A177-3AD203B41FA5}">
                      <a16:colId xmlns:a16="http://schemas.microsoft.com/office/drawing/2014/main" val="1481332327"/>
                    </a:ext>
                  </a:extLst>
                </a:gridCol>
                <a:gridCol w="1295399">
                  <a:extLst>
                    <a:ext uri="{9D8B030D-6E8A-4147-A177-3AD203B41FA5}">
                      <a16:colId xmlns:a16="http://schemas.microsoft.com/office/drawing/2014/main" val="20005"/>
                    </a:ext>
                  </a:extLst>
                </a:gridCol>
              </a:tblGrid>
              <a:tr h="39566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1874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3640040">
                <a:tc>
                  <a:txBody>
                    <a:bodyPr/>
                    <a:lstStyle/>
                    <a:p>
                      <a:pPr marL="71755" marR="71755" algn="ctr">
                        <a:spcAft>
                          <a:spcPts val="0"/>
                        </a:spcAft>
                      </a:pPr>
                      <a:r>
                        <a:rPr lang="en-GB" sz="1200" dirty="0">
                          <a:solidFill>
                            <a:srgbClr val="FF0000"/>
                          </a:solidFill>
                          <a:effectLst/>
                        </a:rPr>
                        <a:t>Term 3</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rowSpan="2">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8G.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Religious Education</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does it mean to be Buddhist?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 Introduction to Buddhism:</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 How did Buddhism</a:t>
                      </a: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begin?</a:t>
                      </a: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b. Why is the Buddha</a:t>
                      </a: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important as a</a:t>
                      </a: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founder?</a:t>
                      </a:r>
                    </a:p>
                    <a:p>
                      <a:pPr marL="0" lvl="0" indent="0">
                        <a:lnSpc>
                          <a:spcPct val="107000"/>
                        </a:lnSpc>
                        <a:spcAft>
                          <a:spcPts val="0"/>
                        </a:spcAft>
                        <a:buFont typeface="+mj-lt"/>
                        <a:buNone/>
                      </a:pP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2. Suffering: What are the Four Noble Truths and do they explain worldwide suffering?</a:t>
                      </a:r>
                    </a:p>
                    <a:p>
                      <a:pPr marL="0" lvl="0" indent="0">
                        <a:lnSpc>
                          <a:spcPct val="107000"/>
                        </a:lnSpc>
                        <a:spcAft>
                          <a:spcPts val="0"/>
                        </a:spcAft>
                        <a:buFont typeface="+mj-lt"/>
                        <a:buNone/>
                      </a:pP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3. Middle Way: What is the Eightfold Path and how does it affect the life of Buddhists?</a:t>
                      </a:r>
                    </a:p>
                    <a:p>
                      <a:pPr marL="0" lvl="0" indent="0">
                        <a:lnSpc>
                          <a:spcPct val="107000"/>
                        </a:lnSpc>
                        <a:spcAft>
                          <a:spcPts val="0"/>
                        </a:spcAft>
                        <a:buFont typeface="+mj-lt"/>
                        <a:buNone/>
                      </a:pP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 Can the Five Precepts be applied to daily life?</a:t>
                      </a:r>
                    </a:p>
                    <a:p>
                      <a:pPr marL="0" lvl="0" indent="0">
                        <a:lnSpc>
                          <a:spcPct val="107000"/>
                        </a:lnSpc>
                        <a:spcAft>
                          <a:spcPts val="0"/>
                        </a:spcAft>
                        <a:buFont typeface="+mj-lt"/>
                        <a:buNone/>
                      </a:pP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5. Buddhists Temples: What do Buddhist Temples look like and how are they used?</a:t>
                      </a:r>
                    </a:p>
                    <a:p>
                      <a:pPr marL="0" lvl="0" indent="0">
                        <a:lnSpc>
                          <a:spcPct val="107000"/>
                        </a:lnSpc>
                        <a:spcAft>
                          <a:spcPts val="0"/>
                        </a:spcAft>
                        <a:buFont typeface="+mj-lt"/>
                        <a:buNone/>
                      </a:pPr>
                      <a:endParaRPr lang="en-GB"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6. Case Study</a:t>
                      </a:r>
                    </a:p>
                    <a:p>
                      <a:pPr marL="0" lvl="0" indent="0">
                        <a:lnSpc>
                          <a:spcPct val="107000"/>
                        </a:lnSpc>
                        <a:spcAft>
                          <a:spcPts val="800"/>
                        </a:spcAft>
                        <a:buFont typeface="+mj-lt"/>
                        <a:buNone/>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7. Assessment.</a:t>
                      </a: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Belief</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Faith</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Practices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Reincarnation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Rites of Passage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M</a:t>
                      </a:r>
                      <a:r>
                        <a:rPr lang="en-GB" sz="1000" b="0" kern="1200" dirty="0">
                          <a:solidFill>
                            <a:srgbClr val="FF0000"/>
                          </a:solidFill>
                          <a:latin typeface="Arial" panose="020B0604020202020204" pitchFamily="34" charset="0"/>
                          <a:ea typeface="+mn-ea"/>
                          <a:cs typeface="Arial" panose="020B0604020202020204" pitchFamily="34" charset="0"/>
                        </a:rPr>
                        <a:t>editation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Puja</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Mantras</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Enquire and research into diverse beliefs and practices of Buddhism.</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Investigate the</a:t>
                      </a:r>
                      <a:r>
                        <a:rPr lang="en-US" sz="1000" b="0" kern="1200" baseline="0" dirty="0">
                          <a:solidFill>
                            <a:srgbClr val="FF0000"/>
                          </a:solidFill>
                          <a:latin typeface="Arial" panose="020B0604020202020204" pitchFamily="34" charset="0"/>
                          <a:ea typeface="+mn-ea"/>
                          <a:cs typeface="Arial" panose="020B0604020202020204" pitchFamily="34" charset="0"/>
                        </a:rPr>
                        <a:t> relationship of Buddhist belief and the modern world.</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Examine and evaluate the  importance of Buddhist worship, symbolism and ideas about meaning in a religious and non-religious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Comparing similarities and differences</a:t>
                      </a:r>
                      <a:r>
                        <a:rPr lang="en-US" sz="1000" b="0" kern="1200" baseline="0" dirty="0">
                          <a:solidFill>
                            <a:srgbClr val="FF0000"/>
                          </a:solidFill>
                          <a:latin typeface="Arial" panose="020B0604020202020204" pitchFamily="34" charset="0"/>
                          <a:ea typeface="+mn-ea"/>
                          <a:cs typeface="Arial" panose="020B0604020202020204" pitchFamily="34" charset="0"/>
                        </a:rPr>
                        <a:t> between religions. </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Describe and explain the significant features of Buddhist, such as rites of passage, family and festival celebrations.</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Discuss, debate, analyse and evaluate the Buddhist</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beliefs in the Four Noble Truths and Eightfold Path as an explanation for suffering in the world.</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Demonstrate religious literacy in discussion, debate and expression of reasoned opinions when referring to key religious teachings, concepts and practices in Buddhism.</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Use appropriate religious vocabulary in context such as Buddhist, Buddhism, meditation, puja, mantras etc.</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understanding of Buddhist belief and practices develops cultural</a:t>
                      </a:r>
                      <a:r>
                        <a:rPr lang="en-US" sz="1000" b="0" kern="1200" baseline="0" dirty="0">
                          <a:solidFill>
                            <a:srgbClr val="FF0000"/>
                          </a:solidFill>
                          <a:latin typeface="Arial" panose="020B0604020202020204" pitchFamily="34" charset="0"/>
                          <a:ea typeface="+mn-ea"/>
                          <a:cs typeface="Arial" panose="020B0604020202020204" pitchFamily="34" charset="0"/>
                        </a:rPr>
                        <a:t> capital for life in a diverse Britain. </a:t>
                      </a:r>
                      <a:r>
                        <a:rPr lang="en-US" sz="1000" b="0" kern="1200" dirty="0">
                          <a:solidFill>
                            <a:srgbClr val="FF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Knowledge of issues airing from different beliefs about God</a:t>
                      </a:r>
                      <a:r>
                        <a:rPr lang="en-US" sz="1000" b="0" kern="1200" baseline="0" dirty="0">
                          <a:solidFill>
                            <a:srgbClr val="FF0000"/>
                          </a:solidFill>
                          <a:latin typeface="Arial" panose="020B0604020202020204" pitchFamily="34" charset="0"/>
                          <a:ea typeface="+mn-ea"/>
                          <a:cs typeface="Arial" panose="020B0604020202020204" pitchFamily="34" charset="0"/>
                        </a:rPr>
                        <a:t> develop understanding to help in debates about such issues in future life.</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Understanding the impact</a:t>
                      </a:r>
                      <a:r>
                        <a:rPr lang="en-US" sz="1000" b="0" kern="1200" baseline="0" dirty="0">
                          <a:solidFill>
                            <a:srgbClr val="FF0000"/>
                          </a:solidFill>
                          <a:latin typeface="Arial" panose="020B0604020202020204" pitchFamily="34" charset="0"/>
                          <a:ea typeface="+mn-ea"/>
                          <a:cs typeface="Arial" panose="020B0604020202020204" pitchFamily="34" charset="0"/>
                        </a:rPr>
                        <a:t> of belief and practices on a modern country enables pupils to reflect on their own country and how it is affected by such issues.</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Reflect on greed and selfishness and its impact and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consequences.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Apply the five moral precepts of Buddhism to a</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current moral issue.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the impact of Buddhist belief and</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practice and how it impacts on daily life.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Explore diversity within the Buddhist faith</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41052676"/>
                  </a:ext>
                </a:extLst>
              </a:tr>
              <a:tr h="256341">
                <a:tc>
                  <a:txBody>
                    <a:bodyPr/>
                    <a:lstStyle/>
                    <a:p>
                      <a:pPr marL="71755" marR="71755" algn="ctr">
                        <a:spcAft>
                          <a:spcPts val="0"/>
                        </a:spcAft>
                      </a:pP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vMerge="1">
                  <a:txBody>
                    <a:bodyPr/>
                    <a:lstStyle/>
                    <a:p>
                      <a:pPr marL="0" lvl="0" indent="0" algn="l" defTabSz="3240085" rtl="0" eaLnBrk="1" latinLnBrk="0" hangingPunct="1">
                        <a:spcAft>
                          <a:spcPts val="0"/>
                        </a:spcAft>
                        <a:buFont typeface="Arial" panose="020B0604020202020204" pitchFamily="34" charset="0"/>
                        <a:buNone/>
                      </a:pPr>
                      <a:endParaRPr lang="en-GB" sz="1000" b="0" kern="1200" dirty="0">
                        <a:solidFill>
                          <a:srgbClr val="0070C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5336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369427152"/>
              </p:ext>
            </p:extLst>
          </p:nvPr>
        </p:nvGraphicFramePr>
        <p:xfrm>
          <a:off x="304800" y="381001"/>
          <a:ext cx="8534399" cy="5759823"/>
        </p:xfrm>
        <a:graphic>
          <a:graphicData uri="http://schemas.openxmlformats.org/drawingml/2006/table">
            <a:tbl>
              <a:tblPr firstRow="1" firstCol="1" bandRow="1">
                <a:tableStyleId>{5C22544A-7EE6-4342-B048-85BDC9FD1C3A}</a:tableStyleId>
              </a:tblPr>
              <a:tblGrid>
                <a:gridCol w="228600">
                  <a:extLst>
                    <a:ext uri="{9D8B030D-6E8A-4147-A177-3AD203B41FA5}">
                      <a16:colId xmlns:a16="http://schemas.microsoft.com/office/drawing/2014/main" val="2118699837"/>
                    </a:ext>
                  </a:extLst>
                </a:gridCol>
                <a:gridCol w="1828800">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9A.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Sex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BEING SAFE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Choices: consent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Coercive Relationships: Case study - Is this coercive control? (BBC)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FGM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Forced marriage and honour-based violence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gender identity and hate crimes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violence against women and girls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Child Sexual Exploitation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Consent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Coercive </a:t>
                      </a:r>
                      <a:r>
                        <a:rPr lang="en-US" sz="1000" b="0" kern="1200" dirty="0" err="1">
                          <a:solidFill>
                            <a:schemeClr val="tx1"/>
                          </a:solidFill>
                          <a:highlight>
                            <a:srgbClr val="FFFF00"/>
                          </a:highlight>
                          <a:latin typeface="Arial" panose="020B0604020202020204" pitchFamily="34" charset="0"/>
                          <a:ea typeface="+mn-ea"/>
                          <a:cs typeface="Arial" panose="020B0604020202020204" pitchFamily="34" charset="0"/>
                        </a:rPr>
                        <a:t>behaviour</a:t>
                      </a:r>
                      <a:endParaRPr lang="en-US" sz="1000" b="0" kern="1200" dirty="0">
                        <a:solidFill>
                          <a:schemeClr val="tx1"/>
                        </a:solidFill>
                        <a:highlight>
                          <a:srgbClr val="FFFF00"/>
                        </a:highlight>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Abuse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Control</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Mutilation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Identity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Stereotype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Exploitation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Force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err="1">
                          <a:solidFill>
                            <a:schemeClr val="tx1"/>
                          </a:solidFill>
                          <a:highlight>
                            <a:srgbClr val="FFFF00"/>
                          </a:highlight>
                          <a:latin typeface="Arial" panose="020B0604020202020204" pitchFamily="34" charset="0"/>
                          <a:ea typeface="+mn-ea"/>
                          <a:cs typeface="Arial" panose="020B0604020202020204" pitchFamily="34" charset="0"/>
                        </a:rPr>
                        <a:t>Honour</a:t>
                      </a:r>
                      <a:endParaRPr lang="en-US" sz="1000" b="0" kern="1200" dirty="0">
                        <a:solidFill>
                          <a:schemeClr val="tx1"/>
                        </a:solidFill>
                        <a:highlight>
                          <a:srgbClr val="FFFF00"/>
                        </a:highlight>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 knowledge of the long term impact of abuses on the individual.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thee issues, particularly coercive control.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abuse behaviours on individuals.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different cultural influences impact wider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83397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815910025"/>
              </p:ext>
            </p:extLst>
          </p:nvPr>
        </p:nvGraphicFramePr>
        <p:xfrm>
          <a:off x="304800" y="381001"/>
          <a:ext cx="8593050" cy="614978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737360">
                  <a:extLst>
                    <a:ext uri="{9D8B030D-6E8A-4147-A177-3AD203B41FA5}">
                      <a16:colId xmlns:a16="http://schemas.microsoft.com/office/drawing/2014/main" val="1375767732"/>
                    </a:ext>
                  </a:extLst>
                </a:gridCol>
                <a:gridCol w="12192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676400">
                  <a:extLst>
                    <a:ext uri="{9D8B030D-6E8A-4147-A177-3AD203B41FA5}">
                      <a16:colId xmlns:a16="http://schemas.microsoft.com/office/drawing/2014/main" val="1481332327"/>
                    </a:ext>
                  </a:extLst>
                </a:gridCol>
                <a:gridCol w="1811250">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9B. Religious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Religion and Global Issues -  Animals and the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1. Introduction: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    a. What are Animal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        Rights?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    b. Do animals really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        have rights?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2. What’s the point of 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    zoo?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3. What is the impact of human activity? Caring for Planet Earth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4. What is the impact of modern lifestyles on the planet?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5. Case Study: Is bullfighting a sport?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6.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Rights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Responsibilities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Entertainment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Education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Cruelty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Environment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Pollution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Blood Sport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Enquire and research into animals rights as a specific issue with a global impact.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Examine and evaluate the  impact of human activity on animals and the global environment.</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Discuss debate, analyse and evaluate the religious and non-religious responses to this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Describe and explain the significance of animal rights and the environment to ‘big’ questions surrounding human existence.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Explore, describe and evaluate the impact of human activity on the planet.</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Reflect on personal thoughts, feelings and beliefs with regard to key issues about animals and the environment.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understanding of the potential impact of mistreatment of animals and the environment on personal belief and practice in a religious and non-religious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Gain an knowledge of the key issues surrounding animals and the environment and consider religious teachings.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animals and the environment.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this global issues from religion and belief.</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how different faith communities respond to the issues.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answers to global issues.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2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BFAD90-887E-48BD-8CFD-2AFB3D71B217}"/>
              </a:ext>
            </a:extLst>
          </p:cNvPr>
          <p:cNvSpPr txBox="1"/>
          <p:nvPr/>
        </p:nvSpPr>
        <p:spPr>
          <a:xfrm>
            <a:off x="609599" y="196105"/>
            <a:ext cx="7924801" cy="923330"/>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b="1" dirty="0">
                <a:solidFill>
                  <a:schemeClr val="bg1"/>
                </a:solidFill>
              </a:rPr>
              <a:t>Personal Development and Ethics (PDE)</a:t>
            </a:r>
          </a:p>
          <a:p>
            <a:pPr algn="ctr"/>
            <a:r>
              <a:rPr lang="en-US" b="1" dirty="0">
                <a:solidFill>
                  <a:schemeClr val="bg1"/>
                </a:solidFill>
              </a:rPr>
              <a:t>Curriculum Plan</a:t>
            </a:r>
          </a:p>
          <a:p>
            <a:pPr algn="ctr"/>
            <a:r>
              <a:rPr lang="en-US" b="1" dirty="0">
                <a:solidFill>
                  <a:schemeClr val="bg1"/>
                </a:solidFill>
              </a:rPr>
              <a:t>Key Stage 3</a:t>
            </a:r>
          </a:p>
        </p:txBody>
      </p:sp>
      <p:pic>
        <p:nvPicPr>
          <p:cNvPr id="2" name="Picture 1">
            <a:extLst>
              <a:ext uri="{FF2B5EF4-FFF2-40B4-BE49-F238E27FC236}">
                <a16:creationId xmlns:a16="http://schemas.microsoft.com/office/drawing/2014/main" id="{81C4FB07-DFE3-46CF-BE97-0990C9044CFF}"/>
              </a:ext>
            </a:extLst>
          </p:cNvPr>
          <p:cNvPicPr>
            <a:picLocks noChangeAspect="1"/>
          </p:cNvPicPr>
          <p:nvPr/>
        </p:nvPicPr>
        <p:blipFill rotWithShape="1">
          <a:blip r:embed="rId3"/>
          <a:srcRect l="22500" t="14885" r="23333" b="24046"/>
          <a:stretch/>
        </p:blipFill>
        <p:spPr>
          <a:xfrm>
            <a:off x="628094" y="1295399"/>
            <a:ext cx="7982506" cy="4912311"/>
          </a:xfrm>
          <a:prstGeom prst="rect">
            <a:avLst/>
          </a:prstGeom>
        </p:spPr>
      </p:pic>
    </p:spTree>
    <p:extLst>
      <p:ext uri="{BB962C8B-B14F-4D97-AF65-F5344CB8AC3E}">
        <p14:creationId xmlns:p14="http://schemas.microsoft.com/office/powerpoint/2010/main" val="2891405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892505848"/>
              </p:ext>
            </p:extLst>
          </p:nvPr>
        </p:nvGraphicFramePr>
        <p:xfrm>
          <a:off x="304800" y="381001"/>
          <a:ext cx="8593050" cy="614978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796011">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9C.1.  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RESPECTFUL RELATIONSHIPS INCLUDING FRIENDSHIPS</a:t>
                      </a: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Friendships </a:t>
                      </a: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Trust in Families and Conflict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Domestic Violence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Cyber-bullying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and Harassment: sexism</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Friendship</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Trust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Abuse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Stereotype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Harassment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and reflect on modern families and relationships and the effect they have on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knowledge to different scenarios around the issue.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relationships on individuals and families.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these issues reflect the cultural trends of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80764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821968311"/>
              </p:ext>
            </p:extLst>
          </p:nvPr>
        </p:nvGraphicFramePr>
        <p:xfrm>
          <a:off x="381000" y="381001"/>
          <a:ext cx="8458200" cy="5714999"/>
        </p:xfrm>
        <a:graphic>
          <a:graphicData uri="http://schemas.openxmlformats.org/drawingml/2006/table">
            <a:tbl>
              <a:tblPr firstRow="1" firstCol="1" bandRow="1">
                <a:tableStyleId>{5C22544A-7EE6-4342-B048-85BDC9FD1C3A}</a:tableStyleId>
              </a:tblPr>
              <a:tblGrid>
                <a:gridCol w="344363">
                  <a:extLst>
                    <a:ext uri="{9D8B030D-6E8A-4147-A177-3AD203B41FA5}">
                      <a16:colId xmlns:a16="http://schemas.microsoft.com/office/drawing/2014/main" val="2118699837"/>
                    </a:ext>
                  </a:extLst>
                </a:gridCol>
                <a:gridCol w="1738482">
                  <a:extLst>
                    <a:ext uri="{9D8B030D-6E8A-4147-A177-3AD203B41FA5}">
                      <a16:colId xmlns:a16="http://schemas.microsoft.com/office/drawing/2014/main" val="1375767732"/>
                    </a:ext>
                  </a:extLst>
                </a:gridCol>
                <a:gridCol w="1500083">
                  <a:extLst>
                    <a:ext uri="{9D8B030D-6E8A-4147-A177-3AD203B41FA5}">
                      <a16:colId xmlns:a16="http://schemas.microsoft.com/office/drawing/2014/main" val="20002"/>
                    </a:ext>
                  </a:extLst>
                </a:gridCol>
                <a:gridCol w="1650093">
                  <a:extLst>
                    <a:ext uri="{9D8B030D-6E8A-4147-A177-3AD203B41FA5}">
                      <a16:colId xmlns:a16="http://schemas.microsoft.com/office/drawing/2014/main" val="20003"/>
                    </a:ext>
                  </a:extLst>
                </a:gridCol>
                <a:gridCol w="1725096">
                  <a:extLst>
                    <a:ext uri="{9D8B030D-6E8A-4147-A177-3AD203B41FA5}">
                      <a16:colId xmlns:a16="http://schemas.microsoft.com/office/drawing/2014/main" val="1481332327"/>
                    </a:ext>
                  </a:extLst>
                </a:gridCol>
                <a:gridCol w="1500083">
                  <a:extLst>
                    <a:ext uri="{9D8B030D-6E8A-4147-A177-3AD203B41FA5}">
                      <a16:colId xmlns:a16="http://schemas.microsoft.com/office/drawing/2014/main" val="20005"/>
                    </a:ext>
                  </a:extLst>
                </a:gridCol>
              </a:tblGrid>
              <a:tr h="483965">
                <a:tc rowSpan="2">
                  <a:txBody>
                    <a:bodyPr/>
                    <a:lstStyle/>
                    <a:p>
                      <a:pPr algn="ctr">
                        <a:spcAft>
                          <a:spcPts val="0"/>
                        </a:spcAft>
                      </a:pPr>
                      <a:r>
                        <a:rPr lang="en-GB" sz="14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400" dirty="0">
                          <a:effectLst/>
                        </a:rPr>
                        <a:t>YEAR 9 </a:t>
                      </a:r>
                    </a:p>
                  </a:txBody>
                  <a:tcPr marL="51435" marR="51435"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6120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 and LITERACY</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69826">
                <a:tc>
                  <a:txBody>
                    <a:bodyPr/>
                    <a:lstStyle/>
                    <a:p>
                      <a:pPr marL="71755" marR="71755" algn="ctr">
                        <a:spcAft>
                          <a:spcPts val="0"/>
                        </a:spcAft>
                      </a:pPr>
                      <a:r>
                        <a:rPr lang="en-GB" sz="900" dirty="0">
                          <a:solidFill>
                            <a:schemeClr val="tx1"/>
                          </a:solidFill>
                          <a:effectLst/>
                        </a:rPr>
                        <a:t>Term 2</a:t>
                      </a:r>
                      <a:endPar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9C.2. Health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INTERNET SAFETY AND HARM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Image – real vs fake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Online Gambling and Debt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Internet Safety and the ‘Dark Web’.</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Cyber-crime and online fraud.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Harmful behaviours – cyber-bullying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85725" marR="857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highlight>
                          <a:srgbClr val="FFFF00"/>
                        </a:highlight>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Digital</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Debt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Internet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Fraud</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Scam</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Harassment</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 understanding of risks associated with online activities and the impact of them on individuals, friends and families.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knowledge and understanding to different scenarios surrounding the issue.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use of social media and the internet.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Internet harm can sometimes reflect cultural trends of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8491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380482563"/>
              </p:ext>
            </p:extLst>
          </p:nvPr>
        </p:nvGraphicFramePr>
        <p:xfrm>
          <a:off x="237375" y="271397"/>
          <a:ext cx="8669250" cy="6358003"/>
        </p:xfrm>
        <a:graphic>
          <a:graphicData uri="http://schemas.openxmlformats.org/drawingml/2006/table">
            <a:tbl>
              <a:tblPr firstRow="1" firstCol="1" bandRow="1">
                <a:tableStyleId>{5C22544A-7EE6-4342-B048-85BDC9FD1C3A}</a:tableStyleId>
              </a:tblPr>
              <a:tblGrid>
                <a:gridCol w="230627">
                  <a:extLst>
                    <a:ext uri="{9D8B030D-6E8A-4147-A177-3AD203B41FA5}">
                      <a16:colId xmlns:a16="http://schemas.microsoft.com/office/drawing/2014/main" val="2118699837"/>
                    </a:ext>
                  </a:extLst>
                </a:gridCol>
                <a:gridCol w="1970398">
                  <a:extLst>
                    <a:ext uri="{9D8B030D-6E8A-4147-A177-3AD203B41FA5}">
                      <a16:colId xmlns:a16="http://schemas.microsoft.com/office/drawing/2014/main" val="1375767732"/>
                    </a:ext>
                  </a:extLst>
                </a:gridCol>
                <a:gridCol w="1258382">
                  <a:extLst>
                    <a:ext uri="{9D8B030D-6E8A-4147-A177-3AD203B41FA5}">
                      <a16:colId xmlns:a16="http://schemas.microsoft.com/office/drawing/2014/main" val="20002"/>
                    </a:ext>
                  </a:extLst>
                </a:gridCol>
                <a:gridCol w="2018218">
                  <a:extLst>
                    <a:ext uri="{9D8B030D-6E8A-4147-A177-3AD203B41FA5}">
                      <a16:colId xmlns:a16="http://schemas.microsoft.com/office/drawing/2014/main" val="20003"/>
                    </a:ext>
                  </a:extLst>
                </a:gridCol>
                <a:gridCol w="1524000">
                  <a:extLst>
                    <a:ext uri="{9D8B030D-6E8A-4147-A177-3AD203B41FA5}">
                      <a16:colId xmlns:a16="http://schemas.microsoft.com/office/drawing/2014/main" val="1481332327"/>
                    </a:ext>
                  </a:extLst>
                </a:gridCol>
                <a:gridCol w="1667625">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5751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9D. Religious Education</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does it mean to be Jewish?</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1. Introduction to Judaism:</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a. Where did Judaism begin?</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b. What is it like to be Jewish in </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modern Britain?</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2. Why is Jerusalem so important to Jews?</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3. What are the Jewish holy texts and what do they say?</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4. What is the most important day of the week for Jews?</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5. Why and how do Jews celebrate their most important festivals?</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6. Case Study: How did one man smash the Orthodox Jewish stereotype?</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7. Assessment</a:t>
                      </a: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Anti-Semitism</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Celebration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Diversity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Holocaust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Rites of passage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rgbClr val="FF0000"/>
                          </a:solidFill>
                          <a:latin typeface="Arial" panose="020B0604020202020204" pitchFamily="34" charset="0"/>
                          <a:ea typeface="+mn-ea"/>
                          <a:cs typeface="Arial" panose="020B0604020202020204" pitchFamily="34" charset="0"/>
                        </a:rPr>
                        <a:t>S</a:t>
                      </a:r>
                      <a:r>
                        <a:rPr lang="en-GB" sz="1000" b="0" kern="1200" dirty="0">
                          <a:solidFill>
                            <a:srgbClr val="FF0000"/>
                          </a:solidFill>
                          <a:latin typeface="Arial" panose="020B0604020202020204" pitchFamily="34" charset="0"/>
                          <a:ea typeface="+mn-ea"/>
                          <a:cs typeface="Arial" panose="020B0604020202020204" pitchFamily="34" charset="0"/>
                        </a:rPr>
                        <a:t>symbols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Identity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Shabbat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Kosher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Enquire and research into diverse beliefs and practices.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Investigate anti-Semitism and how its impact on the Jewish community, past and present.</a:t>
                      </a:r>
                      <a:r>
                        <a:rPr lang="en-GB" sz="1000" b="0" kern="1200" baseline="0" dirty="0">
                          <a:solidFill>
                            <a:srgbClr val="FF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Reflect on personal thoughts, feelings with regard to anti-Semitism and the events of the Holocaust.</a:t>
                      </a: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Identify and explain diversity within the Jewish community and the reasons for it.</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Discuss debate, analyse and evaluate the role of sacred texts as a source of authority in the modern world.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he synagogue and the home in Jewish life and worship.</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Demonstrate religious literacy in discussion, debate and expression of reasoned opinions when referring to key religious teachings, concepts and practices in Judaism.</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Comparing similarities and differences between religions. </a:t>
                      </a: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understanding of the features and</a:t>
                      </a:r>
                      <a:r>
                        <a:rPr lang="en-US" sz="1000" b="0" kern="1200" baseline="0" dirty="0">
                          <a:solidFill>
                            <a:srgbClr val="FF0000"/>
                          </a:solidFill>
                          <a:latin typeface="Arial" panose="020B0604020202020204" pitchFamily="34" charset="0"/>
                          <a:ea typeface="+mn-ea"/>
                          <a:cs typeface="Arial" panose="020B0604020202020204" pitchFamily="34" charset="0"/>
                        </a:rPr>
                        <a:t> impact of belief and practice on Jewish life are vital to religious understanding and for later study in GCSE.</a:t>
                      </a:r>
                      <a:r>
                        <a:rPr lang="en-US" sz="1000" b="0" kern="1200" dirty="0">
                          <a:solidFill>
                            <a:srgbClr val="FF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Knowledge of issues such as anti-Semitism and the Holocaust provide cultural points of reference to enable pupils to understand issues of discrimination in the past and present.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unit provides a basis of knowledge that will be developed and used at GCSE.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Respond to the events of the Holocaust and express personal thoughts and feelings.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Explore the roles of men and women in the Jewish faith.</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the role and importance of the family and the home in Judaism.</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Explore diversity within the Jewish faith and the influence of culture on belief and practice.</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20269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038210502"/>
              </p:ext>
            </p:extLst>
          </p:nvPr>
        </p:nvGraphicFramePr>
        <p:xfrm>
          <a:off x="304800" y="381001"/>
          <a:ext cx="8625839" cy="584498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828800">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9E.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CONSENT, RISK TAKING BEHAVIOURS, CONTRACEPTION, SEXUAL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Spectrum CIC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Consent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Risk Taking Behaviours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Contraception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Sexual Health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Consent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Contraception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Consequences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Capacity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Exploitation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Choice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Capacity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 understanding of contraception and STIs to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in particular consent.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behaviours and their long term consequences.</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these issue often attract mirror the cultural trends.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96674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020698438"/>
              </p:ext>
            </p:extLst>
          </p:nvPr>
        </p:nvGraphicFramePr>
        <p:xfrm>
          <a:off x="304800" y="381001"/>
          <a:ext cx="8593050" cy="59002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432560">
                  <a:extLst>
                    <a:ext uri="{9D8B030D-6E8A-4147-A177-3AD203B41FA5}">
                      <a16:colId xmlns:a16="http://schemas.microsoft.com/office/drawing/2014/main" val="1375767732"/>
                    </a:ext>
                  </a:extLst>
                </a:gridCol>
                <a:gridCol w="16764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447800">
                  <a:extLst>
                    <a:ext uri="{9D8B030D-6E8A-4147-A177-3AD203B41FA5}">
                      <a16:colId xmlns:a16="http://schemas.microsoft.com/office/drawing/2014/main" val="1481332327"/>
                    </a:ext>
                  </a:extLst>
                </a:gridCol>
                <a:gridCol w="1582650">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a:t>
                      </a:r>
                      <a:r>
                        <a:rPr lang="en-GB" sz="1200" b="1" baseline="0" dirty="0">
                          <a:effectLst/>
                        </a:rPr>
                        <a:t>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667744">
                <a:tc>
                  <a:txBody>
                    <a:bodyPr/>
                    <a:lstStyle/>
                    <a:p>
                      <a:pPr marL="71755" marR="71755" algn="ctr">
                        <a:spcAft>
                          <a:spcPts val="0"/>
                        </a:spcAft>
                      </a:pPr>
                      <a:r>
                        <a:rPr lang="en-GB" sz="1200" dirty="0">
                          <a:solidFill>
                            <a:srgbClr val="FF0000"/>
                          </a:solidFill>
                          <a:effectLst/>
                        </a:rPr>
                        <a:t>Term 3</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9F. Religious Education</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does it mean to be a Christian?</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1. Christian Diversity</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2. The Church</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3. Worship</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4. Prayer</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5. The Bible</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6. Case Study: women in the church</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GB" sz="10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1"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Belief</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Faith</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Practices</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Eucharist/Communion</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Private prayer</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Public prayer</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Gospel</a:t>
                      </a:r>
                    </a:p>
                    <a:p>
                      <a:pPr marL="171450" lvl="0" indent="-171450" algn="l" defTabSz="3240085" rtl="0" eaLnBrk="1" latinLnBrk="0" hangingPunct="1">
                        <a:spcAft>
                          <a:spcPts val="0"/>
                        </a:spcAft>
                        <a:buFont typeface="Arial" panose="020B0604020202020204" pitchFamily="34" charset="0"/>
                        <a:buChar char="•"/>
                      </a:pPr>
                      <a:r>
                        <a:rPr lang="en-GB" sz="1000" b="0" kern="1200" dirty="0">
                          <a:solidFill>
                            <a:srgbClr val="FF0000"/>
                          </a:solidFill>
                          <a:latin typeface="Arial" panose="020B0604020202020204" pitchFamily="34" charset="0"/>
                          <a:ea typeface="+mn-ea"/>
                          <a:cs typeface="Arial" panose="020B0604020202020204" pitchFamily="34" charset="0"/>
                        </a:rPr>
                        <a:t>Meditation</a:t>
                      </a:r>
                    </a:p>
                    <a:p>
                      <a:pPr marL="0" lvl="0" indent="0" algn="l" defTabSz="3240085" rtl="0" eaLnBrk="1" latinLnBrk="0" hangingPunct="1">
                        <a:spcAft>
                          <a:spcPts val="0"/>
                        </a:spcAft>
                        <a:buFont typeface="Arial" panose="020B0604020202020204" pitchFamily="34" charset="0"/>
                        <a:buNone/>
                      </a:pPr>
                      <a:endParaRPr lang="en-GB" sz="1000" b="1"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1"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Analysis of the distinctive features of Christianity  with reference to its beliefs and traditions.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Investigation, analyse and explain the distinctive elements of Christian worship.</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Developing religious literacy allowing pupils to understand some religious concepts.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Discuss debate, analyse and evaluate the influence of religion and belief with regard to a current or moral issue in Christianity such as the controversial issue of women priests.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Development and use of religious literacy and vocabulary in context such as Altar, Pulpit, Lectern, Font, Baptistery, Prayer, Sermon, Eucharist, Bible etc.</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features of the six major world religious are key to accessing much of the KS3 and KS4 curriculum.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 ‘community’ allows pupils to investigate different communities and reflect upon their own identify and belonging.</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is perfect as the first unit at BHS as it allows pupils to develop their own sense of belonging to their new school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Explore the meaning and value of prayer and share personal experiences.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Explore the role of women in the church.</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Research aspects of the Christian lifestyle and make links between beliefs and practice.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Reflect on the influence of Christianity on British culture, past and present.</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733885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950450905"/>
              </p:ext>
            </p:extLst>
          </p:nvPr>
        </p:nvGraphicFramePr>
        <p:xfrm>
          <a:off x="304800" y="381001"/>
          <a:ext cx="8534399" cy="6095999"/>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752600">
                  <a:extLst>
                    <a:ext uri="{9D8B030D-6E8A-4147-A177-3AD203B41FA5}">
                      <a16:colId xmlns:a16="http://schemas.microsoft.com/office/drawing/2014/main" val="1375767732"/>
                    </a:ext>
                  </a:extLst>
                </a:gridCol>
                <a:gridCol w="1066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676400">
                  <a:extLst>
                    <a:ext uri="{9D8B030D-6E8A-4147-A177-3AD203B41FA5}">
                      <a16:colId xmlns:a16="http://schemas.microsoft.com/office/drawing/2014/main" val="1481332327"/>
                    </a:ext>
                  </a:extLst>
                </a:gridCol>
                <a:gridCol w="2285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10A. Religious Education </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Religion,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Crime and Punishment</a:t>
                      </a:r>
                      <a:endPar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1. What are the different types of crime and what are their causes?</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2. Why does society punish law breakers?</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3. What is the death penalty and why is it still used in some countries? (1 of 2)</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4. What is the death penalty and why is it still used in some countries? (2 of 2)</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5. Case Study: Derek Bentley – </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6. Was Corporal Punishment effective in the UK?</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7. Assessment</a:t>
                      </a:r>
                      <a:endParaRPr lang="en-US"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Crime </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Aim(s) of Punishment </a:t>
                      </a:r>
                    </a:p>
                    <a:p>
                      <a:pPr marL="171450" lvl="0" indent="-171450" algn="l" defTabSz="3240085" rtl="0" eaLnBrk="1" latinLnBrk="0" hangingPunct="1">
                        <a:spcAft>
                          <a:spcPts val="0"/>
                        </a:spcAft>
                        <a:buFont typeface="Arial" panose="020B0604020202020204" pitchFamily="34" charset="0"/>
                        <a:buChar char="•"/>
                      </a:pPr>
                      <a:r>
                        <a:rPr lang="en-US" sz="1000" b="0" u="none" kern="1200" baseline="0" dirty="0">
                          <a:solidFill>
                            <a:srgbClr val="FF0000"/>
                          </a:solidFill>
                          <a:latin typeface="Arial" panose="020B0604020202020204" pitchFamily="34" charset="0"/>
                          <a:ea typeface="+mn-ea"/>
                          <a:cs typeface="Arial" panose="020B0604020202020204" pitchFamily="34" charset="0"/>
                        </a:rPr>
                        <a:t>Retribution</a:t>
                      </a:r>
                    </a:p>
                    <a:p>
                      <a:pPr marL="171450" lvl="0" indent="-171450" algn="l" defTabSz="3240085" rtl="0" eaLnBrk="1" latinLnBrk="0" hangingPunct="1">
                        <a:spcAft>
                          <a:spcPts val="0"/>
                        </a:spcAft>
                        <a:buFont typeface="Arial" panose="020B0604020202020204" pitchFamily="34" charset="0"/>
                        <a:buChar char="•"/>
                      </a:pPr>
                      <a:r>
                        <a:rPr lang="en-US" sz="1000" b="0" u="none" kern="1200" baseline="0" dirty="0">
                          <a:solidFill>
                            <a:srgbClr val="FF0000"/>
                          </a:solidFill>
                          <a:latin typeface="Arial" panose="020B0604020202020204" pitchFamily="34" charset="0"/>
                          <a:ea typeface="+mn-ea"/>
                          <a:cs typeface="Arial" panose="020B0604020202020204" pitchFamily="34" charset="0"/>
                        </a:rPr>
                        <a:t>Reformation</a:t>
                      </a:r>
                    </a:p>
                    <a:p>
                      <a:pPr marL="171450" lvl="0" indent="-171450" algn="l" defTabSz="3240085" rtl="0" eaLnBrk="1" latinLnBrk="0" hangingPunct="1">
                        <a:spcAft>
                          <a:spcPts val="0"/>
                        </a:spcAft>
                        <a:buFont typeface="Arial" panose="020B0604020202020204" pitchFamily="34" charset="0"/>
                        <a:buChar char="•"/>
                      </a:pPr>
                      <a:r>
                        <a:rPr lang="en-US" sz="1000" b="0" u="none" kern="1200" baseline="0" dirty="0">
                          <a:solidFill>
                            <a:srgbClr val="FF0000"/>
                          </a:solidFill>
                          <a:latin typeface="Arial" panose="020B0604020202020204" pitchFamily="34" charset="0"/>
                          <a:ea typeface="+mn-ea"/>
                          <a:cs typeface="Arial" panose="020B0604020202020204" pitchFamily="34" charset="0"/>
                        </a:rPr>
                        <a:t>Deterrence</a:t>
                      </a:r>
                    </a:p>
                    <a:p>
                      <a:pPr marL="171450" lvl="0" indent="-171450" algn="l" defTabSz="3240085" rtl="0" eaLnBrk="1" latinLnBrk="0" hangingPunct="1">
                        <a:spcAft>
                          <a:spcPts val="0"/>
                        </a:spcAft>
                        <a:buFont typeface="Arial" panose="020B0604020202020204" pitchFamily="34" charset="0"/>
                        <a:buChar char="•"/>
                      </a:pPr>
                      <a:r>
                        <a:rPr lang="en-US" sz="1000" b="0" u="none" kern="1200" baseline="0" dirty="0">
                          <a:solidFill>
                            <a:srgbClr val="FF0000"/>
                          </a:solidFill>
                          <a:latin typeface="Arial" panose="020B0604020202020204" pitchFamily="34" charset="0"/>
                          <a:ea typeface="+mn-ea"/>
                          <a:cs typeface="Arial" panose="020B0604020202020204" pitchFamily="34" charset="0"/>
                        </a:rPr>
                        <a:t>Protection</a:t>
                      </a:r>
                    </a:p>
                    <a:p>
                      <a:pPr marL="171450" lvl="0" indent="-171450" algn="l" defTabSz="3240085" rtl="0" eaLnBrk="1" latinLnBrk="0" hangingPunct="1">
                        <a:spcAft>
                          <a:spcPts val="0"/>
                        </a:spcAft>
                        <a:buFont typeface="Arial" panose="020B0604020202020204" pitchFamily="34" charset="0"/>
                        <a:buChar char="•"/>
                      </a:pPr>
                      <a:r>
                        <a:rPr lang="en-US" sz="1000" b="0" u="none" kern="1200" baseline="0" dirty="0">
                          <a:solidFill>
                            <a:srgbClr val="FF0000"/>
                          </a:solidFill>
                          <a:latin typeface="Arial" panose="020B0604020202020204" pitchFamily="34" charset="0"/>
                          <a:ea typeface="+mn-ea"/>
                          <a:cs typeface="Arial" panose="020B0604020202020204" pitchFamily="34" charset="0"/>
                        </a:rPr>
                        <a:t>Vindication.</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religion, crime and punishment.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surrounding such as the use of the death penalty in the modern world.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crime and punishment.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BV:</a:t>
                      </a:r>
                      <a:endParaRPr lang="en-GB" sz="1000" b="0" u="none"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several aspects of British Values, in particular the rule of law and individual liberty.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50626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596037913"/>
              </p:ext>
            </p:extLst>
          </p:nvPr>
        </p:nvGraphicFramePr>
        <p:xfrm>
          <a:off x="304800" y="381001"/>
          <a:ext cx="8534399" cy="5858435"/>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511095">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nSpc>
                          <a:spcPct val="107000"/>
                        </a:lnSpc>
                        <a:spcAft>
                          <a:spcPts val="800"/>
                        </a:spcAft>
                      </a:pP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10B.</a:t>
                      </a: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Relationships and Sex Education: </a:t>
                      </a:r>
                    </a:p>
                    <a:p>
                      <a:pPr>
                        <a:lnSpc>
                          <a:spcPct val="107000"/>
                        </a:lnSpc>
                        <a:spcAft>
                          <a:spcPts val="800"/>
                        </a:spcAft>
                      </a:pP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INTIMATE SEXUAL RELATIONSHIPS, INCLUDING SEXUAL HEALTH (1).</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AutoNum type="arabicPeriod"/>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Choice: consent, delay, sexual pressure</a:t>
                      </a:r>
                    </a:p>
                    <a:p>
                      <a:pPr marL="228600" indent="-228600">
                        <a:lnSpc>
                          <a:spcPct val="107000"/>
                        </a:lnSpc>
                        <a:spcAft>
                          <a:spcPts val="800"/>
                        </a:spcAft>
                        <a:buAutoNum type="arabicPeriod"/>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Friendships and intimate relationships</a:t>
                      </a:r>
                    </a:p>
                    <a:p>
                      <a:pPr marL="228600" indent="-228600">
                        <a:lnSpc>
                          <a:spcPct val="107000"/>
                        </a:lnSpc>
                        <a:spcAft>
                          <a:spcPts val="800"/>
                        </a:spcAft>
                        <a:buAutoNum type="arabicPeriod"/>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Coercive Control</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Key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Intimate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Choices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Delay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Pressure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Harassment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Coercive Control</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 understanding of benefits and dangers associated with intimate relationships.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in particular consent and coercive control.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intimate relationships and their long term consequences.</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these issues often attract mirror the cultural trends.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77392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189192293"/>
              </p:ext>
            </p:extLst>
          </p:nvPr>
        </p:nvGraphicFramePr>
        <p:xfrm>
          <a:off x="304800" y="228600"/>
          <a:ext cx="8534399" cy="6248400"/>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643611">
                  <a:extLst>
                    <a:ext uri="{9D8B030D-6E8A-4147-A177-3AD203B41FA5}">
                      <a16:colId xmlns:a16="http://schemas.microsoft.com/office/drawing/2014/main" val="1375767732"/>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981200">
                  <a:extLst>
                    <a:ext uri="{9D8B030D-6E8A-4147-A177-3AD203B41FA5}">
                      <a16:colId xmlns:a16="http://schemas.microsoft.com/office/drawing/2014/main" val="1481332327"/>
                    </a:ext>
                  </a:extLst>
                </a:gridCol>
                <a:gridCol w="1904999">
                  <a:extLst>
                    <a:ext uri="{9D8B030D-6E8A-4147-A177-3AD203B41FA5}">
                      <a16:colId xmlns:a16="http://schemas.microsoft.com/office/drawing/2014/main" val="20005"/>
                    </a:ext>
                  </a:extLst>
                </a:gridCol>
              </a:tblGrid>
              <a:tr h="3553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44706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44599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10C. Religious Education : </a:t>
                      </a:r>
                    </a:p>
                    <a:p>
                      <a:pPr>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Religion, Peace and Conflict</a:t>
                      </a:r>
                      <a:r>
                        <a:rPr lang="en-GB" sz="1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Introduction to Peace and conflict</a:t>
                      </a:r>
                    </a:p>
                    <a:p>
                      <a:pPr marL="342900" lvl="0" indent="-342900">
                        <a:lnSpc>
                          <a:spcPct val="107000"/>
                        </a:lnSpc>
                        <a:spcAft>
                          <a:spcPts val="0"/>
                        </a:spcAft>
                        <a:buFont typeface="+mj-lt"/>
                        <a:buAutoNum type="arabicPeriod"/>
                      </a:pP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What is the Just War Theory?</a:t>
                      </a:r>
                    </a:p>
                    <a:p>
                      <a:pPr marL="342900" lvl="0" indent="-342900">
                        <a:lnSpc>
                          <a:spcPct val="107000"/>
                        </a:lnSpc>
                        <a:spcAft>
                          <a:spcPts val="0"/>
                        </a:spcAft>
                        <a:buFont typeface="+mj-lt"/>
                        <a:buAutoNum type="arabicPeriod"/>
                      </a:pP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What are WMDs and why are they so dangerous?</a:t>
                      </a:r>
                    </a:p>
                    <a:p>
                      <a:pPr marL="342900" lvl="0" indent="-342900">
                        <a:lnSpc>
                          <a:spcPct val="107000"/>
                        </a:lnSpc>
                        <a:spcAft>
                          <a:spcPts val="0"/>
                        </a:spcAft>
                        <a:buFont typeface="+mj-lt"/>
                        <a:buAutoNum type="arabicPeriod"/>
                      </a:pP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What is terrorism and can it be stopped?</a:t>
                      </a:r>
                    </a:p>
                    <a:p>
                      <a:pPr marL="342900" lvl="0" indent="-342900">
                        <a:lnSpc>
                          <a:spcPct val="107000"/>
                        </a:lnSpc>
                        <a:spcAft>
                          <a:spcPts val="0"/>
                        </a:spcAft>
                        <a:buFont typeface="+mj-lt"/>
                        <a:buAutoNum type="arabicPeriod"/>
                      </a:pP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Who should take care of refugees and the victims of war?</a:t>
                      </a:r>
                    </a:p>
                    <a:p>
                      <a:pPr marL="342900" lvl="0" indent="-342900">
                        <a:lnSpc>
                          <a:spcPct val="107000"/>
                        </a:lnSpc>
                        <a:spcAft>
                          <a:spcPts val="0"/>
                        </a:spcAft>
                        <a:buFont typeface="+mj-lt"/>
                        <a:buAutoNum type="arabicPeriod"/>
                      </a:pPr>
                      <a:endPar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Christian Charities</a:t>
                      </a:r>
                    </a:p>
                    <a:p>
                      <a:pPr marL="342900" lvl="0" indent="-342900">
                        <a:lnSpc>
                          <a:spcPct val="107000"/>
                        </a:lnSpc>
                        <a:spcAft>
                          <a:spcPts val="0"/>
                        </a:spcAft>
                        <a:buFont typeface="+mj-lt"/>
                        <a:buAutoNum type="arabicPeriod"/>
                      </a:pP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Case Study:</a:t>
                      </a:r>
                      <a:r>
                        <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What is pacifism?</a:t>
                      </a: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Peace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Conflict/war</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Thomas Aquinas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Destruction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Terrorism</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Refugee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Pacifism</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Developing active citizenship and religious literacy.</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Explaining key concepts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Describing key concepts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Analysis of different religious and cultural attitudes to ethical issues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Formulating reasoned arguments and personal reasoned responses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Displaying respect towards perspectives that vary from personal values and beliefs</a:t>
                      </a: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The features of the six major world religious are key to accessing much of the KS3 and KS4 curriculum.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The term ‘community’ allows pupils to investigate different communities and reflect upon their own identify and belonging.</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This unit is perfect as the first unit at BHS as it allows pupils to develop their own sense of belonging to their new school community.</a:t>
                      </a: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religion, peace and conflict in the modern world.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such as the use of the use of Weapons of Mass Destruction (WMDs).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peace and conflict.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several aspects of British Values, in particular the rule of law, individual liberty and democracy. Other British Values are also evident in this unit.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34701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943123553"/>
              </p:ext>
            </p:extLst>
          </p:nvPr>
        </p:nvGraphicFramePr>
        <p:xfrm>
          <a:off x="304800" y="381001"/>
          <a:ext cx="8534399" cy="5858435"/>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511095">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nSpc>
                          <a:spcPct val="107000"/>
                        </a:lnSpc>
                        <a:spcAft>
                          <a:spcPts val="800"/>
                        </a:spcAft>
                      </a:pP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10D.</a:t>
                      </a: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Relationships and Sex Education: </a:t>
                      </a:r>
                    </a:p>
                    <a:p>
                      <a:pPr>
                        <a:lnSpc>
                          <a:spcPct val="107000"/>
                        </a:lnSpc>
                        <a:spcAft>
                          <a:spcPts val="800"/>
                        </a:spcAft>
                      </a:pP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CONTRACEPTION, AND STIs RECAP, NEGOTIATING CONSENT.</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(Spectrum CIC)</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Contraception</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STIs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Negotiating Consent</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Key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Reliability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Consequences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Infection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Consent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Capacity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Contraception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 understanding of contraception, STIs and consent.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in particular consent.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behaviours and their long term consequences.</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these issues often attract mirror the cultural trends.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48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619366974"/>
              </p:ext>
            </p:extLst>
          </p:nvPr>
        </p:nvGraphicFramePr>
        <p:xfrm>
          <a:off x="304800" y="381001"/>
          <a:ext cx="8534399" cy="6248399"/>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2057400">
                  <a:extLst>
                    <a:ext uri="{9D8B030D-6E8A-4147-A177-3AD203B41FA5}">
                      <a16:colId xmlns:a16="http://schemas.microsoft.com/office/drawing/2014/main" val="1375767732"/>
                    </a:ext>
                  </a:extLst>
                </a:gridCol>
                <a:gridCol w="1371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600200">
                  <a:extLst>
                    <a:ext uri="{9D8B030D-6E8A-4147-A177-3AD203B41FA5}">
                      <a16:colId xmlns:a16="http://schemas.microsoft.com/office/drawing/2014/main" val="1481332327"/>
                    </a:ext>
                  </a:extLst>
                </a:gridCol>
                <a:gridCol w="19811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gn="l">
                        <a:lnSpc>
                          <a:spcPct val="107000"/>
                        </a:lnSpc>
                        <a:spcAft>
                          <a:spcPts val="800"/>
                        </a:spcAft>
                      </a:pPr>
                      <a:r>
                        <a:rPr lang="en-GB" sz="1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10E.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Religious Education:</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Relationships and Families</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Human sexuality including: heterosexual and homosexual relationships.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The nature and purpose of marriage.</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Same-sex marriage and cohabitation.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Divorce, including reasons for divorce, and remarrying.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The nature of families, including: the role of parents and children, extended families and the nuclear family.</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The purpose of families and contemporary issues, including: procreation, stability, same-sex parents, polygamy.</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The roles of men and women and gender equality</a:t>
                      </a: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Assessment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baseline="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Contraception.</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Homosexual</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Heterosexual</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Sex </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Sexuality</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Marriage</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Divorce</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Cohabitation</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Remarrying.</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Sanctity of marriage vows</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Gender equality</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Extended family</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Nuclear family</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Procreation</a:t>
                      </a:r>
                    </a:p>
                    <a:p>
                      <a:pPr marL="171450" lvl="0" indent="-171450" algn="l" defTabSz="3240085" rtl="0" eaLnBrk="1" latinLnBrk="0" hangingPunct="1">
                        <a:spcAft>
                          <a:spcPts val="0"/>
                        </a:spcAft>
                        <a:buFont typeface="Arial" panose="020B0604020202020204" pitchFamily="34" charset="0"/>
                        <a:buChar char="•"/>
                      </a:pPr>
                      <a:r>
                        <a:rPr lang="en-GB" sz="1000" b="0" u="none" kern="1200" baseline="0" dirty="0">
                          <a:solidFill>
                            <a:srgbClr val="FF0000"/>
                          </a:solidFill>
                          <a:latin typeface="Arial" panose="020B0604020202020204" pitchFamily="34" charset="0"/>
                          <a:ea typeface="+mn-ea"/>
                          <a:cs typeface="Arial" panose="020B0604020202020204" pitchFamily="34" charset="0"/>
                        </a:rPr>
                        <a:t>Polygamy. </a:t>
                      </a: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relationships and families.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surrounding such as the use of the same sex marriage, divorce and re-marriage.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relationships and families.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BV:</a:t>
                      </a:r>
                      <a:endParaRPr lang="en-GB" sz="1000" b="0" u="none"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several aspects of British Values, in particular the individual liberty and mutual respect. Other British Values are also evident in this unit.</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3726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BFAD90-887E-48BD-8CFD-2AFB3D71B217}"/>
              </a:ext>
            </a:extLst>
          </p:cNvPr>
          <p:cNvSpPr txBox="1"/>
          <p:nvPr/>
        </p:nvSpPr>
        <p:spPr>
          <a:xfrm>
            <a:off x="609599" y="196105"/>
            <a:ext cx="7924801" cy="923330"/>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b="1" dirty="0">
                <a:solidFill>
                  <a:schemeClr val="bg1"/>
                </a:solidFill>
              </a:rPr>
              <a:t>Personal Development and Ethics (PDE)</a:t>
            </a:r>
          </a:p>
          <a:p>
            <a:pPr algn="ctr"/>
            <a:r>
              <a:rPr lang="en-US" b="1" dirty="0">
                <a:solidFill>
                  <a:schemeClr val="bg1"/>
                </a:solidFill>
              </a:rPr>
              <a:t>Curriculum Plan</a:t>
            </a:r>
          </a:p>
          <a:p>
            <a:pPr algn="ctr"/>
            <a:r>
              <a:rPr lang="en-US" b="1" dirty="0">
                <a:solidFill>
                  <a:schemeClr val="bg1"/>
                </a:solidFill>
              </a:rPr>
              <a:t>Key Stage 4</a:t>
            </a:r>
          </a:p>
        </p:txBody>
      </p:sp>
      <p:pic>
        <p:nvPicPr>
          <p:cNvPr id="2" name="Picture 1">
            <a:extLst>
              <a:ext uri="{FF2B5EF4-FFF2-40B4-BE49-F238E27FC236}">
                <a16:creationId xmlns:a16="http://schemas.microsoft.com/office/drawing/2014/main" id="{8D2EB3DE-AF4F-4A3F-A7AB-E56A350ECC8D}"/>
              </a:ext>
            </a:extLst>
          </p:cNvPr>
          <p:cNvPicPr>
            <a:picLocks noChangeAspect="1"/>
          </p:cNvPicPr>
          <p:nvPr/>
        </p:nvPicPr>
        <p:blipFill rotWithShape="1">
          <a:blip r:embed="rId3"/>
          <a:srcRect l="21667" t="34733" r="23333" b="31680"/>
          <a:stretch/>
        </p:blipFill>
        <p:spPr>
          <a:xfrm>
            <a:off x="533400" y="1219200"/>
            <a:ext cx="8001000" cy="3276600"/>
          </a:xfrm>
          <a:prstGeom prst="rect">
            <a:avLst/>
          </a:prstGeom>
        </p:spPr>
      </p:pic>
    </p:spTree>
    <p:extLst>
      <p:ext uri="{BB962C8B-B14F-4D97-AF65-F5344CB8AC3E}">
        <p14:creationId xmlns:p14="http://schemas.microsoft.com/office/powerpoint/2010/main" val="416126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876656106"/>
              </p:ext>
            </p:extLst>
          </p:nvPr>
        </p:nvGraphicFramePr>
        <p:xfrm>
          <a:off x="304800" y="381001"/>
          <a:ext cx="8534399" cy="6095999"/>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447800">
                  <a:extLst>
                    <a:ext uri="{9D8B030D-6E8A-4147-A177-3AD203B41FA5}">
                      <a16:colId xmlns:a16="http://schemas.microsoft.com/office/drawing/2014/main" val="1375767732"/>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2285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gn="l">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10F. Religious Education:</a:t>
                      </a:r>
                      <a:endParaRPr lang="en-GB" sz="1000" b="1" u="sng"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Existence of God and Revelation</a:t>
                      </a:r>
                      <a:r>
                        <a:rPr lang="en-GB" sz="1000" b="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endParaRPr lang="en-GB" sz="1000" b="0" u="sng"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Visions, miracles and revelation.</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Design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first Cause Argument</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Evil and Suffering</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Arguments based on Science</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dirty="0">
                          <a:solidFill>
                            <a:srgbClr val="FF0000"/>
                          </a:solidFill>
                          <a:effectLst/>
                          <a:latin typeface="Arial" panose="020B0604020202020204" pitchFamily="34" charset="0"/>
                          <a:ea typeface="Calibri" panose="020F0502020204030204" pitchFamily="34" charset="0"/>
                          <a:cs typeface="Arial" panose="020B0604020202020204" pitchFamily="34" charset="0"/>
                        </a:rPr>
                        <a:t>Assessment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Visions</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Miracles</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Revelation.</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Philosophy</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The Design argument</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The First Cause argument</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Evil</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Suffering</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Divine</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Enlightenment </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Omnipotent</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Omniscient</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Personal</a:t>
                      </a:r>
                    </a:p>
                    <a:p>
                      <a:pPr marL="228600" marR="0" lvl="0" indent="-22860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Impersonal</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the existence of God and revelations.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such as the arguments surrounding the existence of God.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the existence of God and revelation.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BV:</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highlights the freedom and liberty to choose chose between religious and non-religious or scientific theories to explain  the ’big questions’. It also promotes mutual respect for, and tolerance of people with faith, and for those without faith. Other British Values are also evident in this unit.</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0405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665348776"/>
              </p:ext>
            </p:extLst>
          </p:nvPr>
        </p:nvGraphicFramePr>
        <p:xfrm>
          <a:off x="304800" y="381001"/>
          <a:ext cx="8534399" cy="5759823"/>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11A.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in a Wider World: </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WORK AND CAREERS 1</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Personality Test (animal traits), Careers Information, Advice and Support</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Life Beyond School – colleges and their courses.</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Personal Statements 1.</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Personal Statements 2</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Online Presence and Personal Branding</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Characteristics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Career</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Application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Interview</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Business-like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Develop knowledge and understanding of a desired career path, how to achieve it and the potential impact on life after school.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49714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379595897"/>
              </p:ext>
            </p:extLst>
          </p:nvPr>
        </p:nvGraphicFramePr>
        <p:xfrm>
          <a:off x="304800" y="381001"/>
          <a:ext cx="8534399" cy="6095999"/>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447800">
                  <a:extLst>
                    <a:ext uri="{9D8B030D-6E8A-4147-A177-3AD203B41FA5}">
                      <a16:colId xmlns:a16="http://schemas.microsoft.com/office/drawing/2014/main" val="1375767732"/>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905000">
                  <a:extLst>
                    <a:ext uri="{9D8B030D-6E8A-4147-A177-3AD203B41FA5}">
                      <a16:colId xmlns:a16="http://schemas.microsoft.com/office/drawing/2014/main" val="1481332327"/>
                    </a:ext>
                  </a:extLst>
                </a:gridCol>
                <a:gridCol w="21335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gn="l">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11B.Religious Education:</a:t>
                      </a:r>
                      <a:endParaRPr lang="en-GB" sz="1100" b="1" u="sng" dirty="0">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Religion, Human Rights and Social Justice.</a:t>
                      </a:r>
                      <a:endParaRPr lang="en-GB" sz="1100" b="1" u="sng"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Prejudice and discrimination in religion and belief</a:t>
                      </a:r>
                      <a:endParaRPr lang="en-GB" sz="1100" b="0" u="none"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Issues of equality, freedom of religion and belief</a:t>
                      </a:r>
                      <a:endParaRPr lang="en-GB" sz="1100" b="0" u="none"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Social justice and racial prejudice and discrimination</a:t>
                      </a:r>
                      <a:endParaRPr lang="en-GB" sz="1100" b="0" u="none"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status of women in religion</a:t>
                      </a:r>
                      <a:endParaRPr lang="en-GB" sz="1100" b="0" u="none" dirty="0">
                        <a:effectLst/>
                        <a:latin typeface="Arial" panose="020B0604020202020204" pitchFamily="34" charset="0"/>
                        <a:ea typeface="Calibri" panose="020F0502020204030204" pitchFamily="34" charset="0"/>
                        <a:cs typeface="Arial" panose="020B0604020202020204" pitchFamily="34" charset="0"/>
                      </a:endParaRPr>
                    </a:p>
                    <a:p>
                      <a:pPr marL="228600" indent="-228600" algn="l">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Assessment</a:t>
                      </a:r>
                      <a:endParaRPr lang="en-GB" sz="1100" b="0" u="none"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Status of women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Wealth.</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Religious expression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Human rights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Prejudice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Discrimination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Equality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Freedom of religion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including freedom of religious expression.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Responsibilities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Rights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Social justice.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Ethics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Wealth</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Poverty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Exploitation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Fair pay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Interest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Loans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People-trafficking.</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Charity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human rights and social justice.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such as the arguments surrounding the status an position of women in modern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human rights and social justice.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BV:</a:t>
                      </a:r>
                      <a:endParaRPr lang="en-US"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rgbClr val="FF0000"/>
                          </a:solidFill>
                          <a:latin typeface="Arial" panose="020B0604020202020204" pitchFamily="34" charset="0"/>
                          <a:ea typeface="+mn-ea"/>
                          <a:cs typeface="Arial" panose="020B0604020202020204" pitchFamily="34" charset="0"/>
                        </a:rPr>
                        <a:t>This unit in particular individual liberty and the rule of law.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22418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956648426"/>
              </p:ext>
            </p:extLst>
          </p:nvPr>
        </p:nvGraphicFramePr>
        <p:xfrm>
          <a:off x="304800" y="381001"/>
          <a:ext cx="8534399" cy="5759823"/>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11C.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in a Wider World: </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WORK AND CAREERS 2</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CVs 1 </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CVs 2</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College Application Preparation 1</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College Application Preparation 2</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Mock Interviews 1</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Mock Interviews 2</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Personal Plan (Careers Advisor).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Characteristics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Career</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Statement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Employment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Curriculum Vitae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Business-like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Develop knowledge and understanding of a desired career path, how to achieve it and the potential impact on life after school.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485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328145724"/>
              </p:ext>
            </p:extLst>
          </p:nvPr>
        </p:nvGraphicFramePr>
        <p:xfrm>
          <a:off x="304800" y="381001"/>
          <a:ext cx="8534399" cy="5759823"/>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11D. Health Education (HE);</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DRUGS, ALCOHOL AND TOBACCO</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Legal (including prescribed) and Illegal Drugs: physical and psychological risks; the Law</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Alcohol: risks, addiction, dangers and consequences.</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Tobacco: risks, addiction, dangers and consequences.</a:t>
                      </a:r>
                    </a:p>
                    <a:p>
                      <a:pPr marL="228600" marR="0" lvl="0" indent="-228600" algn="l" defTabSz="914400" rtl="0" eaLnBrk="1" fontAlgn="auto" latinLnBrk="0" hangingPunct="1">
                        <a:lnSpc>
                          <a:spcPct val="115000"/>
                        </a:lnSpc>
                        <a:spcBef>
                          <a:spcPts val="0"/>
                        </a:spcBef>
                        <a:spcAft>
                          <a:spcPts val="1000"/>
                        </a:spcAft>
                        <a:buClrTx/>
                        <a:buSzTx/>
                        <a:buFont typeface="+mj-lt"/>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Drugs and the Law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highlight>
                          <a:srgbClr val="FFFF00"/>
                        </a:highlight>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Classification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Prescribed</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Physical</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Psychological</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Choice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Consequences</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and reflect on the dangers of misusing drugs and the impact on individuals, friends and families.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the misuse of drugs.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the impact of drug abuse to society.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individual personal liberty of </a:t>
                      </a:r>
                      <a:r>
                        <a:rPr lang="en-GB" sz="1000" b="0" kern="1200" dirty="0" err="1">
                          <a:solidFill>
                            <a:schemeClr val="tx1"/>
                          </a:solidFill>
                          <a:latin typeface="Arial" panose="020B0604020202020204" pitchFamily="34" charset="0"/>
                          <a:ea typeface="+mn-ea"/>
                          <a:cs typeface="Arial" panose="020B0604020202020204" pitchFamily="34" charset="0"/>
                        </a:rPr>
                        <a:t>individuals.Other</a:t>
                      </a:r>
                      <a:r>
                        <a:rPr lang="en-GB" sz="1000" b="0" kern="1200" dirty="0">
                          <a:solidFill>
                            <a:schemeClr val="tx1"/>
                          </a:solidFill>
                          <a:latin typeface="Arial" panose="020B0604020202020204" pitchFamily="34" charset="0"/>
                          <a:ea typeface="+mn-ea"/>
                          <a:cs typeface="Arial" panose="020B0604020202020204" pitchFamily="34" charset="0"/>
                        </a:rPr>
                        <a:t>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37556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549652845"/>
              </p:ext>
            </p:extLst>
          </p:nvPr>
        </p:nvGraphicFramePr>
        <p:xfrm>
          <a:off x="304800" y="381001"/>
          <a:ext cx="8534399" cy="5934635"/>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295400">
                  <a:extLst>
                    <a:ext uri="{9D8B030D-6E8A-4147-A177-3AD203B41FA5}">
                      <a16:colId xmlns:a16="http://schemas.microsoft.com/office/drawing/2014/main" val="1375767732"/>
                    </a:ext>
                  </a:extLst>
                </a:gridCol>
                <a:gridCol w="1295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905000">
                  <a:extLst>
                    <a:ext uri="{9D8B030D-6E8A-4147-A177-3AD203B41FA5}">
                      <a16:colId xmlns:a16="http://schemas.microsoft.com/office/drawing/2014/main" val="1481332327"/>
                    </a:ext>
                  </a:extLst>
                </a:gridCol>
                <a:gridCol w="22097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765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11E.</a:t>
                      </a:r>
                      <a:r>
                        <a:rPr lang="en-GB" sz="10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Religious Education: </a:t>
                      </a:r>
                    </a:p>
                    <a:p>
                      <a:pPr>
                        <a:lnSpc>
                          <a:spcPct val="107000"/>
                        </a:lnSpc>
                        <a:spcAft>
                          <a:spcPts val="800"/>
                        </a:spcAft>
                      </a:pPr>
                      <a:r>
                        <a:rPr lang="en-GB" sz="10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Drug Abuse </a:t>
                      </a:r>
                    </a:p>
                    <a:p>
                      <a:pPr marL="228600" indent="-228600">
                        <a:lnSpc>
                          <a:spcPct val="107000"/>
                        </a:lnSpc>
                        <a:spcAft>
                          <a:spcPts val="800"/>
                        </a:spcAft>
                        <a:buFont typeface="+mj-lt"/>
                        <a:buAutoNum type="arabicPeriod"/>
                      </a:pPr>
                      <a:r>
                        <a:rPr lang="en-GB"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Why is alcohol dangerous? </a:t>
                      </a:r>
                    </a:p>
                    <a:p>
                      <a:pPr marL="228600" indent="-228600">
                        <a:lnSpc>
                          <a:spcPct val="107000"/>
                        </a:lnSpc>
                        <a:spcAft>
                          <a:spcPts val="800"/>
                        </a:spcAft>
                        <a:buFont typeface="+mj-lt"/>
                        <a:buAutoNum type="arabicPeriod"/>
                      </a:pPr>
                      <a:r>
                        <a:rPr lang="en-US"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Why is tobacco dangerous?</a:t>
                      </a:r>
                    </a:p>
                    <a:p>
                      <a:pPr marL="228600" indent="-228600">
                        <a:lnSpc>
                          <a:spcPct val="107000"/>
                        </a:lnSpc>
                        <a:spcAft>
                          <a:spcPts val="800"/>
                        </a:spcAft>
                        <a:buFont typeface="+mj-lt"/>
                        <a:buAutoNum type="arabicPeriod"/>
                      </a:pPr>
                      <a:r>
                        <a:rPr lang="en-US"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is the Law on drugs? </a:t>
                      </a:r>
                    </a:p>
                    <a:p>
                      <a:pPr marL="228600" indent="-228600">
                        <a:lnSpc>
                          <a:spcPct val="107000"/>
                        </a:lnSpc>
                        <a:spcAft>
                          <a:spcPts val="800"/>
                        </a:spcAft>
                        <a:buFont typeface="+mj-lt"/>
                        <a:buAutoNum type="arabicPeriod"/>
                      </a:pPr>
                      <a:r>
                        <a:rPr lang="en-US"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 religions think about drugs?</a:t>
                      </a:r>
                    </a:p>
                    <a:p>
                      <a:pPr marL="0" indent="0">
                        <a:lnSpc>
                          <a:spcPct val="107000"/>
                        </a:lnSpc>
                        <a:spcAft>
                          <a:spcPts val="800"/>
                        </a:spcAft>
                        <a:buFont typeface="+mj-lt"/>
                        <a:buNone/>
                      </a:pPr>
                      <a:endParaRPr lang="en-US" sz="1000" b="0" u="none"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Capacity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Consequences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Classification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Authority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Religious beliefs and teachings</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SMSC:</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opinions and share beliefs and responses to issues about religion, crime and punishment.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Evaluate the responses to the issues surrounding such as the use of the death penalty in the modern world.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a range of different responses to the issues that can be either religious or non-religious in a diverse society.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influence of religious traditions and culture when exploring issues about crime and punishment.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rgbClr val="FF0000"/>
                          </a:solidFill>
                          <a:latin typeface="Arial" panose="020B0604020202020204" pitchFamily="34" charset="0"/>
                          <a:ea typeface="+mn-ea"/>
                          <a:cs typeface="Arial" panose="020B0604020202020204" pitchFamily="34" charset="0"/>
                        </a:rPr>
                        <a:t>This unit in particular individual liberty and the rule of law.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u="none"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87642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960186584"/>
              </p:ext>
            </p:extLst>
          </p:nvPr>
        </p:nvGraphicFramePr>
        <p:xfrm>
          <a:off x="304800" y="381001"/>
          <a:ext cx="8534399" cy="5943599"/>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511095">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0031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nSpc>
                          <a:spcPct val="107000"/>
                        </a:lnSpc>
                        <a:spcAft>
                          <a:spcPts val="800"/>
                        </a:spcAft>
                      </a:pPr>
                      <a:r>
                        <a:rPr lang="en-GB" sz="10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11F.</a:t>
                      </a:r>
                      <a:r>
                        <a:rPr lang="en-GB" sz="10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Relationships and Sex Education: </a:t>
                      </a:r>
                    </a:p>
                    <a:p>
                      <a:pPr>
                        <a:lnSpc>
                          <a:spcPct val="107000"/>
                        </a:lnSpc>
                        <a:spcAft>
                          <a:spcPts val="800"/>
                        </a:spcAft>
                      </a:pPr>
                      <a:r>
                        <a:rPr lang="en-GB" sz="10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INTIMATE SEXUAL RELATIONSHIPS, INCLUDING SEXUAL HEALTH (3).</a:t>
                      </a:r>
                      <a:endParaRPr lang="en-GB" sz="10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Font typeface="+mj-lt"/>
                        <a:buAutoNum type="arabicPeriod"/>
                      </a:pPr>
                      <a:r>
                        <a:rPr lang="en-GB"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Fertility and Reproductive Health </a:t>
                      </a:r>
                    </a:p>
                    <a:p>
                      <a:pPr marL="228600" indent="-228600">
                        <a:lnSpc>
                          <a:spcPct val="107000"/>
                        </a:lnSpc>
                        <a:spcAft>
                          <a:spcPts val="800"/>
                        </a:spcAft>
                        <a:buFont typeface="+mj-lt"/>
                        <a:buAutoNum type="arabicPeriod"/>
                      </a:pPr>
                      <a:r>
                        <a:rPr lang="en-GB"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Sexual Pressure and Harassment </a:t>
                      </a:r>
                    </a:p>
                    <a:p>
                      <a:pPr marL="228600" indent="-228600">
                        <a:lnSpc>
                          <a:spcPct val="107000"/>
                        </a:lnSpc>
                        <a:spcAft>
                          <a:spcPts val="800"/>
                        </a:spcAft>
                        <a:buFont typeface="+mj-lt"/>
                        <a:buAutoNum type="arabicPeriod"/>
                      </a:pPr>
                      <a:r>
                        <a:rPr lang="en-GB"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Relationships break ups</a:t>
                      </a:r>
                    </a:p>
                    <a:p>
                      <a:pPr marL="228600" indent="-228600">
                        <a:lnSpc>
                          <a:spcPct val="107000"/>
                        </a:lnSpc>
                        <a:spcAft>
                          <a:spcPts val="800"/>
                        </a:spcAft>
                        <a:buFont typeface="+mj-lt"/>
                        <a:buAutoNum type="arabicPeriod"/>
                      </a:pPr>
                      <a:r>
                        <a:rPr lang="en-US"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Risky Sexual Behaviour: drugs and alcohol</a:t>
                      </a:r>
                    </a:p>
                    <a:p>
                      <a:pPr marL="228600" indent="-228600">
                        <a:lnSpc>
                          <a:spcPct val="107000"/>
                        </a:lnSpc>
                        <a:spcAft>
                          <a:spcPts val="800"/>
                        </a:spcAft>
                        <a:buFont typeface="+mj-lt"/>
                        <a:buAutoNum type="arabicPeriod"/>
                      </a:pPr>
                      <a:r>
                        <a:rPr lang="en-US"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Choices: consent, respect, loyalty and trust</a:t>
                      </a:r>
                      <a:endParaRPr lang="en-GB" sz="10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buFont typeface="+mj-lt"/>
                        <a:buAutoNum type="arabicPeriod"/>
                      </a:pPr>
                      <a:endParaRPr lang="en-GB" sz="10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1" i="0" u="sng"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Key concepts and vocabulary: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Fertility/infertility</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Pressure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Harassment</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Choice</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Consequences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highlight>
                            <a:srgbClr val="FFFF00"/>
                          </a:highlight>
                          <a:uLnTx/>
                          <a:uFillTx/>
                          <a:latin typeface="Arial" panose="020B0604020202020204" pitchFamily="34" charset="0"/>
                          <a:ea typeface="+mn-ea"/>
                          <a:cs typeface="Arial" panose="020B0604020202020204" pitchFamily="34" charset="0"/>
                        </a:rPr>
                        <a:t>Consent</a:t>
                      </a:r>
                    </a:p>
                    <a:p>
                      <a:pPr marL="0" lvl="0" indent="0" algn="l" defTabSz="3240085" rtl="0" eaLnBrk="1" latinLnBrk="0" hangingPunct="1">
                        <a:spcAft>
                          <a:spcPts val="0"/>
                        </a:spcAft>
                        <a:buFont typeface="Arial" panose="020B0604020202020204" pitchFamily="34" charset="0"/>
                        <a:buNone/>
                      </a:pPr>
                      <a:endParaRPr lang="en-US" sz="1000" b="0" u="none"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 understanding of benefits and dangers associated with intimate relationships and sexual health.</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knowledge to different scenarios surrounding the issue, in particular risky sexual behaviour and consent.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intimate relationships and their long term consequences.</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these issues often attract mirror the cultural trends.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17803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096254067"/>
              </p:ext>
            </p:extLst>
          </p:nvPr>
        </p:nvGraphicFramePr>
        <p:xfrm>
          <a:off x="304800" y="381001"/>
          <a:ext cx="8534399" cy="5759823"/>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11G. </a:t>
                      </a: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Living in a Wider World:</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REVISION AND STUDY SKILLS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Mind Maps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Flash Cards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Graphic Organisers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Exam Wrappers</a:t>
                      </a:r>
                    </a:p>
                    <a:p>
                      <a:pPr marL="228600" marR="0" lvl="0" indent="-228600" algn="l" defTabSz="914400" rtl="0" eaLnBrk="1" fontAlgn="auto" latinLnBrk="0" hangingPunct="1">
                        <a:lnSpc>
                          <a:spcPct val="115000"/>
                        </a:lnSpc>
                        <a:spcBef>
                          <a:spcPts val="0"/>
                        </a:spcBef>
                        <a:spcAft>
                          <a:spcPts val="100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Past Questions</a:t>
                      </a: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Cramming</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Difficulty (deliberate and distributed)</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Diet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Dehydration</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Develop knowledge and understanding of different ways to revise and how students can get he best outcomes.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personal liberty of individuals.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386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674193216"/>
              </p:ext>
            </p:extLst>
          </p:nvPr>
        </p:nvGraphicFramePr>
        <p:xfrm>
          <a:off x="304800" y="381001"/>
          <a:ext cx="8534399" cy="630218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796011">
                  <a:extLst>
                    <a:ext uri="{9D8B030D-6E8A-4147-A177-3AD203B41FA5}">
                      <a16:colId xmlns:a16="http://schemas.microsoft.com/office/drawing/2014/main" val="1375767732"/>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676400">
                  <a:extLst>
                    <a:ext uri="{9D8B030D-6E8A-4147-A177-3AD203B41FA5}">
                      <a16:colId xmlns:a16="http://schemas.microsoft.com/office/drawing/2014/main" val="1481332327"/>
                    </a:ext>
                  </a:extLst>
                </a:gridCol>
                <a:gridCol w="16001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a:t>
                      </a:r>
                    </a:p>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rgbClr val="FF0000"/>
                          </a:solidFill>
                          <a:effectLst/>
                        </a:rPr>
                        <a:t>Term 1</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7A.</a:t>
                      </a:r>
                      <a:r>
                        <a:rPr lang="en-US" sz="1000" b="1" u="sng"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rPr>
                        <a:t> Religious Education</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baseline="0" dirty="0">
                          <a:solidFill>
                            <a:srgbClr val="FF0000"/>
                          </a:solidFill>
                          <a:effectLst/>
                          <a:latin typeface="Arial" panose="020B0604020202020204" pitchFamily="34" charset="0"/>
                          <a:ea typeface="Calibri" panose="020F0502020204030204" pitchFamily="34" charset="0"/>
                          <a:cs typeface="Arial" panose="020B0604020202020204" pitchFamily="34" charset="0"/>
                        </a:rPr>
                        <a:t>Introduction to Communities</a:t>
                      </a:r>
                      <a:endPar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1.What is a community?</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2.Who are founders and what similarities do they share? </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3.What is a religious community? (Taizé)</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4.What is a festival and what are the features of festivals?</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5. Case Study: Iona. What is Iona and why do so people go there?</a:t>
                      </a:r>
                    </a:p>
                    <a:p>
                      <a:pPr marL="0" marR="0" lvl="0" indent="0" algn="l" defTabSz="914400" rtl="0" eaLnBrk="1" fontAlgn="auto" latinLnBrk="0" hangingPunct="1">
                        <a:lnSpc>
                          <a:spcPct val="115000"/>
                        </a:lnSpc>
                        <a:spcBef>
                          <a:spcPts val="0"/>
                        </a:spcBef>
                        <a:spcAft>
                          <a:spcPts val="1000"/>
                        </a:spcAft>
                        <a:buClrTx/>
                        <a:buSzTx/>
                        <a:buFontTx/>
                        <a:buNone/>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6. Assessment</a:t>
                      </a: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Community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Belonging</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Stewardship</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Symbolism</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rgbClr val="FF0000"/>
                          </a:solidFill>
                          <a:latin typeface="Arial" panose="020B0604020202020204" pitchFamily="34" charset="0"/>
                          <a:ea typeface="+mn-ea"/>
                          <a:cs typeface="Arial" panose="020B0604020202020204" pitchFamily="34" charset="0"/>
                        </a:rPr>
                        <a:t>Tradition</a:t>
                      </a:r>
                    </a:p>
                    <a:p>
                      <a:pPr marL="171450" lvl="0" indent="-171450" algn="l" defTabSz="3240085" rtl="0" eaLnBrk="1" latinLnBrk="0" hangingPunct="1">
                        <a:spcAft>
                          <a:spcPts val="0"/>
                        </a:spcAft>
                        <a:buFont typeface="Arial" panose="020B0604020202020204" pitchFamily="34" charset="0"/>
                        <a:buChar char="•"/>
                      </a:pPr>
                      <a:r>
                        <a:rPr lang="en-US" sz="1000" b="0" kern="1200" baseline="0" dirty="0">
                          <a:solidFill>
                            <a:srgbClr val="FF0000"/>
                          </a:solidFill>
                          <a:latin typeface="Arial" panose="020B0604020202020204" pitchFamily="34" charset="0"/>
                          <a:ea typeface="+mn-ea"/>
                          <a:cs typeface="Arial" panose="020B0604020202020204" pitchFamily="34" charset="0"/>
                        </a:rPr>
                        <a:t>Community</a:t>
                      </a:r>
                    </a:p>
                    <a:p>
                      <a:pPr marL="171450" lvl="0" indent="-171450" algn="l" defTabSz="3240085" rtl="0" eaLnBrk="1" latinLnBrk="0" hangingPunct="1">
                        <a:spcAft>
                          <a:spcPts val="0"/>
                        </a:spcAft>
                        <a:buFont typeface="Arial" panose="020B0604020202020204" pitchFamily="34" charset="0"/>
                        <a:buChar char="•"/>
                      </a:pPr>
                      <a:r>
                        <a:rPr lang="en-US" sz="1000" b="0" kern="1200" baseline="0" dirty="0">
                          <a:solidFill>
                            <a:srgbClr val="FF0000"/>
                          </a:solidFill>
                          <a:latin typeface="Arial" panose="020B0604020202020204" pitchFamily="34" charset="0"/>
                          <a:ea typeface="+mn-ea"/>
                          <a:cs typeface="Arial" panose="020B0604020202020204" pitchFamily="34" charset="0"/>
                        </a:rPr>
                        <a:t>Founder</a:t>
                      </a:r>
                    </a:p>
                    <a:p>
                      <a:pPr marL="171450" lvl="0" indent="-171450" algn="l" defTabSz="3240085" rtl="0" eaLnBrk="1" latinLnBrk="0" hangingPunct="1">
                        <a:spcAft>
                          <a:spcPts val="0"/>
                        </a:spcAft>
                        <a:buFont typeface="Arial" panose="020B0604020202020204" pitchFamily="34" charset="0"/>
                        <a:buChar char="•"/>
                      </a:pPr>
                      <a:r>
                        <a:rPr lang="en-US" sz="1000" b="0" kern="1200" baseline="0" dirty="0">
                          <a:solidFill>
                            <a:srgbClr val="FF0000"/>
                          </a:solidFill>
                          <a:latin typeface="Arial" panose="020B0604020202020204" pitchFamily="34" charset="0"/>
                          <a:ea typeface="+mn-ea"/>
                          <a:cs typeface="Arial" panose="020B0604020202020204" pitchFamily="34" charset="0"/>
                        </a:rPr>
                        <a:t>Festival</a:t>
                      </a:r>
                    </a:p>
                    <a:p>
                      <a:pPr marL="171450" lvl="0" indent="-171450" algn="l" defTabSz="3240085" rtl="0" eaLnBrk="1" latinLnBrk="0" hangingPunct="1">
                        <a:spcAft>
                          <a:spcPts val="0"/>
                        </a:spcAft>
                        <a:buFont typeface="Arial" panose="020B0604020202020204" pitchFamily="34" charset="0"/>
                        <a:buChar char="•"/>
                      </a:pPr>
                      <a:r>
                        <a:rPr lang="en-US" sz="1000" b="0" kern="1200" baseline="0" dirty="0">
                          <a:solidFill>
                            <a:srgbClr val="FF0000"/>
                          </a:solidFill>
                          <a:latin typeface="Arial" panose="020B0604020202020204" pitchFamily="34" charset="0"/>
                          <a:ea typeface="+mn-ea"/>
                          <a:cs typeface="Arial" panose="020B0604020202020204" pitchFamily="34" charset="0"/>
                        </a:rPr>
                        <a:t>Pilgrimage</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Analysis of the distinctive features of religious communities and identifying  between religious belief and practice.</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Investigation of the diversity and the issues faced by religious communities. </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Developing religious literacy allowing pupils to understand some religious concepts.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The features of the six major world religious are key to accessing</a:t>
                      </a:r>
                      <a:r>
                        <a:rPr lang="en-GB" sz="1000" b="0" kern="1200" baseline="0" dirty="0">
                          <a:solidFill>
                            <a:srgbClr val="FF0000"/>
                          </a:solidFill>
                          <a:latin typeface="Arial" panose="020B0604020202020204" pitchFamily="34" charset="0"/>
                          <a:ea typeface="+mn-ea"/>
                          <a:cs typeface="Arial" panose="020B0604020202020204" pitchFamily="34" charset="0"/>
                        </a:rPr>
                        <a:t> much of the KS3 and KS4 curriculum.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The term ‘community’ allows pupils to investigate different communities and reflect upon their own identify and belonging.</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This unit is perfect as the first unit at BHS as it allows pupils to develop their own sense of belonging to their new school community.</a:t>
                      </a: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Reflect upon the value of themselves and other in a community.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Consider the morality of obeying religious traditions when it conflicts with religious law.</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Demonstrate knowledge and understanding of the distinctive features of religious and non-religious communities.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Consider the challenges faced by religious communities, practising their faith in a different culture/secular society.</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 </a:t>
                      </a:r>
                      <a:r>
                        <a:rPr lang="en-US" sz="1000" b="0" kern="1200" dirty="0">
                          <a:solidFill>
                            <a:srgbClr val="FF0000"/>
                          </a:solidFill>
                          <a:latin typeface="Arial" panose="020B0604020202020204" pitchFamily="34" charset="0"/>
                          <a:ea typeface="+mn-ea"/>
                          <a:cs typeface="Arial" panose="020B0604020202020204" pitchFamily="34" charset="0"/>
                        </a:rPr>
                        <a:t>Individual liberty; Tolerance and  respect.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3596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011579019"/>
              </p:ext>
            </p:extLst>
          </p:nvPr>
        </p:nvGraphicFramePr>
        <p:xfrm>
          <a:off x="304800" y="381001"/>
          <a:ext cx="8534399" cy="612177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872211">
                  <a:extLst>
                    <a:ext uri="{9D8B030D-6E8A-4147-A177-3AD203B41FA5}">
                      <a16:colId xmlns:a16="http://schemas.microsoft.com/office/drawing/2014/main" val="1375767732"/>
                    </a:ext>
                  </a:extLst>
                </a:gridCol>
                <a:gridCol w="13716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9050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0591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8665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523255">
                <a:tc>
                  <a:txBody>
                    <a:bodyPr/>
                    <a:lstStyle/>
                    <a:p>
                      <a:pPr marL="71755" marR="71755" algn="ctr">
                        <a:spcAft>
                          <a:spcPts val="0"/>
                        </a:spcAft>
                      </a:pPr>
                      <a:r>
                        <a:rPr lang="en-GB" sz="1200" dirty="0">
                          <a:solidFill>
                            <a:srgbClr val="FF0000"/>
                          </a:solidFill>
                          <a:effectLst/>
                        </a:rPr>
                        <a:t>Term 2</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algn="l">
                        <a:lnSpc>
                          <a:spcPct val="115000"/>
                        </a:lnSpc>
                        <a:spcAft>
                          <a:spcPts val="10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7B. Religious Education</a:t>
                      </a:r>
                    </a:p>
                    <a:p>
                      <a:pPr algn="l">
                        <a:lnSpc>
                          <a:spcPct val="115000"/>
                        </a:lnSpc>
                        <a:spcAft>
                          <a:spcPts val="1000"/>
                        </a:spcAft>
                      </a:pP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Who was Jesus? </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1. Introduction – fact or fiction?</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2. Was Jesus a rebel?</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3. Was Jesus able to perform miracles?</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4. Who was the Good Samaritan?</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5. What is meant by the resurrection of Jesus? </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6. Case Study: what is the truth behind the story of the Turin Shroud?</a:t>
                      </a:r>
                    </a:p>
                    <a:p>
                      <a:pPr algn="l">
                        <a:lnSpc>
                          <a:spcPct val="115000"/>
                        </a:lnSpc>
                        <a:spcAft>
                          <a:spcPts val="1000"/>
                        </a:spcAft>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7. Assessment</a:t>
                      </a:r>
                    </a:p>
                    <a:p>
                      <a:pPr algn="l">
                        <a:lnSpc>
                          <a:spcPct val="115000"/>
                        </a:lnSpc>
                        <a:spcAft>
                          <a:spcPts val="1000"/>
                        </a:spcAft>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1000"/>
                        </a:spcAft>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FF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Ascension</a:t>
                      </a: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Crucifixion</a:t>
                      </a: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Existence</a:t>
                      </a: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Ministry</a:t>
                      </a: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Miracle</a:t>
                      </a:r>
                    </a:p>
                    <a:p>
                      <a:pPr marL="171450" lvl="0" indent="-171450" algn="l" defTabSz="3240085" rtl="0" eaLnBrk="1" latinLnBrk="0" hangingPunct="1">
                        <a:spcAft>
                          <a:spcPts val="0"/>
                        </a:spcAft>
                        <a:buFont typeface="Arial" panose="020B0604020202020204" pitchFamily="34" charset="0"/>
                        <a:buChar char="•"/>
                      </a:pPr>
                      <a:r>
                        <a:rPr lang="fr-FR" sz="1000" b="0" kern="1200" dirty="0">
                          <a:solidFill>
                            <a:srgbClr val="FF0000"/>
                          </a:solidFill>
                          <a:latin typeface="Arial" panose="020B0604020202020204" pitchFamily="34" charset="0"/>
                          <a:ea typeface="+mn-ea"/>
                          <a:cs typeface="Arial" panose="020B0604020202020204" pitchFamily="34" charset="0"/>
                        </a:rPr>
                        <a:t>Resurrection</a:t>
                      </a:r>
                    </a:p>
                    <a:p>
                      <a:pPr marL="0" lvl="0" indent="0" algn="l" defTabSz="3240085" rtl="0" eaLnBrk="1" latinLnBrk="0" hangingPunct="1">
                        <a:spcAft>
                          <a:spcPts val="0"/>
                        </a:spcAft>
                        <a:buFont typeface="Arial" panose="020B0604020202020204" pitchFamily="34" charset="0"/>
                        <a:buNone/>
                      </a:pPr>
                      <a:endParaRPr lang="fr-FR"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Analysis and evaluation  the different perceptions of a</a:t>
                      </a:r>
                      <a:r>
                        <a:rPr lang="en-US" sz="1000" b="0" kern="1200" baseline="0" dirty="0">
                          <a:solidFill>
                            <a:srgbClr val="FF0000"/>
                          </a:solidFill>
                          <a:latin typeface="Arial" panose="020B0604020202020204" pitchFamily="34" charset="0"/>
                          <a:ea typeface="+mn-ea"/>
                          <a:cs typeface="Arial" panose="020B0604020202020204" pitchFamily="34" charset="0"/>
                        </a:rPr>
                        <a:t> religious found</a:t>
                      </a:r>
                      <a:r>
                        <a:rPr lang="en-US" sz="1000" b="0" kern="1200" dirty="0">
                          <a:solidFill>
                            <a:srgbClr val="FF0000"/>
                          </a:solidFill>
                          <a:latin typeface="Arial" panose="020B0604020202020204" pitchFamily="34" charset="0"/>
                          <a:ea typeface="+mn-ea"/>
                          <a:cs typeface="Arial" panose="020B0604020202020204" pitchFamily="34" charset="0"/>
                        </a:rPr>
                        <a:t>er.</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Investigation and research into questions about Jesus’ existence, life, work and resurrection</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Explore, describe and evaluate some of the miracles performed by Jesus and what impact these narratives have in the modern world. </a:t>
                      </a: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Develop </a:t>
                      </a:r>
                      <a:r>
                        <a:rPr lang="en-US" sz="1000" b="0" kern="1200" dirty="0">
                          <a:solidFill>
                            <a:srgbClr val="FF0000"/>
                          </a:solidFill>
                          <a:latin typeface="Arial" panose="020B0604020202020204" pitchFamily="34" charset="0"/>
                          <a:ea typeface="+mn-ea"/>
                          <a:cs typeface="Arial" panose="020B0604020202020204" pitchFamily="34" charset="0"/>
                        </a:rPr>
                        <a:t>religious literacy allowing pupils to understand founders and followers.</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Debating and discussion skills: speaking and listening; writing to inform on topical areas such as the Turin Shroud and the resurrection.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A</a:t>
                      </a:r>
                      <a:r>
                        <a:rPr lang="en-US" sz="1000" b="0" kern="1200" baseline="0" dirty="0">
                          <a:solidFill>
                            <a:srgbClr val="FF0000"/>
                          </a:solidFill>
                          <a:latin typeface="Arial" panose="020B0604020202020204" pitchFamily="34" charset="0"/>
                          <a:ea typeface="+mn-ea"/>
                          <a:cs typeface="Arial" panose="020B0604020202020204" pitchFamily="34" charset="0"/>
                        </a:rPr>
                        <a:t>n understanding of the life work and claims about Jesus are essential as a foundation for further work in KS3 and in GCSE RS.</a:t>
                      </a:r>
                      <a:r>
                        <a:rPr lang="en-US" sz="1000" b="0" kern="1200" dirty="0">
                          <a:solidFill>
                            <a:srgbClr val="FF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terms used</a:t>
                      </a:r>
                      <a:r>
                        <a:rPr lang="en-US" sz="1000" b="0" kern="1200" baseline="0" dirty="0">
                          <a:solidFill>
                            <a:srgbClr val="FF0000"/>
                          </a:solidFill>
                          <a:latin typeface="Arial" panose="020B0604020202020204" pitchFamily="34" charset="0"/>
                          <a:ea typeface="+mn-ea"/>
                          <a:cs typeface="Arial" panose="020B0604020202020204" pitchFamily="34" charset="0"/>
                        </a:rPr>
                        <a:t> in the unit form a foundation for religious understanding and literacy.</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Familiarisation and practice using key GCSE command words such as: describe; explain; discuss.</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Pupils are encouraged to think for themselves about some of the issues surrounding Jesus in a supportive and academic environment. This open mindedness will develop understanding of religion and wider society.. </a:t>
                      </a: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Give a personal response to the question, ‘Who was Jesus?’</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Consider the influence of Jesus life and teachings on people’s lives today.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the importance of Jesus, as the founder of Christianity, in the modern world. </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Reflect on how Jesus is portrayed in different religious and non-religious communities. </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218613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928619828"/>
              </p:ext>
            </p:extLst>
          </p:nvPr>
        </p:nvGraphicFramePr>
        <p:xfrm>
          <a:off x="304800" y="381001"/>
          <a:ext cx="8593050" cy="584498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796011">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7C. Health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Physical Health</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Healthy Eating</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What do we mean by a healthy lifestyle?</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Consequences of not living healthy.</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Dental Hygiene</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Puberty</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Healthy Lifestyle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Hydration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Dehydration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Hygiene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Puberty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Risk management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Reflect on physical fitness and what contributes to a healthy body such as healthy eating and good dental hygiene.</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consequences of not gaining and maintaining a healthy body.</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gaining and maintain a healthy body through sports club and social groups.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the benefits of a healthy body.</a:t>
                      </a: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highlights the individual liberty people have to make decisions that will positively or negatively affect their health.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8451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927159332"/>
              </p:ext>
            </p:extLst>
          </p:nvPr>
        </p:nvGraphicFramePr>
        <p:xfrm>
          <a:off x="304800" y="381001"/>
          <a:ext cx="8534399" cy="562193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796011">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380999">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7D. Relationships and Sex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FAMILIES AND RELATIONSHIPS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Modern families, relationships and happiness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Healthy and positive relationships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Unsafe and virtual relationships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Relationships and the Law</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Cyber Bullying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Relationships</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Contentment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Family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Positive relationship</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Unhealthy relationship</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Cyberbullying </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Risk management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Develop and Reflect on modern families and relationships and the effect they have on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unsafe and unhealthy relationships on individuals.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how families and relationships mirror the cultural trends of society.</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7588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058032722"/>
              </p:ext>
            </p:extLst>
          </p:nvPr>
        </p:nvGraphicFramePr>
        <p:xfrm>
          <a:off x="304800" y="381001"/>
          <a:ext cx="8593050" cy="630218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508760">
                  <a:extLst>
                    <a:ext uri="{9D8B030D-6E8A-4147-A177-3AD203B41FA5}">
                      <a16:colId xmlns:a16="http://schemas.microsoft.com/office/drawing/2014/main" val="1375767732"/>
                    </a:ext>
                  </a:extLst>
                </a:gridCol>
                <a:gridCol w="1143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2209800">
                  <a:extLst>
                    <a:ext uri="{9D8B030D-6E8A-4147-A177-3AD203B41FA5}">
                      <a16:colId xmlns:a16="http://schemas.microsoft.com/office/drawing/2014/main" val="1481332327"/>
                    </a:ext>
                  </a:extLst>
                </a:gridCol>
                <a:gridCol w="1506450">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7E. </a:t>
                      </a:r>
                      <a:r>
                        <a:rPr lang="en-GB"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Religious Education</a:t>
                      </a:r>
                    </a:p>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What does it mean to be Hindu?</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Introduction to Hinduism.</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Hindu Gods</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Festivals – Holi</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Worship – Puja</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Life and Death – Samsara.</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Caste System</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Case Study:</a:t>
                      </a: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endPar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0"/>
                        </a:spcAft>
                        <a:buClrTx/>
                        <a:buSzTx/>
                        <a:buFont typeface="+mj-lt"/>
                        <a:buAutoNum type="arabicPeriod"/>
                        <a:tabLst/>
                        <a:defRPr/>
                      </a:pPr>
                      <a:r>
                        <a:rPr lang="en-GB"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Assessment</a:t>
                      </a:r>
                    </a:p>
                    <a:p>
                      <a:pPr marL="0" marR="0" lvl="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dirty="0">
                          <a:solidFill>
                            <a:srgbClr val="FF0000"/>
                          </a:solidFill>
                          <a:latin typeface="Arial" panose="020B0604020202020204" pitchFamily="34" charset="0"/>
                          <a:ea typeface="+mn-ea"/>
                          <a:cs typeface="Arial" panose="020B0604020202020204" pitchFamily="34" charset="0"/>
                        </a:rPr>
                        <a:t>Key Knowledge, Concepts and Vocabulary:</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1" u="sng" kern="1200" dirty="0">
                        <a:solidFill>
                          <a:srgbClr val="FF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Hindu</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Brahman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Trimurti</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Reincarnation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Karma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Moksha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Atman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Samsara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Dharma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Ahimsa</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Diwali</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Holi</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rgbClr val="FF0000"/>
                          </a:solidFill>
                          <a:latin typeface="Arial" panose="020B0604020202020204" pitchFamily="34" charset="0"/>
                          <a:ea typeface="+mn-ea"/>
                          <a:cs typeface="Arial" panose="020B0604020202020204" pitchFamily="34" charset="0"/>
                        </a:rPr>
                        <a:t>Caste system</a:t>
                      </a:r>
                      <a:endParaRPr lang="en-US"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Enquire and research into diverse beliefs and practices Hinduism</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Investigate </a:t>
                      </a:r>
                      <a:r>
                        <a:rPr lang="en-GB" sz="1000" b="0" kern="1200" baseline="0" dirty="0">
                          <a:solidFill>
                            <a:srgbClr val="FF0000"/>
                          </a:solidFill>
                          <a:latin typeface="Arial" panose="020B0604020202020204" pitchFamily="34" charset="0"/>
                          <a:ea typeface="+mn-ea"/>
                          <a:cs typeface="Arial" panose="020B0604020202020204" pitchFamily="34" charset="0"/>
                        </a:rPr>
                        <a:t>the impact Hindu beliefs and practices have on a Hindus daily life.</a:t>
                      </a: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Examine and evaluate t</a:t>
                      </a:r>
                      <a:r>
                        <a:rPr lang="en-GB" sz="1000" b="0" kern="1200" baseline="0" dirty="0">
                          <a:solidFill>
                            <a:srgbClr val="FF0000"/>
                          </a:solidFill>
                          <a:latin typeface="Arial" panose="020B0604020202020204" pitchFamily="34" charset="0"/>
                          <a:ea typeface="+mn-ea"/>
                          <a:cs typeface="Arial" panose="020B0604020202020204" pitchFamily="34" charset="0"/>
                        </a:rPr>
                        <a:t>he culture of India and the challenges the Hindu faith faces in the 21st century.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Describe and explain the </a:t>
                      </a:r>
                      <a:r>
                        <a:rPr lang="en-GB" sz="1000" b="0" kern="1200" baseline="0" dirty="0">
                          <a:solidFill>
                            <a:srgbClr val="FF0000"/>
                          </a:solidFill>
                          <a:latin typeface="Arial" panose="020B0604020202020204" pitchFamily="34" charset="0"/>
                          <a:ea typeface="+mn-ea"/>
                          <a:cs typeface="Arial" panose="020B0604020202020204" pitchFamily="34" charset="0"/>
                        </a:rPr>
                        <a:t>distinctive features of Hindu worship, their symbolism and meaning.</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rgbClr val="FF0000"/>
                          </a:solidFill>
                          <a:latin typeface="Arial" panose="020B0604020202020204" pitchFamily="34" charset="0"/>
                          <a:ea typeface="+mn-ea"/>
                          <a:cs typeface="Arial" panose="020B0604020202020204" pitchFamily="34" charset="0"/>
                        </a:rPr>
                        <a:t>Develop a detailed knowledge and understanding of significant features of Hindu life, such as rites of passage, family and festival celebrations.</a:t>
                      </a: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baseline="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baseline="0" dirty="0">
                          <a:solidFill>
                            <a:srgbClr val="FF0000"/>
                          </a:solidFill>
                          <a:latin typeface="Arial" panose="020B0604020202020204" pitchFamily="34" charset="0"/>
                          <a:ea typeface="+mn-ea"/>
                          <a:cs typeface="Arial" panose="020B0604020202020204" pitchFamily="34" charset="0"/>
                        </a:rPr>
                        <a:t>Comparing similarities and differences between religions. </a:t>
                      </a:r>
                      <a:endParaRPr lang="en-GB" sz="1000" b="0" kern="1200" baseline="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The understanding of the features and</a:t>
                      </a:r>
                      <a:r>
                        <a:rPr lang="en-US" sz="1000" b="0" kern="1200" baseline="0" dirty="0">
                          <a:solidFill>
                            <a:srgbClr val="FF0000"/>
                          </a:solidFill>
                          <a:latin typeface="Arial" panose="020B0604020202020204" pitchFamily="34" charset="0"/>
                          <a:ea typeface="+mn-ea"/>
                          <a:cs typeface="Arial" panose="020B0604020202020204" pitchFamily="34" charset="0"/>
                        </a:rPr>
                        <a:t> impact of belief and practice on Hindu life and the wider impact on world views.</a:t>
                      </a: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0" kern="1200" dirty="0">
                          <a:solidFill>
                            <a:srgbClr val="FF0000"/>
                          </a:solidFill>
                          <a:latin typeface="Arial" panose="020B0604020202020204" pitchFamily="34" charset="0"/>
                          <a:ea typeface="+mn-ea"/>
                          <a:cs typeface="Arial" panose="020B0604020202020204" pitchFamily="34" charset="0"/>
                        </a:rPr>
                        <a:t>Knowledge of issues such as the Hindu Gods and the caste system provide cultural points of reference enabling pupils to understand issues surrounding life as a Hindu in modern Britain. </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Students should be able to demonstrate knowledge and understanding of the religious beliefs and practices of Hinduism and enquire into and explain the relationship between Hinduism and the culture of India.</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Students should be able t Explain the concept of God in Hinduism, enquire into, ask questions and suggest reasons in relation to Hindu belief and practice.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Students should be able to express opinions in a informed, rational and insightful way, reflecting on personal thoughts, feelings and beliefs with regard to life after death, the existence of God and equality.</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Spiritual: Share thoughts and feelings concerning the caste system.</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Moral: Consider the morality of the caste system.</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Social: Explore the impact of Hindu belief on a Hindus daily life.</a:t>
                      </a:r>
                    </a:p>
                    <a:p>
                      <a:pPr marL="0" lvl="0" indent="0" algn="l" defTabSz="3240085" rtl="0" eaLnBrk="1" latinLnBrk="0" hangingPunct="1">
                        <a:spcAft>
                          <a:spcPts val="0"/>
                        </a:spcAft>
                        <a:buFont typeface="Arial" panose="020B0604020202020204" pitchFamily="34" charset="0"/>
                        <a:buNone/>
                      </a:pPr>
                      <a:endParaRPr lang="en-GB"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rgbClr val="FF0000"/>
                          </a:solidFill>
                          <a:latin typeface="Arial" panose="020B0604020202020204" pitchFamily="34" charset="0"/>
                          <a:ea typeface="+mn-ea"/>
                          <a:cs typeface="Arial" panose="020B0604020202020204" pitchFamily="34" charset="0"/>
                        </a:rPr>
                        <a:t>Cultural: Explore the relationship between Hindu culture and the beliefs and practices of Hinduism.</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rgbClr val="FF0000"/>
                          </a:solidFill>
                          <a:latin typeface="Arial" panose="020B0604020202020204" pitchFamily="34" charset="0"/>
                          <a:ea typeface="+mn-ea"/>
                          <a:cs typeface="Arial" panose="020B0604020202020204" pitchFamily="34" charset="0"/>
                        </a:rPr>
                        <a:t>BV:</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u="none" kern="1200" dirty="0">
                          <a:solidFill>
                            <a:srgbClr val="FF0000"/>
                          </a:solidFill>
                          <a:latin typeface="Arial" panose="020B0604020202020204" pitchFamily="34" charset="0"/>
                          <a:ea typeface="+mn-ea"/>
                          <a:cs typeface="Arial" panose="020B0604020202020204" pitchFamily="34" charset="0"/>
                        </a:rPr>
                        <a:t>This unit highlights mutual respect for, and tolerance of people with faith, and for those without faith.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US" sz="1000" b="0" kern="1200" dirty="0">
                        <a:solidFill>
                          <a:srgbClr val="FF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5114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40629548"/>
              </p:ext>
            </p:extLst>
          </p:nvPr>
        </p:nvGraphicFramePr>
        <p:xfrm>
          <a:off x="304800" y="381001"/>
          <a:ext cx="8593050" cy="5759823"/>
        </p:xfrm>
        <a:graphic>
          <a:graphicData uri="http://schemas.openxmlformats.org/drawingml/2006/table">
            <a:tbl>
              <a:tblPr firstRow="1" firstCol="1" bandRow="1">
                <a:tableStyleId>{5C22544A-7EE6-4342-B048-85BDC9FD1C3A}</a:tableStyleId>
              </a:tblPr>
              <a:tblGrid>
                <a:gridCol w="304800">
                  <a:extLst>
                    <a:ext uri="{9D8B030D-6E8A-4147-A177-3AD203B41FA5}">
                      <a16:colId xmlns:a16="http://schemas.microsoft.com/office/drawing/2014/main" val="2118699837"/>
                    </a:ext>
                  </a:extLst>
                </a:gridCol>
                <a:gridCol w="1811251">
                  <a:extLst>
                    <a:ext uri="{9D8B030D-6E8A-4147-A177-3AD203B41FA5}">
                      <a16:colId xmlns:a16="http://schemas.microsoft.com/office/drawing/2014/main" val="1375767732"/>
                    </a:ext>
                  </a:extLst>
                </a:gridCol>
                <a:gridCol w="15240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752600">
                  <a:extLst>
                    <a:ext uri="{9D8B030D-6E8A-4147-A177-3AD203B41FA5}">
                      <a16:colId xmlns:a16="http://schemas.microsoft.com/office/drawing/2014/main" val="1481332327"/>
                    </a:ext>
                  </a:extLst>
                </a:gridCol>
                <a:gridCol w="1523999">
                  <a:extLst>
                    <a:ext uri="{9D8B030D-6E8A-4147-A177-3AD203B41FA5}">
                      <a16:colId xmlns:a16="http://schemas.microsoft.com/office/drawing/2014/main" val="20005"/>
                    </a:ext>
                  </a:extLst>
                </a:gridCol>
              </a:tblGrid>
              <a:tr h="51888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01702">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 and LITERACY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Personal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639236">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7F Relationships and Sex Education (RSE):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DIVERSITY AND DISCRIMINATION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GB"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 breaking them down</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 prejudice and disability</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 prejudice and racism</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Stereotypes - sexism and gender</a:t>
                      </a:r>
                    </a:p>
                    <a:p>
                      <a:pPr marL="228600" marR="0" lvl="0" indent="-228600" algn="l" defTabSz="914400" rtl="0" eaLnBrk="1" fontAlgn="auto" latinLnBrk="0" hangingPunct="1">
                        <a:lnSpc>
                          <a:spcPct val="115000"/>
                        </a:lnSpc>
                        <a:spcBef>
                          <a:spcPts val="0"/>
                        </a:spcBef>
                        <a:spcAft>
                          <a:spcPts val="1000"/>
                        </a:spcAft>
                        <a:buClrTx/>
                        <a:buSzTx/>
                        <a:buFont typeface="Arial" panose="020B0604020202020204" pitchFamily="34" charset="0"/>
                        <a:buAutoNum type="arabicPeriod"/>
                        <a:tabLst/>
                        <a:defRPr/>
                      </a:pPr>
                      <a:r>
                        <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Equality, sexual harassment and the law - Equality Act 2010</a:t>
                      </a:r>
                    </a:p>
                    <a:p>
                      <a:pPr marL="0" marR="0" lvl="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Key concepts and vocabulary:</a:t>
                      </a:r>
                    </a:p>
                    <a:p>
                      <a:pPr marL="0" lvl="0" indent="0" algn="l" defTabSz="3240085" rtl="0" eaLnBrk="1" latinLnBrk="0" hangingPunct="1">
                        <a:spcAft>
                          <a:spcPts val="0"/>
                        </a:spcAft>
                        <a:buFont typeface="Arial" panose="020B0604020202020204" pitchFamily="34" charset="0"/>
                        <a:buNone/>
                      </a:pPr>
                      <a:endParaRPr lang="en-US" sz="1000" b="1" u="sng" kern="1200" dirty="0">
                        <a:solidFill>
                          <a:schemeClr val="tx1"/>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Prejudice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Discrimination</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Stereotype</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Scapegoat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Harassment</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Equality</a:t>
                      </a:r>
                    </a:p>
                    <a:p>
                      <a:pPr marL="171450" lvl="0" indent="-171450" algn="l" defTabSz="3240085" rtl="0" eaLnBrk="1" latinLnBrk="0" hangingPunct="1">
                        <a:spcAft>
                          <a:spcPts val="0"/>
                        </a:spcAft>
                        <a:buFont typeface="Arial" panose="020B0604020202020204" pitchFamily="34" charset="0"/>
                        <a:buChar char="•"/>
                      </a:pPr>
                      <a:r>
                        <a:rPr lang="en-US" sz="1000" b="0" kern="1200" dirty="0">
                          <a:solidFill>
                            <a:schemeClr val="tx1"/>
                          </a:solidFill>
                          <a:highlight>
                            <a:srgbClr val="FFFF00"/>
                          </a:highlight>
                          <a:latin typeface="Arial" panose="020B0604020202020204" pitchFamily="34" charset="0"/>
                          <a:ea typeface="+mn-ea"/>
                          <a:cs typeface="Arial" panose="020B0604020202020204" pitchFamily="34" charset="0"/>
                        </a:rPr>
                        <a:t>Sexual Harassment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Analysis and investigation of the issue.</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Develop and increase their understanding of risk management and how it applies to this issue.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Investigation of a range of diverse views about this issue to develop mutual respect and understanding.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Increase employability skills and develop an understanding of how this issue impacts work roles and identities.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Practicing debating and discussion skills: speaking and listening; writing to inform.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An understanding of the issue and how it impacts the student and the wider community.</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The terms used in the unit form the basis of a better developed understanding and self reflection.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Pupils are encouraged to think for themselves, analyse the key issues and manage risk associated with it.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This unit enables pupils to investigate, analyse and discuss the issue in a way that promotes self reflection and a mutual respect of diverse views. </a:t>
                      </a:r>
                    </a:p>
                    <a:p>
                      <a:pPr marL="0" lvl="0" indent="0" algn="l" defTabSz="3240085" rtl="0" eaLnBrk="1" latinLnBrk="0" hangingPunct="1">
                        <a:spcAft>
                          <a:spcPts val="0"/>
                        </a:spcAft>
                        <a:buFont typeface="Arial" panose="020B0604020202020204" pitchFamily="34" charset="0"/>
                        <a:buNone/>
                      </a:pPr>
                      <a:endParaRPr lang="en-GB" sz="1000" b="0" kern="1200" baseline="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baseline="0" dirty="0">
                          <a:solidFill>
                            <a:schemeClr val="tx1"/>
                          </a:solidFill>
                          <a:latin typeface="Arial" panose="020B0604020202020204" pitchFamily="34" charset="0"/>
                          <a:ea typeface="+mn-ea"/>
                          <a:cs typeface="Arial" panose="020B0604020202020204" pitchFamily="34" charset="0"/>
                        </a:rPr>
                        <a:t>A critical understanding of the issue will enable students to become rounded citizens and develop wider employability skills.</a:t>
                      </a: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SMSC: </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Spiritual: Reflect on the impact of stereotypes on individuals.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Moral: Apply the law to different scenarios surrounding the issue. </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Social: Explore the impact of stereotypes on individuals.</a:t>
                      </a:r>
                    </a:p>
                    <a:p>
                      <a:pPr marL="0" lvl="0" indent="0" algn="l" defTabSz="3240085" rtl="0" eaLnBrk="1" latinLnBrk="0" hangingPunct="1">
                        <a:spcAft>
                          <a:spcPts val="0"/>
                        </a:spcAft>
                        <a:buFont typeface="Arial" panose="020B0604020202020204" pitchFamily="34" charset="0"/>
                        <a:buNone/>
                      </a:pPr>
                      <a:endParaRPr lang="en-GB"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Cultural: Explore and explain how the law reflects cultural understanding. </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US" sz="1000" b="1" u="sng" kern="1200" dirty="0">
                          <a:solidFill>
                            <a:schemeClr val="tx1"/>
                          </a:solidFill>
                          <a:latin typeface="Arial" panose="020B0604020202020204" pitchFamily="34" charset="0"/>
                          <a:ea typeface="+mn-ea"/>
                          <a:cs typeface="Arial" panose="020B0604020202020204" pitchFamily="34" charset="0"/>
                        </a:rPr>
                        <a:t>BV:.</a:t>
                      </a:r>
                    </a:p>
                    <a:p>
                      <a:pPr marL="0" lvl="0" indent="0" algn="l" defTabSz="3240085" rtl="0" eaLnBrk="1" latinLnBrk="0" hangingPunct="1">
                        <a:spcAft>
                          <a:spcPts val="0"/>
                        </a:spcAft>
                        <a:buFont typeface="Arial" panose="020B0604020202020204" pitchFamily="34" charset="0"/>
                        <a:buNone/>
                      </a:pPr>
                      <a:r>
                        <a:rPr lang="en-GB" sz="1000" b="0" kern="1200" dirty="0">
                          <a:solidFill>
                            <a:schemeClr val="tx1"/>
                          </a:solidFill>
                          <a:latin typeface="Arial" panose="020B0604020202020204" pitchFamily="34" charset="0"/>
                          <a:ea typeface="+mn-ea"/>
                          <a:cs typeface="Arial" panose="020B0604020202020204" pitchFamily="34" charset="0"/>
                        </a:rPr>
                        <a:t>This unit directly links to the rule of law, it also highlights the personal liberty of individuals. Other British Values are also evident in this unit.</a:t>
                      </a:r>
                    </a:p>
                    <a:p>
                      <a:pPr marL="0" lvl="0" indent="0" algn="l" defTabSz="3240085" rtl="0" eaLnBrk="1" latinLnBrk="0" hangingPunct="1">
                        <a:spcAft>
                          <a:spcPts val="0"/>
                        </a:spcAft>
                        <a:buFont typeface="Arial" panose="020B0604020202020204" pitchFamily="34" charset="0"/>
                        <a:buNone/>
                      </a:pPr>
                      <a:endParaRPr lang="en-US" sz="1000" b="0"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95848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D7F5DAD712BA4E8973917BF1185BB3" ma:contentTypeVersion="10" ma:contentTypeDescription="Create a new document." ma:contentTypeScope="" ma:versionID="21eadc34884b7cbd1349de9919d07072">
  <xsd:schema xmlns:xsd="http://www.w3.org/2001/XMLSchema" xmlns:xs="http://www.w3.org/2001/XMLSchema" xmlns:p="http://schemas.microsoft.com/office/2006/metadata/properties" xmlns:ns3="8b68086d-88ad-4763-89f8-e2ab3c6be39f" targetNamespace="http://schemas.microsoft.com/office/2006/metadata/properties" ma:root="true" ma:fieldsID="bdb4d4117c161365a60df94f427d7069" ns3:_="">
    <xsd:import namespace="8b68086d-88ad-4763-89f8-e2ab3c6be39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68086d-88ad-4763-89f8-e2ab3c6be39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1F2303-F6FB-4FDF-9CAD-41C231C24C0A}">
  <ds:schemaRefs>
    <ds:schemaRef ds:uri="http://schemas.microsoft.com/sharepoint/v3/contenttype/forms"/>
  </ds:schemaRefs>
</ds:datastoreItem>
</file>

<file path=customXml/itemProps2.xml><?xml version="1.0" encoding="utf-8"?>
<ds:datastoreItem xmlns:ds="http://schemas.openxmlformats.org/officeDocument/2006/customXml" ds:itemID="{AB6B2207-902B-4387-B9D7-3AE479ED5B31}">
  <ds:schemaRefs>
    <ds:schemaRef ds:uri="http://www.w3.org/XML/1998/namespace"/>
    <ds:schemaRef ds:uri="http://schemas.microsoft.com/office/2006/documentManagement/types"/>
    <ds:schemaRef ds:uri="8b68086d-88ad-4763-89f8-e2ab3c6be39f"/>
    <ds:schemaRef ds:uri="http://purl.org/dc/term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23FD69A-4473-4956-9998-9BD161AC6E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68086d-88ad-4763-89f8-e2ab3c6be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4818</TotalTime>
  <Words>12261</Words>
  <Application>Microsoft Office PowerPoint</Application>
  <PresentationFormat>On-screen Show (4:3)</PresentationFormat>
  <Paragraphs>2116</Paragraphs>
  <Slides>37</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Mr L Clarke</cp:lastModifiedBy>
  <cp:revision>216</cp:revision>
  <cp:lastPrinted>2022-09-14T06:31:00Z</cp:lastPrinted>
  <dcterms:created xsi:type="dcterms:W3CDTF">2006-08-16T00:00:00Z</dcterms:created>
  <dcterms:modified xsi:type="dcterms:W3CDTF">2022-10-21T06:58:30Z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0x01010056D7F5DAD712BA4E8973917BF1185BB3</vt:lpwstr>
  </property>
</Properties>
</file>