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1" r:id="rId5"/>
    <p:sldId id="298" r:id="rId6"/>
    <p:sldId id="292" r:id="rId7"/>
    <p:sldId id="293" r:id="rId8"/>
    <p:sldId id="294" r:id="rId9"/>
    <p:sldId id="299" r:id="rId10"/>
    <p:sldId id="259" r:id="rId11"/>
    <p:sldId id="282" r:id="rId12"/>
    <p:sldId id="295" r:id="rId13"/>
    <p:sldId id="277" r:id="rId14"/>
    <p:sldId id="283" r:id="rId15"/>
    <p:sldId id="278" r:id="rId16"/>
    <p:sldId id="285" r:id="rId17"/>
    <p:sldId id="288" r:id="rId18"/>
    <p:sldId id="286" r:id="rId19"/>
    <p:sldId id="290" r:id="rId20"/>
    <p:sldId id="29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38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9/30/2022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BFF625E-1D49-F640-B346-1A871CA805B5}"/>
              </a:ext>
            </a:extLst>
          </p:cNvPr>
          <p:cNvSpPr txBox="1"/>
          <p:nvPr/>
        </p:nvSpPr>
        <p:spPr>
          <a:xfrm>
            <a:off x="304801" y="335688"/>
            <a:ext cx="8534400" cy="707886"/>
          </a:xfrm>
          <a:prstGeom prst="rect">
            <a:avLst/>
          </a:prstGeom>
          <a:solidFill>
            <a:schemeClr val="accent3">
              <a:lumMod val="75000"/>
            </a:schemeClr>
          </a:solidFill>
          <a:ln>
            <a:solidFill>
              <a:schemeClr val="accent6">
                <a:lumMod val="50000"/>
              </a:schemeClr>
            </a:solidFill>
          </a:ln>
        </p:spPr>
        <p:txBody>
          <a:bodyPr wrap="square" rtlCol="0">
            <a:spAutoFit/>
          </a:bodyPr>
          <a:lstStyle/>
          <a:p>
            <a:pPr algn="ctr"/>
            <a:r>
              <a:rPr lang="en-US" sz="2000" b="1" dirty="0">
                <a:solidFill>
                  <a:schemeClr val="bg1"/>
                </a:solidFill>
              </a:rPr>
              <a:t>Curriculum Intent</a:t>
            </a:r>
          </a:p>
          <a:p>
            <a:pPr algn="ctr"/>
            <a:r>
              <a:rPr lang="en-US" sz="2000" b="1" dirty="0">
                <a:solidFill>
                  <a:schemeClr val="bg1"/>
                </a:solidFill>
              </a:rPr>
              <a:t>Subject PE</a:t>
            </a:r>
          </a:p>
        </p:txBody>
      </p:sp>
      <p:sp>
        <p:nvSpPr>
          <p:cNvPr id="5" name="Rectangle 4">
            <a:extLst>
              <a:ext uri="{FF2B5EF4-FFF2-40B4-BE49-F238E27FC236}">
                <a16:creationId xmlns:a16="http://schemas.microsoft.com/office/drawing/2014/main" id="{26237012-37B7-A64F-8DD9-91D1D76DF480}"/>
              </a:ext>
            </a:extLst>
          </p:cNvPr>
          <p:cNvSpPr/>
          <p:nvPr/>
        </p:nvSpPr>
        <p:spPr>
          <a:xfrm>
            <a:off x="267853" y="1219201"/>
            <a:ext cx="4149633" cy="2514600"/>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rPr>
              <a:t>PRIORITIES IN WHOLE SCHOOL CURRICULUM INTENT</a:t>
            </a:r>
          </a:p>
          <a:p>
            <a:endParaRPr lang="en-US" sz="1200" b="1" u="sng" dirty="0">
              <a:solidFill>
                <a:schemeClr val="tx1"/>
              </a:solidFill>
            </a:endParaRPr>
          </a:p>
          <a:p>
            <a:pPr marL="171450" indent="-171450">
              <a:buFont typeface="Arial" panose="020B0604020202020204" pitchFamily="34" charset="0"/>
              <a:buChar char="•"/>
            </a:pPr>
            <a:r>
              <a:rPr lang="en-US" sz="1200" dirty="0">
                <a:solidFill>
                  <a:schemeClr val="tx1"/>
                </a:solidFill>
                <a:cs typeface="Arial" panose="020B0604020202020204" pitchFamily="34" charset="0"/>
              </a:rPr>
              <a:t>Enjoyment of learning</a:t>
            </a:r>
          </a:p>
          <a:p>
            <a:pPr marL="171450" indent="-171450">
              <a:buFont typeface="Arial" panose="020B0604020202020204" pitchFamily="34" charset="0"/>
              <a:buChar char="•"/>
            </a:pPr>
            <a:r>
              <a:rPr lang="en-US" sz="1200" dirty="0">
                <a:solidFill>
                  <a:schemeClr val="tx1"/>
                </a:solidFill>
                <a:cs typeface="Arial" panose="020B0604020202020204" pitchFamily="34" charset="0"/>
              </a:rPr>
              <a:t>Knowledge acquisition and recall</a:t>
            </a:r>
          </a:p>
          <a:p>
            <a:pPr marL="171450" indent="-171450">
              <a:buFont typeface="Arial" panose="020B0604020202020204" pitchFamily="34" charset="0"/>
              <a:buChar char="•"/>
            </a:pPr>
            <a:r>
              <a:rPr lang="en-US" sz="1200" dirty="0">
                <a:solidFill>
                  <a:schemeClr val="tx1"/>
                </a:solidFill>
                <a:cs typeface="Arial" panose="020B0604020202020204" pitchFamily="34" charset="0"/>
              </a:rPr>
              <a:t>Extensive vocabulary</a:t>
            </a:r>
          </a:p>
          <a:p>
            <a:pPr marL="171450" lvl="0" indent="-171450">
              <a:buFont typeface="Arial" panose="020B0604020202020204" pitchFamily="34" charset="0"/>
              <a:buChar char="•"/>
            </a:pPr>
            <a:r>
              <a:rPr lang="en-GB" sz="1200" dirty="0">
                <a:solidFill>
                  <a:schemeClr val="tx1"/>
                </a:solidFill>
              </a:rPr>
              <a:t>Effective communication through writing, speaking &amp; listening, and use of technology</a:t>
            </a:r>
          </a:p>
          <a:p>
            <a:pPr marL="171450" lvl="0" indent="-171450">
              <a:buFont typeface="Arial" panose="020B0604020202020204" pitchFamily="34" charset="0"/>
              <a:buChar char="•"/>
            </a:pPr>
            <a:r>
              <a:rPr lang="en-GB" sz="1200" dirty="0">
                <a:solidFill>
                  <a:schemeClr val="tx1"/>
                </a:solidFill>
              </a:rPr>
              <a:t>Numeracy.</a:t>
            </a:r>
          </a:p>
          <a:p>
            <a:pPr marL="171450" lvl="0" indent="-171450">
              <a:buFont typeface="Arial" panose="020B0604020202020204" pitchFamily="34" charset="0"/>
              <a:buChar char="•"/>
            </a:pPr>
            <a:r>
              <a:rPr lang="en-GB" sz="1200" dirty="0">
                <a:solidFill>
                  <a:schemeClr val="tx1"/>
                </a:solidFill>
              </a:rPr>
              <a:t>Critical evaluation of information</a:t>
            </a:r>
          </a:p>
          <a:p>
            <a:pPr marL="171450" lvl="0" indent="-171450">
              <a:buFont typeface="Arial" panose="020B0604020202020204" pitchFamily="34" charset="0"/>
              <a:buChar char="•"/>
            </a:pPr>
            <a:r>
              <a:rPr lang="en-GB" sz="1200" dirty="0">
                <a:solidFill>
                  <a:schemeClr val="tx1"/>
                </a:solidFill>
              </a:rPr>
              <a:t>Enterprise and problem-solving</a:t>
            </a:r>
          </a:p>
          <a:p>
            <a:pPr marL="171450" lvl="0" indent="-171450">
              <a:buFont typeface="Arial" panose="020B0604020202020204" pitchFamily="34" charset="0"/>
              <a:buChar char="•"/>
            </a:pPr>
            <a:r>
              <a:rPr lang="en-GB" sz="1200" dirty="0">
                <a:solidFill>
                  <a:schemeClr val="tx1"/>
                </a:solidFill>
              </a:rPr>
              <a:t>Working  with others</a:t>
            </a:r>
          </a:p>
          <a:p>
            <a:pPr lvl="0"/>
            <a:endParaRPr lang="en-GB" sz="1200" dirty="0">
              <a:solidFill>
                <a:schemeClr val="tx1"/>
              </a:solidFill>
            </a:endParaRPr>
          </a:p>
        </p:txBody>
      </p:sp>
      <p:sp>
        <p:nvSpPr>
          <p:cNvPr id="6" name="Rectangle 5">
            <a:extLst>
              <a:ext uri="{FF2B5EF4-FFF2-40B4-BE49-F238E27FC236}">
                <a16:creationId xmlns:a16="http://schemas.microsoft.com/office/drawing/2014/main" id="{26237012-37B7-A64F-8DD9-91D1D76DF480}"/>
              </a:ext>
            </a:extLst>
          </p:cNvPr>
          <p:cNvSpPr/>
          <p:nvPr/>
        </p:nvSpPr>
        <p:spPr>
          <a:xfrm>
            <a:off x="4650508" y="1219201"/>
            <a:ext cx="4188693" cy="251459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GB" b="1" dirty="0"/>
              <a:t>Challenge </a:t>
            </a:r>
            <a:endParaRPr lang="en-GB" dirty="0"/>
          </a:p>
          <a:p>
            <a:r>
              <a:rPr lang="en-GB" dirty="0"/>
              <a:t>We hope to provide pupils with an ambitious, challenging, and engaging curriculum that encourages all pupils to be active for sustained periods of time and that allows all to achieve.</a:t>
            </a:r>
          </a:p>
          <a:p>
            <a:r>
              <a:rPr lang="en-GB" dirty="0"/>
              <a:t> </a:t>
            </a:r>
          </a:p>
          <a:p>
            <a:r>
              <a:rPr lang="en-GB" dirty="0"/>
              <a:t> </a:t>
            </a:r>
          </a:p>
          <a:p>
            <a:pPr lvl="0"/>
            <a:r>
              <a:rPr lang="en-GB" b="1" dirty="0"/>
              <a:t>Flourish</a:t>
            </a:r>
            <a:endParaRPr lang="en-GB" dirty="0"/>
          </a:p>
          <a:p>
            <a:r>
              <a:rPr lang="en-GB" dirty="0"/>
              <a:t>Enable pupils into develop into physically literate learners who flourish at each stage developing a life – long love of PE.</a:t>
            </a:r>
          </a:p>
          <a:p>
            <a:r>
              <a:rPr lang="en-GB" dirty="0"/>
              <a:t>To develop lifelong skills such as teamwork, leadership, communication and problem solving that pupils are able to utilise in other areas of the curriculum.</a:t>
            </a:r>
          </a:p>
          <a:p>
            <a:r>
              <a:rPr lang="en-GB" dirty="0"/>
              <a:t> </a:t>
            </a:r>
          </a:p>
          <a:p>
            <a:pPr lvl="0"/>
            <a:r>
              <a:rPr lang="en-US" b="1" dirty="0"/>
              <a:t>Resilience</a:t>
            </a:r>
            <a:endParaRPr lang="en-GB" dirty="0"/>
          </a:p>
          <a:p>
            <a:r>
              <a:rPr lang="en-US" dirty="0"/>
              <a:t>Develop our pupils into curious, confident and resilient learners who can transfer these skills into other areas of their lives.</a:t>
            </a:r>
            <a:endParaRPr lang="en-GB" dirty="0"/>
          </a:p>
        </p:txBody>
      </p:sp>
      <p:sp>
        <p:nvSpPr>
          <p:cNvPr id="9" name="Rectangle 8">
            <a:extLst>
              <a:ext uri="{FF2B5EF4-FFF2-40B4-BE49-F238E27FC236}">
                <a16:creationId xmlns:a16="http://schemas.microsoft.com/office/drawing/2014/main" id="{26237012-37B7-A64F-8DD9-91D1D76DF480}"/>
              </a:ext>
            </a:extLst>
          </p:cNvPr>
          <p:cNvSpPr/>
          <p:nvPr/>
        </p:nvSpPr>
        <p:spPr>
          <a:xfrm>
            <a:off x="304798" y="3909428"/>
            <a:ext cx="4149633" cy="2796172"/>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a:ea typeface="+mn-ea"/>
                <a:cs typeface="+mn-cs"/>
              </a:rPr>
              <a:t>Implementation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a:ea typeface="+mn-ea"/>
                <a:cs typeface="+mn-cs"/>
              </a:rPr>
              <a:t>Through collaborative planning of an enriching curriculum that is based around our schools STRIVE ethos, we provide pupils with the best possible foundations for success.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a:ea typeface="+mn-ea"/>
                <a:cs typeface="+mn-cs"/>
              </a:rPr>
              <a:t>Outside of the curriculum, we offer a broad extra – curricular program, allowing pupils to experience competitive competition and further opportunities to enhance their skills Physically, emotionally and socially. During each learning cycle, pupils are provided with the opportunity to develop core and advanced skills, tactical awareness and have the opportunity to take on leadership opportunities and continue to develop a wealth of practical and theoretical knowledge.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prstClr val="black"/>
                </a:solidFill>
                <a:latin typeface="Calibri"/>
              </a:rPr>
              <a:t>Offering two pathways at Key Stage 4 allows more pupils to access our subject.</a:t>
            </a: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Rectangle 9">
            <a:extLst>
              <a:ext uri="{FF2B5EF4-FFF2-40B4-BE49-F238E27FC236}">
                <a16:creationId xmlns:a16="http://schemas.microsoft.com/office/drawing/2014/main" id="{26237012-37B7-A64F-8DD9-91D1D76DF480}"/>
              </a:ext>
            </a:extLst>
          </p:cNvPr>
          <p:cNvSpPr/>
          <p:nvPr/>
        </p:nvSpPr>
        <p:spPr>
          <a:xfrm>
            <a:off x="4578928" y="3962400"/>
            <a:ext cx="4149633" cy="2743200"/>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b="1" u="sng" dirty="0">
              <a:solidFill>
                <a:schemeClr val="tx1"/>
              </a:solidFill>
            </a:endParaRPr>
          </a:p>
          <a:p>
            <a:endParaRPr lang="en-US" sz="1200" b="1" u="sng" dirty="0">
              <a:solidFill>
                <a:schemeClr val="tx1"/>
              </a:solidFill>
            </a:endParaRPr>
          </a:p>
          <a:p>
            <a:endParaRPr lang="en-US" sz="1200" b="1" u="sng" dirty="0">
              <a:solidFill>
                <a:schemeClr val="tx1"/>
              </a:solidFill>
            </a:endParaRPr>
          </a:p>
          <a:p>
            <a:endParaRPr lang="en-US" sz="1200" b="1" u="sng" dirty="0">
              <a:solidFill>
                <a:schemeClr val="tx1"/>
              </a:solidFill>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436" y="364301"/>
            <a:ext cx="534129" cy="679273"/>
          </a:xfrm>
          <a:prstGeom prst="rect">
            <a:avLst/>
          </a:prstGeom>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364301"/>
            <a:ext cx="534129" cy="679273"/>
          </a:xfrm>
          <a:prstGeom prst="rect">
            <a:avLst/>
          </a:prstGeom>
        </p:spPr>
      </p:pic>
      <p:sp>
        <p:nvSpPr>
          <p:cNvPr id="2" name="TextBox 1">
            <a:extLst>
              <a:ext uri="{FF2B5EF4-FFF2-40B4-BE49-F238E27FC236}">
                <a16:creationId xmlns:a16="http://schemas.microsoft.com/office/drawing/2014/main" id="{3CD13AA3-9F42-48B4-8B3A-BCD23B7190CD}"/>
              </a:ext>
            </a:extLst>
          </p:cNvPr>
          <p:cNvSpPr txBox="1"/>
          <p:nvPr/>
        </p:nvSpPr>
        <p:spPr>
          <a:xfrm>
            <a:off x="4607503" y="3962400"/>
            <a:ext cx="4036292" cy="2708434"/>
          </a:xfrm>
          <a:prstGeom prst="rect">
            <a:avLst/>
          </a:prstGeom>
          <a:noFill/>
        </p:spPr>
        <p:txBody>
          <a:bodyPr wrap="square" rtlCol="0">
            <a:spAutoFit/>
          </a:bodyPr>
          <a:lstStyle/>
          <a:p>
            <a:r>
              <a:rPr lang="en-GB" sz="1400" b="1" dirty="0"/>
              <a:t>Impact.</a:t>
            </a:r>
          </a:p>
          <a:p>
            <a:endParaRPr lang="en-GB" sz="1200" dirty="0"/>
          </a:p>
          <a:p>
            <a:r>
              <a:rPr lang="en-GB" sz="1200" dirty="0"/>
              <a:t>We know that are curriculum is successful due to a number of factors;</a:t>
            </a:r>
          </a:p>
          <a:p>
            <a:r>
              <a:rPr lang="en-GB" sz="1200" dirty="0"/>
              <a:t>Firstly, pupil engagement is high. Pupils are keen to learn and express positive views towards to subject.</a:t>
            </a:r>
          </a:p>
          <a:p>
            <a:r>
              <a:rPr lang="en-GB" sz="1200" dirty="0"/>
              <a:t>Pupil attendance at Extra – Curricular activities is good and we have a very strong success rate at local competitions.</a:t>
            </a:r>
          </a:p>
          <a:p>
            <a:r>
              <a:rPr lang="en-GB" sz="1200" dirty="0"/>
              <a:t>Success in Netball in particular, has begun to shine at the school.</a:t>
            </a:r>
          </a:p>
          <a:p>
            <a:r>
              <a:rPr lang="en-GB" sz="1200" dirty="0"/>
              <a:t>Uptake at KS4 is very high. Large numbers of pupils select to study our subject after KS3. </a:t>
            </a:r>
          </a:p>
          <a:p>
            <a:r>
              <a:rPr lang="en-GB" sz="1200" dirty="0"/>
              <a:t>Our results are good and are above the schools average in terms of residual.</a:t>
            </a:r>
          </a:p>
        </p:txBody>
      </p:sp>
      <p:pic>
        <p:nvPicPr>
          <p:cNvPr id="3" name="Picture 2">
            <a:extLst>
              <a:ext uri="{FF2B5EF4-FFF2-40B4-BE49-F238E27FC236}">
                <a16:creationId xmlns:a16="http://schemas.microsoft.com/office/drawing/2014/main" id="{36055A74-7B5F-4592-868A-24F09FF798D9}"/>
              </a:ext>
            </a:extLst>
          </p:cNvPr>
          <p:cNvPicPr>
            <a:picLocks noChangeAspect="1"/>
          </p:cNvPicPr>
          <p:nvPr/>
        </p:nvPicPr>
        <p:blipFill>
          <a:blip r:embed="rId3"/>
          <a:stretch>
            <a:fillRect/>
          </a:stretch>
        </p:blipFill>
        <p:spPr>
          <a:xfrm>
            <a:off x="4588453" y="1342897"/>
            <a:ext cx="4140108" cy="2390904"/>
          </a:xfrm>
          <a:prstGeom prst="rect">
            <a:avLst/>
          </a:prstGeom>
        </p:spPr>
      </p:pic>
    </p:spTree>
    <p:extLst>
      <p:ext uri="{BB962C8B-B14F-4D97-AF65-F5344CB8AC3E}">
        <p14:creationId xmlns:p14="http://schemas.microsoft.com/office/powerpoint/2010/main" val="3554877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1503737657"/>
              </p:ext>
            </p:extLst>
          </p:nvPr>
        </p:nvGraphicFramePr>
        <p:xfrm>
          <a:off x="342900" y="228600"/>
          <a:ext cx="8458200" cy="5283310"/>
        </p:xfrm>
        <a:graphic>
          <a:graphicData uri="http://schemas.openxmlformats.org/drawingml/2006/table">
            <a:tbl>
              <a:tblPr firstRow="1" firstCol="1" bandRow="1">
                <a:tableStyleId>{5C22544A-7EE6-4342-B048-85BDC9FD1C3A}</a:tableStyleId>
              </a:tblPr>
              <a:tblGrid>
                <a:gridCol w="299115">
                  <a:extLst>
                    <a:ext uri="{9D8B030D-6E8A-4147-A177-3AD203B41FA5}">
                      <a16:colId xmlns:a16="http://schemas.microsoft.com/office/drawing/2014/main" val="2118699837"/>
                    </a:ext>
                  </a:extLst>
                </a:gridCol>
                <a:gridCol w="1444844">
                  <a:extLst>
                    <a:ext uri="{9D8B030D-6E8A-4147-A177-3AD203B41FA5}">
                      <a16:colId xmlns:a16="http://schemas.microsoft.com/office/drawing/2014/main" val="1375767732"/>
                    </a:ext>
                  </a:extLst>
                </a:gridCol>
                <a:gridCol w="2354344">
                  <a:extLst>
                    <a:ext uri="{9D8B030D-6E8A-4147-A177-3AD203B41FA5}">
                      <a16:colId xmlns:a16="http://schemas.microsoft.com/office/drawing/2014/main" val="20002"/>
                    </a:ext>
                  </a:extLst>
                </a:gridCol>
                <a:gridCol w="2267146">
                  <a:extLst>
                    <a:ext uri="{9D8B030D-6E8A-4147-A177-3AD203B41FA5}">
                      <a16:colId xmlns:a16="http://schemas.microsoft.com/office/drawing/2014/main" val="20003"/>
                    </a:ext>
                  </a:extLst>
                </a:gridCol>
                <a:gridCol w="2092751">
                  <a:extLst>
                    <a:ext uri="{9D8B030D-6E8A-4147-A177-3AD203B41FA5}">
                      <a16:colId xmlns:a16="http://schemas.microsoft.com/office/drawing/2014/main" val="1481332327"/>
                    </a:ext>
                  </a:extLst>
                </a:gridCol>
              </a:tblGrid>
              <a:tr h="81032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4">
                  <a:txBody>
                    <a:bodyPr/>
                    <a:lstStyle/>
                    <a:p>
                      <a:pPr algn="ctr">
                        <a:spcAft>
                          <a:spcPts val="0"/>
                        </a:spcAft>
                      </a:pPr>
                      <a:r>
                        <a:rPr lang="en-GB" sz="1800" dirty="0">
                          <a:effectLst/>
                        </a:rPr>
                        <a:t>YEAR 10  GCSE</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extLst>
                  <a:ext uri="{0D108BD9-81ED-4DB2-BD59-A6C34878D82A}">
                    <a16:rowId xmlns:a16="http://schemas.microsoft.com/office/drawing/2014/main" val="1019943783"/>
                  </a:ext>
                </a:extLst>
              </a:tr>
              <a:tr h="366850">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2251825">
                <a:tc>
                  <a:txBody>
                    <a:bodyPr/>
                    <a:lstStyle/>
                    <a:p>
                      <a:pPr marL="71755" marR="71755" algn="ctr">
                        <a:spcAft>
                          <a:spcPts val="0"/>
                        </a:spcAft>
                      </a:pPr>
                      <a:r>
                        <a:rPr lang="en-GB" sz="1200" dirty="0">
                          <a:solidFill>
                            <a:schemeClr val="tx1"/>
                          </a:solidFill>
                          <a:effectLst/>
                        </a:rPr>
                        <a:t>Term 1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r>
                        <a:rPr lang="en-GB" sz="1200" b="1" dirty="0"/>
                        <a:t>Applied Anatomy &amp;</a:t>
                      </a:r>
                      <a:r>
                        <a:rPr lang="en-GB" sz="1200" b="1" baseline="0" dirty="0"/>
                        <a:t> physiology</a:t>
                      </a:r>
                      <a:endParaRPr lang="en-GB" sz="1200" b="1"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GB" sz="1200" dirty="0">
                          <a:highlight>
                            <a:srgbClr val="FFFF00"/>
                          </a:highlight>
                        </a:rPr>
                        <a:t>Structure and function</a:t>
                      </a:r>
                      <a:r>
                        <a:rPr lang="en-GB" sz="1200" baseline="0" dirty="0">
                          <a:highlight>
                            <a:srgbClr val="FFFF00"/>
                          </a:highlight>
                        </a:rPr>
                        <a:t> of skeletal system</a:t>
                      </a:r>
                    </a:p>
                    <a:p>
                      <a:pPr marL="285750" indent="-285750">
                        <a:buFont typeface="Arial" panose="020B0604020202020204" pitchFamily="34" charset="0"/>
                        <a:buChar char="•"/>
                      </a:pPr>
                      <a:r>
                        <a:rPr lang="en-GB" sz="1200" baseline="0" dirty="0">
                          <a:highlight>
                            <a:srgbClr val="FFFF00"/>
                          </a:highlight>
                        </a:rPr>
                        <a:t>S &amp; f of muscular system</a:t>
                      </a:r>
                    </a:p>
                    <a:p>
                      <a:pPr marL="285750" indent="-285750">
                        <a:buFont typeface="Arial" panose="020B0604020202020204" pitchFamily="34" charset="0"/>
                        <a:buChar char="•"/>
                      </a:pPr>
                      <a:r>
                        <a:rPr lang="en-GB" sz="1200" baseline="0" dirty="0">
                          <a:highlight>
                            <a:srgbClr val="FFFF00"/>
                          </a:highlight>
                        </a:rPr>
                        <a:t>Movement analysis</a:t>
                      </a:r>
                    </a:p>
                    <a:p>
                      <a:pPr marL="285750" indent="-285750">
                        <a:buFont typeface="Arial" panose="020B0604020202020204" pitchFamily="34" charset="0"/>
                        <a:buChar char="•"/>
                      </a:pPr>
                      <a:r>
                        <a:rPr lang="en-GB" sz="1200" baseline="0" dirty="0">
                          <a:highlight>
                            <a:srgbClr val="FFFF00"/>
                          </a:highlight>
                        </a:rPr>
                        <a:t>Cardio Vascular and respiratory Systems</a:t>
                      </a:r>
                    </a:p>
                    <a:p>
                      <a:pPr marL="285750" indent="-285750">
                        <a:buFont typeface="Arial" panose="020B0604020202020204" pitchFamily="34" charset="0"/>
                        <a:buChar char="•"/>
                      </a:pPr>
                      <a:r>
                        <a:rPr lang="en-GB" sz="1200" baseline="0" dirty="0">
                          <a:highlight>
                            <a:srgbClr val="FFFF00"/>
                          </a:highlight>
                        </a:rPr>
                        <a:t>Effects of exercise on the body systems</a:t>
                      </a:r>
                      <a:endParaRPr lang="en-GB" sz="1200" dirty="0">
                        <a:highlight>
                          <a:srgbClr val="FFFF00"/>
                        </a:highligh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a:t>Continued</a:t>
                      </a:r>
                      <a:r>
                        <a:rPr lang="en-GB" sz="1200" baseline="0" dirty="0"/>
                        <a:t> to develop skills to work as part of a team but in a more theoretical context.</a:t>
                      </a:r>
                    </a:p>
                    <a:p>
                      <a:endParaRPr lang="en-GB" sz="1200" baseline="0" dirty="0"/>
                    </a:p>
                    <a:p>
                      <a:r>
                        <a:rPr lang="en-GB" sz="1200" baseline="0" dirty="0"/>
                        <a:t>Ability to link principles to practical examples</a:t>
                      </a:r>
                    </a:p>
                    <a:p>
                      <a:endParaRPr lang="en-GB" sz="1200" baseline="0" dirty="0"/>
                    </a:p>
                    <a:p>
                      <a:r>
                        <a:rPr lang="en-GB" sz="1200" baseline="0" dirty="0">
                          <a:highlight>
                            <a:srgbClr val="FFFF00"/>
                          </a:highlight>
                        </a:rPr>
                        <a:t>Develop ability to recall basic information.</a:t>
                      </a:r>
                    </a:p>
                    <a:p>
                      <a:endParaRPr lang="en-GB" sz="1200" baseline="0" dirty="0"/>
                    </a:p>
                    <a:p>
                      <a:r>
                        <a:rPr lang="en-GB" sz="1200" baseline="0" dirty="0"/>
                        <a:t>Develop </a:t>
                      </a:r>
                      <a:r>
                        <a:rPr lang="en-GB" sz="1200" baseline="0" dirty="0">
                          <a:highlight>
                            <a:srgbClr val="FFFF00"/>
                          </a:highlight>
                        </a:rPr>
                        <a:t>ability to recall definitions </a:t>
                      </a:r>
                      <a:r>
                        <a:rPr lang="en-GB" sz="1200" baseline="0" dirty="0"/>
                        <a:t>and key terms.</a:t>
                      </a:r>
                    </a:p>
                    <a:p>
                      <a:endParaRPr lang="en-GB" sz="1200" baseline="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r>
                        <a:rPr lang="en-GB" sz="1200" dirty="0"/>
                        <a:t>Begin with areas that follow directly on from KS3 practical. </a:t>
                      </a:r>
                    </a:p>
                    <a:p>
                      <a:r>
                        <a:rPr lang="en-GB" sz="1200" dirty="0"/>
                        <a:t>Some terms are familiar to pupils </a:t>
                      </a:r>
                      <a:r>
                        <a:rPr lang="en-GB" sz="1200" dirty="0" err="1"/>
                        <a:t>e.g</a:t>
                      </a:r>
                      <a:r>
                        <a:rPr lang="en-GB" sz="1200" dirty="0"/>
                        <a:t> names</a:t>
                      </a:r>
                      <a:r>
                        <a:rPr lang="en-GB" sz="1200" baseline="0" dirty="0"/>
                        <a:t> of bones.</a:t>
                      </a:r>
                    </a:p>
                    <a:p>
                      <a:r>
                        <a:rPr lang="en-GB" sz="1200" baseline="0" dirty="0"/>
                        <a:t>The topics begin with simple skills such as labelling.</a:t>
                      </a:r>
                    </a:p>
                    <a:p>
                      <a:endParaRPr lang="en-GB" sz="1200" dirty="0"/>
                    </a:p>
                    <a:p>
                      <a:r>
                        <a:rPr lang="en-GB" sz="1200" dirty="0"/>
                        <a:t>Students begin with</a:t>
                      </a:r>
                      <a:r>
                        <a:rPr lang="en-GB" sz="1200" baseline="0" dirty="0"/>
                        <a:t> the fundamentals for the course. Including how the body moves. Allow development for more in depth and more difficult concepts to grasp.</a:t>
                      </a:r>
                      <a:endParaRPr lang="en-GB" sz="12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1728695">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r>
                        <a:rPr lang="en-GB" sz="1200" b="1" dirty="0"/>
                        <a:t>Applied Anatomy an</a:t>
                      </a:r>
                      <a:r>
                        <a:rPr lang="en-GB" sz="1200" b="1" baseline="0" dirty="0"/>
                        <a:t> Physiology cont.</a:t>
                      </a:r>
                      <a:endParaRPr lang="en-GB" sz="1200" b="1"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GB" sz="1200" dirty="0">
                          <a:highlight>
                            <a:srgbClr val="FFFF00"/>
                          </a:highlight>
                        </a:rPr>
                        <a:t>Aerobic and anaerobic</a:t>
                      </a:r>
                      <a:r>
                        <a:rPr lang="en-GB" sz="1200" baseline="0" dirty="0">
                          <a:highlight>
                            <a:srgbClr val="FFFF00"/>
                          </a:highlight>
                        </a:rPr>
                        <a:t> respiration.</a:t>
                      </a:r>
                    </a:p>
                    <a:p>
                      <a:pPr marL="285750" indent="-285750">
                        <a:buFont typeface="Arial" panose="020B0604020202020204" pitchFamily="34" charset="0"/>
                        <a:buChar char="•"/>
                      </a:pPr>
                      <a:r>
                        <a:rPr lang="en-GB" sz="1200" baseline="0" dirty="0">
                          <a:highlight>
                            <a:srgbClr val="FFFF00"/>
                          </a:highlight>
                        </a:rPr>
                        <a:t>Heat rate, </a:t>
                      </a:r>
                    </a:p>
                    <a:p>
                      <a:pPr marL="285750" indent="-285750">
                        <a:buFont typeface="Arial" panose="020B0604020202020204" pitchFamily="34" charset="0"/>
                        <a:buChar char="•"/>
                      </a:pPr>
                      <a:r>
                        <a:rPr lang="en-GB" sz="1200" baseline="0" dirty="0">
                          <a:highlight>
                            <a:srgbClr val="FFFF00"/>
                          </a:highlight>
                        </a:rPr>
                        <a:t>Types of blood pressure and pathways</a:t>
                      </a:r>
                    </a:p>
                    <a:p>
                      <a:pPr marL="285750" indent="-285750">
                        <a:buFont typeface="Arial" panose="020B0604020202020204" pitchFamily="34" charset="0"/>
                        <a:buChar char="•"/>
                      </a:pPr>
                      <a:r>
                        <a:rPr lang="en-GB" sz="1200" baseline="0" dirty="0">
                          <a:highlight>
                            <a:srgbClr val="FFFF00"/>
                          </a:highlight>
                        </a:rPr>
                        <a:t>Tidal volume, </a:t>
                      </a:r>
                    </a:p>
                    <a:p>
                      <a:pPr marL="285750" indent="-285750">
                        <a:buFont typeface="Arial" panose="020B0604020202020204" pitchFamily="34" charset="0"/>
                        <a:buChar char="•"/>
                      </a:pPr>
                      <a:r>
                        <a:rPr lang="en-GB" sz="1200" baseline="0" dirty="0">
                          <a:highlight>
                            <a:srgbClr val="FFFF00"/>
                          </a:highlight>
                        </a:rPr>
                        <a:t>Breathing rate, </a:t>
                      </a:r>
                    </a:p>
                    <a:p>
                      <a:pPr marL="285750" indent="-285750">
                        <a:buFont typeface="Arial" panose="020B0604020202020204" pitchFamily="34" charset="0"/>
                        <a:buChar char="•"/>
                      </a:pPr>
                      <a:r>
                        <a:rPr lang="en-GB" sz="1200" baseline="0" dirty="0" err="1">
                          <a:highlight>
                            <a:srgbClr val="FFFF00"/>
                          </a:highlight>
                        </a:rPr>
                        <a:t>Gaseaous</a:t>
                      </a:r>
                      <a:r>
                        <a:rPr lang="en-GB" sz="1200" baseline="0" dirty="0">
                          <a:highlight>
                            <a:srgbClr val="FFFF00"/>
                          </a:highlight>
                        </a:rPr>
                        <a:t> exchange.</a:t>
                      </a:r>
                      <a:endParaRPr lang="en-GB" sz="1200" dirty="0">
                        <a:highlight>
                          <a:srgbClr val="FFFF00"/>
                        </a:highligh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baseline="0" dirty="0"/>
                        <a:t>Develop ability to describe key elements.</a:t>
                      </a:r>
                    </a:p>
                    <a:p>
                      <a:endParaRPr lang="en-GB" sz="1200" baseline="0" dirty="0"/>
                    </a:p>
                    <a:p>
                      <a:r>
                        <a:rPr lang="en-GB" sz="1200" baseline="0" dirty="0"/>
                        <a:t>Interpreting data and graphs.</a:t>
                      </a:r>
                    </a:p>
                    <a:p>
                      <a:endParaRPr lang="en-GB" sz="1200" baseline="0" dirty="0"/>
                    </a:p>
                    <a:p>
                      <a:endParaRPr lang="en-GB" sz="12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bl>
          </a:graphicData>
        </a:graphic>
      </p:graphicFrame>
    </p:spTree>
    <p:extLst>
      <p:ext uri="{BB962C8B-B14F-4D97-AF65-F5344CB8AC3E}">
        <p14:creationId xmlns:p14="http://schemas.microsoft.com/office/powerpoint/2010/main" val="2517611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36357108"/>
              </p:ext>
            </p:extLst>
          </p:nvPr>
        </p:nvGraphicFramePr>
        <p:xfrm>
          <a:off x="381000" y="158496"/>
          <a:ext cx="8534400" cy="6778752"/>
        </p:xfrm>
        <a:graphic>
          <a:graphicData uri="http://schemas.openxmlformats.org/drawingml/2006/table">
            <a:tbl>
              <a:tblPr firstRow="1" firstCol="1" bandRow="1">
                <a:tableStyleId>{5C22544A-7EE6-4342-B048-85BDC9FD1C3A}</a:tableStyleId>
              </a:tblPr>
              <a:tblGrid>
                <a:gridCol w="301810">
                  <a:extLst>
                    <a:ext uri="{9D8B030D-6E8A-4147-A177-3AD203B41FA5}">
                      <a16:colId xmlns:a16="http://schemas.microsoft.com/office/drawing/2014/main" val="3932327740"/>
                    </a:ext>
                  </a:extLst>
                </a:gridCol>
                <a:gridCol w="1457860">
                  <a:extLst>
                    <a:ext uri="{9D8B030D-6E8A-4147-A177-3AD203B41FA5}">
                      <a16:colId xmlns:a16="http://schemas.microsoft.com/office/drawing/2014/main" val="2910634715"/>
                    </a:ext>
                  </a:extLst>
                </a:gridCol>
                <a:gridCol w="2375555">
                  <a:extLst>
                    <a:ext uri="{9D8B030D-6E8A-4147-A177-3AD203B41FA5}">
                      <a16:colId xmlns:a16="http://schemas.microsoft.com/office/drawing/2014/main" val="3728729441"/>
                    </a:ext>
                  </a:extLst>
                </a:gridCol>
                <a:gridCol w="2646575">
                  <a:extLst>
                    <a:ext uri="{9D8B030D-6E8A-4147-A177-3AD203B41FA5}">
                      <a16:colId xmlns:a16="http://schemas.microsoft.com/office/drawing/2014/main" val="1073235093"/>
                    </a:ext>
                  </a:extLst>
                </a:gridCol>
                <a:gridCol w="1752600">
                  <a:extLst>
                    <a:ext uri="{9D8B030D-6E8A-4147-A177-3AD203B41FA5}">
                      <a16:colId xmlns:a16="http://schemas.microsoft.com/office/drawing/2014/main" val="1608698498"/>
                    </a:ext>
                  </a:extLst>
                </a:gridCol>
              </a:tblGrid>
              <a:tr h="39624">
                <a:tc>
                  <a:txBody>
                    <a:bodyPr/>
                    <a:lstStyle/>
                    <a:p>
                      <a:endParaRPr lang="en-GB"/>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r>
                        <a:rPr lang="en-GB" sz="1400" dirty="0"/>
                        <a:t>Begin with areas that follow directly on from KS3 practical. </a:t>
                      </a:r>
                    </a:p>
                    <a:p>
                      <a:r>
                        <a:rPr lang="en-GB" sz="1400" dirty="0"/>
                        <a:t>Some terms are familiar to </a:t>
                      </a:r>
                      <a:r>
                        <a:rPr lang="en-GB" sz="1400" dirty="0" err="1"/>
                        <a:t>pupilsnames</a:t>
                      </a:r>
                      <a:r>
                        <a:rPr lang="en-GB" sz="1400" baseline="0" dirty="0"/>
                        <a:t> of bones.</a:t>
                      </a:r>
                    </a:p>
                    <a:p>
                      <a:r>
                        <a:rPr lang="en-GB" sz="1400" baseline="0" dirty="0"/>
                        <a:t>The topics begin with simple skills such as labelling.</a:t>
                      </a:r>
                    </a:p>
                    <a:p>
                      <a:endParaRPr lang="en-GB" sz="1400" dirty="0"/>
                    </a:p>
                    <a:p>
                      <a:r>
                        <a:rPr lang="en-GB" sz="1400" dirty="0"/>
                        <a:t>Students begin with</a:t>
                      </a:r>
                      <a:r>
                        <a:rPr lang="en-GB" sz="1400" baseline="0" dirty="0"/>
                        <a:t> the fundamentals for the course. Including how the body moves.</a:t>
                      </a:r>
                      <a:endParaRPr lang="en-GB" sz="14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58314753"/>
                  </a:ext>
                </a:extLst>
              </a:tr>
              <a:tr h="3486912">
                <a:tc>
                  <a:txBody>
                    <a:bodyPr/>
                    <a:lstStyle/>
                    <a:p>
                      <a:pPr marL="71755" marR="71755" algn="ctr">
                        <a:spcAft>
                          <a:spcPts val="0"/>
                        </a:spcAft>
                      </a:pPr>
                      <a:r>
                        <a:rPr lang="en-GB" sz="1200" dirty="0">
                          <a:solidFill>
                            <a:schemeClr val="tx1"/>
                          </a:solidFill>
                          <a:effectLst/>
                        </a:rPr>
                        <a:t>Term 2 </a:t>
                      </a:r>
                      <a:r>
                        <a:rPr lang="en-GB" sz="1200" dirty="0" err="1">
                          <a:solidFill>
                            <a:schemeClr val="tx1"/>
                          </a:solidFill>
                          <a:effectLst/>
                        </a:rPr>
                        <a:t>cont</a:t>
                      </a:r>
                      <a:r>
                        <a:rPr lang="en-GB" sz="1200" dirty="0">
                          <a:solidFill>
                            <a:schemeClr val="tx1"/>
                          </a:solidFill>
                          <a:effectLst/>
                        </a:rPr>
                        <a:t>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r>
                        <a:rPr lang="en-GB" sz="1400" b="1" dirty="0"/>
                        <a:t>Physical Training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GB" sz="1400" dirty="0">
                          <a:highlight>
                            <a:srgbClr val="FFFF00"/>
                          </a:highlight>
                        </a:rPr>
                        <a:t>Components</a:t>
                      </a:r>
                      <a:r>
                        <a:rPr lang="en-GB" sz="1400" baseline="0" dirty="0">
                          <a:highlight>
                            <a:srgbClr val="FFFF00"/>
                          </a:highlight>
                        </a:rPr>
                        <a:t> of fitness</a:t>
                      </a:r>
                    </a:p>
                    <a:p>
                      <a:pPr marL="285750" indent="-285750">
                        <a:buFont typeface="Arial" panose="020B0604020202020204" pitchFamily="34" charset="0"/>
                        <a:buChar char="•"/>
                      </a:pPr>
                      <a:r>
                        <a:rPr lang="en-GB" sz="1400" baseline="0" dirty="0">
                          <a:highlight>
                            <a:srgbClr val="FFFF00"/>
                          </a:highlight>
                        </a:rPr>
                        <a:t>Applying the principles of training</a:t>
                      </a:r>
                    </a:p>
                    <a:p>
                      <a:pPr marL="285750" indent="-285750">
                        <a:buFont typeface="Arial" panose="020B0604020202020204" pitchFamily="34" charset="0"/>
                        <a:buChar char="•"/>
                      </a:pPr>
                      <a:r>
                        <a:rPr lang="en-GB" sz="1400" baseline="0" dirty="0">
                          <a:highlight>
                            <a:srgbClr val="FFFF00"/>
                          </a:highlight>
                        </a:rPr>
                        <a:t>Preventing injury in physical activity and training.</a:t>
                      </a:r>
                    </a:p>
                    <a:p>
                      <a:pPr marL="285750" indent="-285750">
                        <a:buFont typeface="Arial" panose="020B0604020202020204" pitchFamily="34" charset="0"/>
                        <a:buChar char="•"/>
                      </a:pPr>
                      <a:r>
                        <a:rPr lang="en-GB" sz="1400" baseline="0" dirty="0">
                          <a:highlight>
                            <a:srgbClr val="FFFF00"/>
                          </a:highlight>
                        </a:rPr>
                        <a:t>Identify hazards</a:t>
                      </a:r>
                    </a:p>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400" dirty="0"/>
                        <a:t>Lin</a:t>
                      </a:r>
                      <a:r>
                        <a:rPr lang="en-GB" sz="1400" baseline="0" dirty="0"/>
                        <a:t>k the theoretical content to practical situations.</a:t>
                      </a:r>
                    </a:p>
                    <a:p>
                      <a:endParaRPr lang="en-GB" sz="1400" baseline="0" dirty="0"/>
                    </a:p>
                    <a:p>
                      <a:r>
                        <a:rPr lang="en-GB" sz="1400" baseline="0" dirty="0">
                          <a:highlight>
                            <a:srgbClr val="FFFF00"/>
                          </a:highlight>
                        </a:rPr>
                        <a:t>Describe pathways of blood and O2.</a:t>
                      </a:r>
                    </a:p>
                    <a:p>
                      <a:endParaRPr lang="en-GB" sz="1400" baseline="0" dirty="0">
                        <a:highlight>
                          <a:srgbClr val="FFFF00"/>
                        </a:highlight>
                      </a:endParaRPr>
                    </a:p>
                    <a:p>
                      <a:r>
                        <a:rPr lang="en-GB" sz="1400" baseline="0" dirty="0"/>
                        <a:t>Explain the pathway of blood and how it adapts with exercise</a:t>
                      </a:r>
                      <a:endParaRPr lang="en-GB" sz="14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GB"/>
                    </a:p>
                  </a:txBody>
                  <a:tcPr/>
                </a:tc>
                <a:extLst>
                  <a:ext uri="{0D108BD9-81ED-4DB2-BD59-A6C34878D82A}">
                    <a16:rowId xmlns:a16="http://schemas.microsoft.com/office/drawing/2014/main" val="2116752901"/>
                  </a:ext>
                </a:extLst>
              </a:tr>
              <a:tr h="2950464">
                <a:tc>
                  <a:txBody>
                    <a:bodyPr/>
                    <a:lstStyle/>
                    <a:p>
                      <a:pPr marL="71755" marR="71755" algn="ctr">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Term 3</a:t>
                      </a: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endParaRPr lang="en-GB" sz="1400" b="1"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GB" sz="1200" baseline="0" dirty="0"/>
                        <a:t>Definition and test for 10 components of fitness.</a:t>
                      </a:r>
                    </a:p>
                    <a:p>
                      <a:pPr marL="285750" indent="-285750">
                        <a:buFont typeface="Arial" panose="020B0604020202020204" pitchFamily="34" charset="0"/>
                        <a:buChar char="•"/>
                      </a:pPr>
                      <a:r>
                        <a:rPr lang="en-GB" sz="1200" baseline="0" dirty="0"/>
                        <a:t>Know the 4 principles of training</a:t>
                      </a:r>
                    </a:p>
                    <a:p>
                      <a:pPr marL="285750" indent="-285750">
                        <a:buFont typeface="Arial" panose="020B0604020202020204" pitchFamily="34" charset="0"/>
                        <a:buChar char="•"/>
                      </a:pPr>
                      <a:endParaRPr lang="en-GB" sz="1200" baseline="0" dirty="0"/>
                    </a:p>
                    <a:p>
                      <a:pPr marL="0" indent="0">
                        <a:buFont typeface="Arial" panose="020B0604020202020204" pitchFamily="34" charset="0"/>
                        <a:buNone/>
                      </a:pPr>
                      <a:r>
                        <a:rPr lang="en-GB" sz="1200" baseline="0" dirty="0"/>
                        <a:t>AEP – Controlled assessment</a:t>
                      </a:r>
                    </a:p>
                    <a:p>
                      <a:pPr marL="0" indent="0">
                        <a:buFont typeface="Arial" panose="020B0604020202020204" pitchFamily="34" charset="0"/>
                        <a:buNone/>
                      </a:pPr>
                      <a:endParaRPr lang="en-GB" sz="1200" baseline="0" dirty="0"/>
                    </a:p>
                    <a:p>
                      <a:r>
                        <a:rPr lang="en-GB" sz="1400" b="0" i="0" u="none" strike="noStrike" kern="1200" baseline="0" dirty="0">
                          <a:solidFill>
                            <a:schemeClr val="dk1"/>
                          </a:solidFill>
                          <a:latin typeface="+mn-lt"/>
                          <a:ea typeface="+mn-ea"/>
                          <a:cs typeface="+mn-cs"/>
                        </a:rPr>
                        <a:t>The Analysing and Evaluating Performance</a:t>
                      </a:r>
                    </a:p>
                    <a:p>
                      <a:r>
                        <a:rPr lang="en-GB" sz="1400" b="0" i="0" u="none" strike="noStrike" kern="1200" baseline="0" dirty="0">
                          <a:solidFill>
                            <a:schemeClr val="dk1"/>
                          </a:solidFill>
                          <a:latin typeface="+mn-lt"/>
                          <a:ea typeface="+mn-ea"/>
                          <a:cs typeface="+mn-cs"/>
                        </a:rPr>
                        <a:t>(AEP) task</a:t>
                      </a:r>
                    </a:p>
                    <a:p>
                      <a:endParaRPr lang="en-GB" sz="1400" b="0" i="0" u="none" strike="noStrike" kern="1200" baseline="0" dirty="0">
                        <a:solidFill>
                          <a:schemeClr val="dk1"/>
                        </a:solidFill>
                        <a:latin typeface="+mn-lt"/>
                        <a:ea typeface="+mn-ea"/>
                        <a:cs typeface="+mn-cs"/>
                      </a:endParaRPr>
                    </a:p>
                    <a:p>
                      <a:r>
                        <a:rPr lang="en-GB" sz="1400" b="0" i="0" u="none" strike="noStrike" kern="1200" baseline="0" dirty="0">
                          <a:solidFill>
                            <a:schemeClr val="dk1"/>
                          </a:solidFill>
                          <a:highlight>
                            <a:srgbClr val="FFFF00"/>
                          </a:highlight>
                          <a:latin typeface="+mn-lt"/>
                          <a:ea typeface="+mn-ea"/>
                          <a:cs typeface="+mn-cs"/>
                        </a:rPr>
                        <a:t>Analyse their ability/ fitness in a sport of their choice.</a:t>
                      </a:r>
                      <a:endParaRPr lang="en-GB" sz="1400" b="0" baseline="0" dirty="0">
                        <a:highlight>
                          <a:srgbClr val="FFFF00"/>
                        </a:highlight>
                      </a:endParaRPr>
                    </a:p>
                    <a:p>
                      <a:pPr marL="0" indent="0">
                        <a:buFont typeface="Arial" panose="020B0604020202020204" pitchFamily="34" charset="0"/>
                        <a:buNone/>
                      </a:pPr>
                      <a:endParaRPr lang="en-GB" sz="1200" dirty="0"/>
                    </a:p>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400" dirty="0"/>
                    </a:p>
                    <a:p>
                      <a:endParaRPr lang="en-GB" sz="1400" dirty="0"/>
                    </a:p>
                    <a:p>
                      <a:endParaRPr lang="en-GB" sz="1400" dirty="0"/>
                    </a:p>
                    <a:p>
                      <a:endParaRPr lang="en-GB" sz="1400" dirty="0"/>
                    </a:p>
                    <a:p>
                      <a:pPr algn="l"/>
                      <a:endParaRPr lang="en-GB" sz="1200" b="0" i="0" u="none" strike="noStrike" baseline="0" dirty="0">
                        <a:latin typeface="Calibri" panose="020F0502020204030204" pitchFamily="34" charset="0"/>
                      </a:endParaRPr>
                    </a:p>
                    <a:p>
                      <a:pPr algn="l"/>
                      <a:r>
                        <a:rPr lang="en-GB" sz="1200" b="0" i="0" u="none" strike="noStrike" baseline="0" dirty="0">
                          <a:latin typeface="Calibri" panose="020F0502020204030204" pitchFamily="34" charset="0"/>
                        </a:rPr>
                        <a:t>Learners wil</a:t>
                      </a:r>
                      <a:r>
                        <a:rPr lang="en-GB" sz="1200" b="0" i="0" u="none" strike="noStrike" baseline="0" dirty="0">
                          <a:highlight>
                            <a:srgbClr val="FFFF00"/>
                          </a:highlight>
                          <a:latin typeface="Calibri" panose="020F0502020204030204" pitchFamily="34" charset="0"/>
                        </a:rPr>
                        <a:t>l assess the physical fitness/strengths/</a:t>
                      </a:r>
                    </a:p>
                    <a:p>
                      <a:pPr algn="l"/>
                      <a:r>
                        <a:rPr lang="en-GB" sz="1200" b="0" i="0" u="none" strike="noStrike" baseline="0" dirty="0">
                          <a:highlight>
                            <a:srgbClr val="FFFF00"/>
                          </a:highlight>
                          <a:latin typeface="Calibri" panose="020F0502020204030204" pitchFamily="34" charset="0"/>
                        </a:rPr>
                        <a:t>weaknesses of the performer being analysed</a:t>
                      </a:r>
                    </a:p>
                    <a:p>
                      <a:pPr algn="l"/>
                      <a:r>
                        <a:rPr lang="en-GB" sz="1200" b="0" i="0" u="none" strike="noStrike" baseline="0" dirty="0">
                          <a:latin typeface="Calibri" panose="020F0502020204030204" pitchFamily="34" charset="0"/>
                        </a:rPr>
                        <a:t>using tests for the different components of</a:t>
                      </a:r>
                    </a:p>
                    <a:p>
                      <a:pPr algn="l"/>
                      <a:r>
                        <a:rPr lang="en-GB" sz="1200" b="0" i="0" u="none" strike="noStrike" baseline="0" dirty="0">
                          <a:latin typeface="Calibri" panose="020F0502020204030204" pitchFamily="34" charset="0"/>
                        </a:rPr>
                        <a:t>fitness.</a:t>
                      </a:r>
                      <a:endParaRPr lang="en-GB" sz="1200" dirty="0"/>
                    </a:p>
                    <a:p>
                      <a:endParaRPr lang="en-GB" sz="1400" dirty="0"/>
                    </a:p>
                    <a:p>
                      <a:endParaRPr lang="en-GB" sz="14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4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44118777"/>
                  </a:ext>
                </a:extLst>
              </a:tr>
            </a:tbl>
          </a:graphicData>
        </a:graphic>
      </p:graphicFrame>
    </p:spTree>
    <p:extLst>
      <p:ext uri="{BB962C8B-B14F-4D97-AF65-F5344CB8AC3E}">
        <p14:creationId xmlns:p14="http://schemas.microsoft.com/office/powerpoint/2010/main" val="1582875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7A82CC-9AE5-47E3-973B-5C9C0B63091E}"/>
              </a:ext>
            </a:extLst>
          </p:cNvPr>
          <p:cNvGraphicFramePr>
            <a:graphicFrameLocks noGrp="1"/>
          </p:cNvGraphicFramePr>
          <p:nvPr>
            <p:extLst>
              <p:ext uri="{D42A27DB-BD31-4B8C-83A1-F6EECF244321}">
                <p14:modId xmlns:p14="http://schemas.microsoft.com/office/powerpoint/2010/main" val="4054598650"/>
              </p:ext>
            </p:extLst>
          </p:nvPr>
        </p:nvGraphicFramePr>
        <p:xfrm>
          <a:off x="457200" y="76200"/>
          <a:ext cx="8382000" cy="6583680"/>
        </p:xfrm>
        <a:graphic>
          <a:graphicData uri="http://schemas.openxmlformats.org/drawingml/2006/table">
            <a:tbl>
              <a:tblPr firstRow="1" firstCol="1" bandRow="1">
                <a:tableStyleId>{5C22544A-7EE6-4342-B048-85BDC9FD1C3A}</a:tableStyleId>
              </a:tblPr>
              <a:tblGrid>
                <a:gridCol w="259912">
                  <a:extLst>
                    <a:ext uri="{9D8B030D-6E8A-4147-A177-3AD203B41FA5}">
                      <a16:colId xmlns:a16="http://schemas.microsoft.com/office/drawing/2014/main" val="3932327740"/>
                    </a:ext>
                  </a:extLst>
                </a:gridCol>
                <a:gridCol w="2026088">
                  <a:extLst>
                    <a:ext uri="{9D8B030D-6E8A-4147-A177-3AD203B41FA5}">
                      <a16:colId xmlns:a16="http://schemas.microsoft.com/office/drawing/2014/main" val="2910634715"/>
                    </a:ext>
                  </a:extLst>
                </a:gridCol>
                <a:gridCol w="1676400">
                  <a:extLst>
                    <a:ext uri="{9D8B030D-6E8A-4147-A177-3AD203B41FA5}">
                      <a16:colId xmlns:a16="http://schemas.microsoft.com/office/drawing/2014/main" val="3728729441"/>
                    </a:ext>
                  </a:extLst>
                </a:gridCol>
                <a:gridCol w="2895600">
                  <a:extLst>
                    <a:ext uri="{9D8B030D-6E8A-4147-A177-3AD203B41FA5}">
                      <a16:colId xmlns:a16="http://schemas.microsoft.com/office/drawing/2014/main" val="1073235093"/>
                    </a:ext>
                  </a:extLst>
                </a:gridCol>
                <a:gridCol w="1524000">
                  <a:extLst>
                    <a:ext uri="{9D8B030D-6E8A-4147-A177-3AD203B41FA5}">
                      <a16:colId xmlns:a16="http://schemas.microsoft.com/office/drawing/2014/main" val="2048258943"/>
                    </a:ext>
                  </a:extLst>
                </a:gridCol>
              </a:tblGrid>
              <a:tr h="2849880">
                <a:tc>
                  <a:txBody>
                    <a:bodyPr/>
                    <a:lstStyle/>
                    <a:p>
                      <a:pPr marL="71755" marR="71755" algn="ctr">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Term 3</a:t>
                      </a: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endParaRPr lang="en-GB" sz="1400" b="1"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GB" sz="1200" b="0" i="0" u="none" strike="noStrike" baseline="0" dirty="0">
                          <a:latin typeface="Calibri" panose="020F0502020204030204" pitchFamily="34" charset="0"/>
                        </a:rPr>
                        <a:t>aa</a:t>
                      </a:r>
                      <a:r>
                        <a:rPr lang="en-GB" sz="1200" b="0" i="0" u="none" strike="noStrike" baseline="0" dirty="0">
                          <a:solidFill>
                            <a:schemeClr val="tx1"/>
                          </a:solidFill>
                          <a:latin typeface="Calibri" panose="020F0502020204030204" pitchFamily="34" charset="0"/>
                        </a:rPr>
                        <a:t>. analyse the importance of the different</a:t>
                      </a:r>
                    </a:p>
                    <a:p>
                      <a:pPr algn="l"/>
                      <a:r>
                        <a:rPr lang="en-GB" sz="1200" b="0" i="0" u="none" strike="noStrike" baseline="0" dirty="0">
                          <a:solidFill>
                            <a:schemeClr val="tx1"/>
                          </a:solidFill>
                          <a:latin typeface="Calibri" panose="020F0502020204030204" pitchFamily="34" charset="0"/>
                        </a:rPr>
                        <a:t>components of fitness for the activity</a:t>
                      </a:r>
                    </a:p>
                    <a:p>
                      <a:pPr algn="l"/>
                      <a:r>
                        <a:rPr lang="en-GB" sz="1200" b="0" i="0" u="none" strike="noStrike" baseline="0" dirty="0">
                          <a:solidFill>
                            <a:schemeClr val="tx1"/>
                          </a:solidFill>
                          <a:latin typeface="Calibri" panose="020F0502020204030204" pitchFamily="34" charset="0"/>
                        </a:rPr>
                        <a:t>b. give an overview of the key skills in the activity</a:t>
                      </a:r>
                    </a:p>
                    <a:p>
                      <a:pPr algn="l"/>
                      <a:r>
                        <a:rPr lang="en-GB" sz="1200" b="0" i="0" u="none" strike="noStrike" baseline="0" dirty="0">
                          <a:solidFill>
                            <a:schemeClr val="tx1"/>
                          </a:solidFill>
                          <a:latin typeface="Calibri" panose="020F0502020204030204" pitchFamily="34" charset="0"/>
                        </a:rPr>
                        <a:t>c. assess the strengths/weaknesses of the</a:t>
                      </a:r>
                    </a:p>
                    <a:p>
                      <a:pPr algn="l"/>
                      <a:r>
                        <a:rPr lang="en-GB" sz="1200" b="0" i="0" u="none" strike="noStrike" baseline="0" dirty="0">
                          <a:solidFill>
                            <a:schemeClr val="tx1"/>
                          </a:solidFill>
                          <a:latin typeface="Calibri" panose="020F0502020204030204" pitchFamily="34" charset="0"/>
                        </a:rPr>
                        <a:t>performer being analysed in the activity.</a:t>
                      </a:r>
                    </a:p>
                    <a:p>
                      <a:pPr algn="l"/>
                      <a:endParaRPr lang="en-GB" sz="1200" dirty="0">
                        <a:solidFill>
                          <a:schemeClr val="tx1"/>
                        </a:solidFill>
                      </a:endParaRPr>
                    </a:p>
                    <a:p>
                      <a:pPr algn="l"/>
                      <a:r>
                        <a:rPr lang="en-GB" sz="1200" b="0" i="0" u="none" strike="noStrike" baseline="0" dirty="0">
                          <a:solidFill>
                            <a:schemeClr val="tx1"/>
                          </a:solidFill>
                          <a:latin typeface="Calibri" panose="020F0502020204030204" pitchFamily="34" charset="0"/>
                        </a:rPr>
                        <a:t>analyse a movement involved – joint, type</a:t>
                      </a:r>
                    </a:p>
                    <a:p>
                      <a:pPr algn="l"/>
                      <a:r>
                        <a:rPr lang="en-GB" sz="1200" b="0" i="0" u="none" strike="noStrike" baseline="0" dirty="0">
                          <a:solidFill>
                            <a:schemeClr val="tx1"/>
                          </a:solidFill>
                          <a:latin typeface="Calibri" panose="020F0502020204030204" pitchFamily="34" charset="0"/>
                        </a:rPr>
                        <a:t>of movement, muscle group(s), muscle</a:t>
                      </a:r>
                    </a:p>
                    <a:p>
                      <a:pPr algn="l"/>
                      <a:r>
                        <a:rPr lang="en-GB" sz="1200" b="0" i="0" u="none" strike="noStrike" baseline="0" dirty="0">
                          <a:solidFill>
                            <a:schemeClr val="tx1"/>
                          </a:solidFill>
                          <a:latin typeface="Calibri" panose="020F0502020204030204" pitchFamily="34" charset="0"/>
                        </a:rPr>
                        <a:t>function/role</a:t>
                      </a:r>
                    </a:p>
                    <a:p>
                      <a:pPr algn="l"/>
                      <a:r>
                        <a:rPr lang="en-GB" sz="1200" b="0" i="0" u="none" strike="noStrike" baseline="0" dirty="0">
                          <a:solidFill>
                            <a:schemeClr val="tx1"/>
                          </a:solidFill>
                          <a:latin typeface="Calibri" panose="020F0502020204030204" pitchFamily="34" charset="0"/>
                        </a:rPr>
                        <a:t>b. </a:t>
                      </a:r>
                      <a:r>
                        <a:rPr lang="en-GB" sz="1200" b="0" i="0" u="none" strike="noStrike" baseline="0" dirty="0">
                          <a:solidFill>
                            <a:schemeClr val="tx1"/>
                          </a:solidFill>
                          <a:highlight>
                            <a:srgbClr val="FFFF00"/>
                          </a:highlight>
                          <a:latin typeface="Calibri" panose="020F0502020204030204" pitchFamily="34" charset="0"/>
                        </a:rPr>
                        <a:t>classify the skill </a:t>
                      </a:r>
                      <a:r>
                        <a:rPr lang="en-GB" sz="1200" b="0" i="0" u="none" strike="noStrike" baseline="0" dirty="0">
                          <a:solidFill>
                            <a:schemeClr val="tx1"/>
                          </a:solidFill>
                          <a:latin typeface="Calibri" panose="020F0502020204030204" pitchFamily="34" charset="0"/>
                        </a:rPr>
                        <a:t>on the difficulty and</a:t>
                      </a:r>
                    </a:p>
                    <a:p>
                      <a:pPr algn="l"/>
                      <a:r>
                        <a:rPr lang="en-GB" sz="1200" b="0" i="0" u="none" strike="noStrike" baseline="0" dirty="0">
                          <a:solidFill>
                            <a:schemeClr val="tx1"/>
                          </a:solidFill>
                          <a:latin typeface="Calibri" panose="020F0502020204030204" pitchFamily="34" charset="0"/>
                        </a:rPr>
                        <a:t>environmental continua.</a:t>
                      </a:r>
                    </a:p>
                    <a:p>
                      <a:pPr algn="l"/>
                      <a:r>
                        <a:rPr lang="en-GB" sz="1200" b="0" i="0" u="none" strike="noStrike" baseline="0" dirty="0">
                          <a:solidFill>
                            <a:schemeClr val="tx1"/>
                          </a:solidFill>
                          <a:latin typeface="Calibri" panose="020F0502020204030204" pitchFamily="34" charset="0"/>
                        </a:rPr>
                        <a:t>Assess why</a:t>
                      </a:r>
                    </a:p>
                    <a:p>
                      <a:pPr algn="l"/>
                      <a:endParaRPr lang="en-GB" sz="1200" b="0" i="0" u="none" strike="noStrike" baseline="0" dirty="0">
                        <a:solidFill>
                          <a:schemeClr val="tx1"/>
                        </a:solidFill>
                        <a:latin typeface="Calibri" panose="020F0502020204030204" pitchFamily="34" charset="0"/>
                      </a:endParaRPr>
                    </a:p>
                    <a:p>
                      <a:r>
                        <a:rPr lang="en-GB" sz="1200" b="0" i="0" u="none" strike="noStrike" kern="1200" baseline="0" dirty="0">
                          <a:solidFill>
                            <a:schemeClr val="tx1"/>
                          </a:solidFill>
                          <a:highlight>
                            <a:srgbClr val="FFFF00"/>
                          </a:highlight>
                          <a:latin typeface="+mn-lt"/>
                          <a:ea typeface="+mn-ea"/>
                          <a:cs typeface="+mn-cs"/>
                        </a:rPr>
                        <a:t>Produce an action plan </a:t>
                      </a:r>
                      <a:r>
                        <a:rPr lang="en-GB" sz="1200" b="0" i="0" u="none" strike="noStrike" kern="1200" baseline="0" dirty="0">
                          <a:solidFill>
                            <a:schemeClr val="tx1"/>
                          </a:solidFill>
                          <a:latin typeface="+mn-lt"/>
                          <a:ea typeface="+mn-ea"/>
                          <a:cs typeface="+mn-cs"/>
                        </a:rPr>
                        <a:t>(not to be implemented)</a:t>
                      </a:r>
                    </a:p>
                    <a:p>
                      <a:r>
                        <a:rPr lang="en-GB" sz="1200" b="0" i="0" u="none" strike="noStrike" kern="1200" baseline="0" dirty="0">
                          <a:solidFill>
                            <a:schemeClr val="tx1"/>
                          </a:solidFill>
                          <a:latin typeface="+mn-lt"/>
                          <a:ea typeface="+mn-ea"/>
                          <a:cs typeface="+mn-cs"/>
                        </a:rPr>
                        <a:t>to improve an aspect of the performance of the</a:t>
                      </a:r>
                    </a:p>
                    <a:p>
                      <a:r>
                        <a:rPr lang="en-GB" sz="1200" b="0" i="0" u="none" strike="noStrike" kern="1200" baseline="0" dirty="0">
                          <a:solidFill>
                            <a:schemeClr val="tx1"/>
                          </a:solidFill>
                          <a:latin typeface="+mn-lt"/>
                          <a:ea typeface="+mn-ea"/>
                          <a:cs typeface="+mn-cs"/>
                        </a:rPr>
                        <a:t>performer being analysed in the chosen </a:t>
                      </a:r>
                      <a:r>
                        <a:rPr lang="en-GB" sz="1200" b="0" i="0" u="none" strike="noStrike" kern="1200" baseline="0" dirty="0" err="1">
                          <a:solidFill>
                            <a:schemeClr val="tx1"/>
                          </a:solidFill>
                          <a:latin typeface="+mn-lt"/>
                          <a:ea typeface="+mn-ea"/>
                          <a:cs typeface="+mn-cs"/>
                        </a:rPr>
                        <a:t>activity.</a:t>
                      </a:r>
                      <a:r>
                        <a:rPr lang="en-GB" sz="1800" b="0" i="0" u="none" strike="noStrike" kern="1200" baseline="0" dirty="0" err="1">
                          <a:solidFill>
                            <a:schemeClr val="lt1"/>
                          </a:solidFill>
                          <a:latin typeface="+mn-lt"/>
                          <a:ea typeface="+mn-ea"/>
                          <a:cs typeface="+mn-cs"/>
                        </a:rPr>
                        <a:t>include</a:t>
                      </a:r>
                      <a:r>
                        <a:rPr lang="en-GB" sz="1800" b="0" i="0" u="none" strike="noStrike" kern="1200" baseline="0" dirty="0">
                          <a:solidFill>
                            <a:schemeClr val="lt1"/>
                          </a:solidFill>
                          <a:latin typeface="+mn-lt"/>
                          <a:ea typeface="+mn-ea"/>
                          <a:cs typeface="+mn-cs"/>
                        </a:rPr>
                        <a:t>:</a:t>
                      </a:r>
                    </a:p>
                    <a:p>
                      <a:r>
                        <a:rPr lang="en-GB" sz="1200" b="0" i="0" u="none" strike="noStrike" kern="1200" baseline="0" dirty="0">
                          <a:solidFill>
                            <a:schemeClr val="tx1"/>
                          </a:solidFill>
                          <a:latin typeface="+mn-lt"/>
                          <a:ea typeface="+mn-ea"/>
                          <a:cs typeface="+mn-cs"/>
                        </a:rPr>
                        <a:t>• which skill or component of fitness you are</a:t>
                      </a:r>
                    </a:p>
                    <a:p>
                      <a:r>
                        <a:rPr lang="en-GB" sz="1200" b="0" i="0" u="none" strike="noStrike" kern="1200" baseline="0" dirty="0">
                          <a:solidFill>
                            <a:schemeClr val="tx1"/>
                          </a:solidFill>
                          <a:latin typeface="+mn-lt"/>
                          <a:ea typeface="+mn-ea"/>
                          <a:cs typeface="+mn-cs"/>
                        </a:rPr>
                        <a:t>improving</a:t>
                      </a:r>
                    </a:p>
                    <a:p>
                      <a:r>
                        <a:rPr lang="en-GB" sz="1200" b="0" i="0" u="none" strike="noStrike" kern="1200" baseline="0" dirty="0">
                          <a:solidFill>
                            <a:schemeClr val="tx1"/>
                          </a:solidFill>
                          <a:latin typeface="+mn-lt"/>
                          <a:ea typeface="+mn-ea"/>
                          <a:cs typeface="+mn-cs"/>
                        </a:rPr>
                        <a:t>• </a:t>
                      </a:r>
                      <a:r>
                        <a:rPr lang="en-GB" sz="1200" b="0" i="0" u="none" strike="noStrike" kern="1200" baseline="0" dirty="0">
                          <a:solidFill>
                            <a:schemeClr val="tx1"/>
                          </a:solidFill>
                          <a:highlight>
                            <a:srgbClr val="FFFF00"/>
                          </a:highlight>
                          <a:latin typeface="+mn-lt"/>
                          <a:ea typeface="+mn-ea"/>
                          <a:cs typeface="+mn-cs"/>
                        </a:rPr>
                        <a:t>justifications for the skill </a:t>
                      </a:r>
                      <a:r>
                        <a:rPr lang="en-GB" sz="1200" b="0" i="0" u="none" strike="noStrike" kern="1200" baseline="0" dirty="0">
                          <a:solidFill>
                            <a:schemeClr val="tx1"/>
                          </a:solidFill>
                          <a:latin typeface="+mn-lt"/>
                          <a:ea typeface="+mn-ea"/>
                          <a:cs typeface="+mn-cs"/>
                        </a:rPr>
                        <a:t>or component of</a:t>
                      </a:r>
                    </a:p>
                    <a:p>
                      <a:r>
                        <a:rPr lang="en-GB" sz="1200" b="0" i="0" u="none" strike="noStrike" kern="1200" baseline="0" dirty="0">
                          <a:solidFill>
                            <a:schemeClr val="tx1"/>
                          </a:solidFill>
                          <a:latin typeface="+mn-lt"/>
                          <a:ea typeface="+mn-ea"/>
                          <a:cs typeface="+mn-cs"/>
                        </a:rPr>
                        <a:t>fitness you have chosen to improve</a:t>
                      </a:r>
                    </a:p>
                    <a:p>
                      <a:r>
                        <a:rPr lang="en-GB" sz="1200" b="0" i="0" u="none" strike="noStrike" kern="1200" baseline="0" dirty="0">
                          <a:solidFill>
                            <a:schemeClr val="tx1"/>
                          </a:solidFill>
                          <a:latin typeface="+mn-lt"/>
                          <a:ea typeface="+mn-ea"/>
                          <a:cs typeface="+mn-cs"/>
                        </a:rPr>
                        <a:t>• drills and practices to show how you intend</a:t>
                      </a:r>
                    </a:p>
                    <a:p>
                      <a:r>
                        <a:rPr lang="en-GB" sz="1200" b="0" i="0" u="none" strike="noStrike" kern="1200" baseline="0" dirty="0">
                          <a:solidFill>
                            <a:schemeClr val="tx1"/>
                          </a:solidFill>
                          <a:latin typeface="+mn-lt"/>
                          <a:ea typeface="+mn-ea"/>
                          <a:cs typeface="+mn-cs"/>
                        </a:rPr>
                        <a:t>to improve the skill or component of fitness</a:t>
                      </a:r>
                    </a:p>
                    <a:p>
                      <a:r>
                        <a:rPr lang="en-GB" sz="1200" b="0" i="0" u="none" strike="noStrike" kern="1200" baseline="0" dirty="0">
                          <a:solidFill>
                            <a:schemeClr val="tx1"/>
                          </a:solidFill>
                          <a:latin typeface="+mn-lt"/>
                          <a:ea typeface="+mn-ea"/>
                          <a:cs typeface="+mn-cs"/>
                        </a:rPr>
                        <a:t>chosen, including: risk assessment, coaching</a:t>
                      </a:r>
                    </a:p>
                    <a:p>
                      <a:r>
                        <a:rPr lang="en-GB" sz="1200" b="0" i="0" u="none" strike="noStrike" kern="1200" baseline="0" dirty="0">
                          <a:solidFill>
                            <a:schemeClr val="tx1"/>
                          </a:solidFill>
                          <a:latin typeface="+mn-lt"/>
                          <a:ea typeface="+mn-ea"/>
                          <a:cs typeface="+mn-cs"/>
                        </a:rPr>
                        <a:t>points, principles of training and SMART goal</a:t>
                      </a:r>
                    </a:p>
                    <a:p>
                      <a:r>
                        <a:rPr lang="en-GB" sz="1200" b="0" i="0" u="none" strike="noStrike" kern="1200" baseline="0" dirty="0">
                          <a:solidFill>
                            <a:schemeClr val="tx1"/>
                          </a:solidFill>
                          <a:latin typeface="+mn-lt"/>
                          <a:ea typeface="+mn-ea"/>
                          <a:cs typeface="+mn-cs"/>
                        </a:rPr>
                        <a:t>setting</a:t>
                      </a:r>
                    </a:p>
                    <a:p>
                      <a:r>
                        <a:rPr lang="en-GB" sz="1200" b="0" i="0" u="none" strike="noStrike" kern="1200" baseline="0" dirty="0">
                          <a:solidFill>
                            <a:schemeClr val="tx1"/>
                          </a:solidFill>
                          <a:latin typeface="+mn-lt"/>
                          <a:ea typeface="+mn-ea"/>
                          <a:cs typeface="+mn-cs"/>
                        </a:rPr>
                        <a:t>• relevant understanding of the element chosen</a:t>
                      </a:r>
                    </a:p>
                    <a:p>
                      <a:r>
                        <a:rPr lang="en-GB" sz="1800" b="0" i="0" u="none" strike="noStrike" kern="1200" baseline="0" dirty="0">
                          <a:solidFill>
                            <a:schemeClr val="lt1"/>
                          </a:solidFill>
                          <a:latin typeface="+mn-lt"/>
                          <a:ea typeface="+mn-ea"/>
                          <a:cs typeface="+mn-cs"/>
                        </a:rPr>
                        <a:t>to </a:t>
                      </a:r>
                      <a:r>
                        <a:rPr lang="en-GB" sz="1800" b="0" i="0" u="none" strike="noStrike" kern="1200" baseline="0" dirty="0" err="1">
                          <a:solidFill>
                            <a:schemeClr val="lt1"/>
                          </a:solidFill>
                          <a:latin typeface="+mn-lt"/>
                          <a:ea typeface="+mn-ea"/>
                          <a:cs typeface="+mn-cs"/>
                        </a:rPr>
                        <a:t>improve.ity</a:t>
                      </a:r>
                      <a:endParaRPr lang="en-GB" sz="120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4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44118777"/>
                  </a:ext>
                </a:extLst>
              </a:tr>
            </a:tbl>
          </a:graphicData>
        </a:graphic>
      </p:graphicFrame>
    </p:spTree>
    <p:extLst>
      <p:ext uri="{BB962C8B-B14F-4D97-AF65-F5344CB8AC3E}">
        <p14:creationId xmlns:p14="http://schemas.microsoft.com/office/powerpoint/2010/main" val="1909595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613340866"/>
              </p:ext>
            </p:extLst>
          </p:nvPr>
        </p:nvGraphicFramePr>
        <p:xfrm>
          <a:off x="381000" y="150078"/>
          <a:ext cx="8458199" cy="5290602"/>
        </p:xfrm>
        <a:graphic>
          <a:graphicData uri="http://schemas.openxmlformats.org/drawingml/2006/table">
            <a:tbl>
              <a:tblPr firstRow="1" firstCol="1" bandRow="1">
                <a:tableStyleId>{5C22544A-7EE6-4342-B048-85BDC9FD1C3A}</a:tableStyleId>
              </a:tblPr>
              <a:tblGrid>
                <a:gridCol w="185189">
                  <a:extLst>
                    <a:ext uri="{9D8B030D-6E8A-4147-A177-3AD203B41FA5}">
                      <a16:colId xmlns:a16="http://schemas.microsoft.com/office/drawing/2014/main" val="2118699837"/>
                    </a:ext>
                  </a:extLst>
                </a:gridCol>
                <a:gridCol w="1338811">
                  <a:extLst>
                    <a:ext uri="{9D8B030D-6E8A-4147-A177-3AD203B41FA5}">
                      <a16:colId xmlns:a16="http://schemas.microsoft.com/office/drawing/2014/main" val="1375767732"/>
                    </a:ext>
                  </a:extLst>
                </a:gridCol>
                <a:gridCol w="19050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2438400">
                  <a:extLst>
                    <a:ext uri="{9D8B030D-6E8A-4147-A177-3AD203B41FA5}">
                      <a16:colId xmlns:a16="http://schemas.microsoft.com/office/drawing/2014/main" val="1481332327"/>
                    </a:ext>
                  </a:extLst>
                </a:gridCol>
                <a:gridCol w="838199">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a:t>
                      </a:r>
                      <a:r>
                        <a:rPr lang="en-GB" sz="1800" baseline="0" dirty="0">
                          <a:effectLst/>
                        </a:rPr>
                        <a:t> - GCSE</a:t>
                      </a: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FUTURE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335487">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r>
                        <a:rPr lang="en-GB" sz="1400" b="1" dirty="0"/>
                        <a:t>Socio – cultura</a:t>
                      </a:r>
                      <a:r>
                        <a:rPr lang="en-GB" sz="1400" b="1" baseline="0" dirty="0"/>
                        <a:t>l influences. </a:t>
                      </a:r>
                    </a:p>
                    <a:p>
                      <a:endParaRPr lang="en-GB" sz="1400" b="1" baseline="0" dirty="0"/>
                    </a:p>
                    <a:p>
                      <a:r>
                        <a:rPr lang="en-GB" sz="1400" b="1" baseline="0" dirty="0"/>
                        <a:t>Sports psychology</a:t>
                      </a:r>
                      <a:endParaRPr lang="en-GB" sz="1400" b="1"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GB" sz="1200" dirty="0">
                          <a:highlight>
                            <a:srgbClr val="FFFF00"/>
                          </a:highlight>
                        </a:rPr>
                        <a:t>Engagement</a:t>
                      </a:r>
                      <a:r>
                        <a:rPr lang="en-GB" sz="1200" baseline="0" dirty="0">
                          <a:highlight>
                            <a:srgbClr val="FFFF00"/>
                          </a:highlight>
                        </a:rPr>
                        <a:t> patterns of different social groups in Physical activity and sport.</a:t>
                      </a:r>
                    </a:p>
                    <a:p>
                      <a:pPr marL="285750" indent="-285750">
                        <a:buFont typeface="Arial" panose="020B0604020202020204" pitchFamily="34" charset="0"/>
                        <a:buChar char="•"/>
                      </a:pPr>
                      <a:r>
                        <a:rPr lang="en-GB" sz="1200" baseline="0" dirty="0">
                          <a:highlight>
                            <a:srgbClr val="FFFF00"/>
                          </a:highlight>
                        </a:rPr>
                        <a:t>Strategies to increase participation</a:t>
                      </a:r>
                    </a:p>
                    <a:p>
                      <a:pPr marL="285750" indent="-285750">
                        <a:buFont typeface="Arial" panose="020B0604020202020204" pitchFamily="34" charset="0"/>
                        <a:buChar char="•"/>
                      </a:pPr>
                      <a:r>
                        <a:rPr lang="en-GB" sz="1200" baseline="0" dirty="0">
                          <a:highlight>
                            <a:srgbClr val="FFFF00"/>
                          </a:highlight>
                        </a:rPr>
                        <a:t>Commercialisation of physical activity and sport</a:t>
                      </a:r>
                    </a:p>
                    <a:p>
                      <a:pPr marL="285750" indent="-285750">
                        <a:buFont typeface="Arial" panose="020B0604020202020204" pitchFamily="34" charset="0"/>
                        <a:buChar char="•"/>
                      </a:pPr>
                      <a:r>
                        <a:rPr lang="en-GB" sz="1200" baseline="0" dirty="0">
                          <a:highlight>
                            <a:srgbClr val="FFFF00"/>
                          </a:highlight>
                        </a:rPr>
                        <a:t>Influence of media on PA and Sport</a:t>
                      </a:r>
                    </a:p>
                    <a:p>
                      <a:pPr marL="285750" indent="-285750">
                        <a:buFont typeface="Arial" panose="020B0604020202020204" pitchFamily="34" charset="0"/>
                        <a:buChar char="•"/>
                      </a:pPr>
                      <a:r>
                        <a:rPr lang="en-GB" sz="1200" baseline="0" dirty="0">
                          <a:highlight>
                            <a:srgbClr val="FFFF00"/>
                          </a:highlight>
                        </a:rPr>
                        <a:t>Understand the Golden triangle.</a:t>
                      </a:r>
                    </a:p>
                    <a:p>
                      <a:pPr marL="285750" indent="-285750">
                        <a:buFont typeface="Arial" panose="020B0604020202020204" pitchFamily="34" charset="0"/>
                        <a:buChar char="•"/>
                      </a:pPr>
                      <a:r>
                        <a:rPr lang="en-GB" sz="1200" baseline="0" dirty="0">
                          <a:highlight>
                            <a:srgbClr val="FFFF00"/>
                          </a:highlight>
                        </a:rPr>
                        <a:t>Influence of sponsorship.</a:t>
                      </a:r>
                    </a:p>
                    <a:p>
                      <a:pPr marL="285750" indent="-285750">
                        <a:buFont typeface="Arial" panose="020B0604020202020204" pitchFamily="34" charset="0"/>
                        <a:buChar char="•"/>
                      </a:pPr>
                      <a:r>
                        <a:rPr lang="en-GB" sz="1200" baseline="0" dirty="0">
                          <a:highlight>
                            <a:srgbClr val="FFFF00"/>
                          </a:highlight>
                        </a:rPr>
                        <a:t>Ethical and Socio – cultural issues in PA and Sport</a:t>
                      </a:r>
                    </a:p>
                    <a:p>
                      <a:pPr marL="285750" indent="-285750">
                        <a:buFont typeface="Arial" panose="020B0604020202020204" pitchFamily="34" charset="0"/>
                        <a:buChar char="•"/>
                      </a:pPr>
                      <a:r>
                        <a:rPr lang="en-GB" sz="1200" baseline="0" dirty="0" err="1">
                          <a:highlight>
                            <a:srgbClr val="FFFF00"/>
                          </a:highlight>
                        </a:rPr>
                        <a:t>Sportmanship</a:t>
                      </a:r>
                      <a:r>
                        <a:rPr lang="en-GB" sz="1200" baseline="0" dirty="0">
                          <a:highlight>
                            <a:srgbClr val="FFFF00"/>
                          </a:highlight>
                        </a:rPr>
                        <a:t>; gamesmanship; deviance</a:t>
                      </a:r>
                    </a:p>
                    <a:p>
                      <a:pPr marL="285750" indent="-285750">
                        <a:buFont typeface="Arial" panose="020B0604020202020204" pitchFamily="34" charset="0"/>
                        <a:buChar char="•"/>
                      </a:pPr>
                      <a:r>
                        <a:rPr lang="en-GB" sz="1200" baseline="0" dirty="0">
                          <a:highlight>
                            <a:srgbClr val="FFFF00"/>
                          </a:highlight>
                        </a:rPr>
                        <a:t>Performance enhancing Drugs</a:t>
                      </a:r>
                    </a:p>
                    <a:p>
                      <a:endParaRPr lang="en-GB" sz="12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GB" sz="1200" dirty="0"/>
                        <a:t>Be able to make direct comparisons between</a:t>
                      </a:r>
                      <a:r>
                        <a:rPr lang="en-GB" sz="1200" baseline="0" dirty="0"/>
                        <a:t> situations and effects on Participation</a:t>
                      </a:r>
                    </a:p>
                    <a:p>
                      <a:pPr marL="285750" indent="-285750">
                        <a:buFont typeface="Arial" panose="020B0604020202020204" pitchFamily="34" charset="0"/>
                        <a:buChar char="•"/>
                      </a:pPr>
                      <a:endParaRPr lang="en-GB" sz="1200" baseline="0" dirty="0"/>
                    </a:p>
                    <a:p>
                      <a:pPr marL="285750" indent="-285750">
                        <a:buFont typeface="Arial" panose="020B0604020202020204" pitchFamily="34" charset="0"/>
                        <a:buChar char="•"/>
                      </a:pPr>
                      <a:endParaRPr lang="en-GB" sz="1200" baseline="0" dirty="0"/>
                    </a:p>
                    <a:p>
                      <a:pPr marL="285750" indent="-285750">
                        <a:buFont typeface="Arial" panose="020B0604020202020204" pitchFamily="34" charset="0"/>
                        <a:buChar char="•"/>
                      </a:pPr>
                      <a:r>
                        <a:rPr lang="en-GB" sz="1200" baseline="0" dirty="0"/>
                        <a:t>Speaking skills.</a:t>
                      </a:r>
                    </a:p>
                    <a:p>
                      <a:pPr marL="0" indent="0">
                        <a:buFont typeface="Arial" panose="020B0604020202020204" pitchFamily="34" charset="0"/>
                        <a:buNone/>
                      </a:pPr>
                      <a:r>
                        <a:rPr lang="en-GB" sz="1200" baseline="0" dirty="0"/>
                        <a:t>As a group and in front of the class.</a:t>
                      </a:r>
                    </a:p>
                    <a:p>
                      <a:pPr marL="285750" indent="-285750">
                        <a:buFont typeface="Arial" panose="020B0604020202020204" pitchFamily="34" charset="0"/>
                        <a:buChar char="•"/>
                      </a:pPr>
                      <a:r>
                        <a:rPr lang="en-GB" sz="1200" baseline="0" dirty="0"/>
                        <a:t>Debating skills - Ability to give a balanced argument.</a:t>
                      </a:r>
                    </a:p>
                    <a:p>
                      <a:pPr marL="285750" indent="-285750">
                        <a:buFont typeface="Arial" panose="020B0604020202020204" pitchFamily="34" charset="0"/>
                        <a:buChar char="•"/>
                      </a:pPr>
                      <a:endParaRPr lang="en-GB" sz="1200" baseline="0" dirty="0"/>
                    </a:p>
                    <a:p>
                      <a:pPr marL="285750" indent="-285750">
                        <a:buFont typeface="Arial" panose="020B0604020202020204" pitchFamily="34" charset="0"/>
                        <a:buChar char="•"/>
                      </a:pPr>
                      <a:endParaRPr lang="en-GB" sz="12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a:t>This topic</a:t>
                      </a:r>
                      <a:r>
                        <a:rPr lang="en-GB" sz="1200" baseline="0" dirty="0"/>
                        <a:t> demands a more in depth knowledge. It requires students to assess working patterns and discuss reasons for these patterns. </a:t>
                      </a:r>
                    </a:p>
                    <a:p>
                      <a:endParaRPr lang="en-GB" sz="1200" baseline="0" dirty="0"/>
                    </a:p>
                    <a:p>
                      <a:r>
                        <a:rPr lang="en-GB" sz="1200" baseline="0" dirty="0"/>
                        <a:t>It develops knowledge away form practical skills that students normally associate with sport and requires students to have knowledge about sport in the world around them.</a:t>
                      </a:r>
                    </a:p>
                    <a:p>
                      <a:endParaRPr lang="en-GB" sz="1200" baseline="0" dirty="0"/>
                    </a:p>
                    <a:p>
                      <a:r>
                        <a:rPr lang="en-GB" sz="1200" baseline="0" dirty="0"/>
                        <a:t>Areas of mental health and discrimination are  discusses requiring pupils to have a higher level of maturity than Year 9.</a:t>
                      </a:r>
                      <a:endParaRPr lang="en-GB" sz="12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2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bl>
          </a:graphicData>
        </a:graphic>
      </p:graphicFrame>
    </p:spTree>
    <p:extLst>
      <p:ext uri="{BB962C8B-B14F-4D97-AF65-F5344CB8AC3E}">
        <p14:creationId xmlns:p14="http://schemas.microsoft.com/office/powerpoint/2010/main" val="992719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2372378003"/>
              </p:ext>
            </p:extLst>
          </p:nvPr>
        </p:nvGraphicFramePr>
        <p:xfrm>
          <a:off x="219538" y="8290562"/>
          <a:ext cx="8588297" cy="3017520"/>
        </p:xfrm>
        <a:graphic>
          <a:graphicData uri="http://schemas.openxmlformats.org/drawingml/2006/table">
            <a:tbl>
              <a:tblPr firstRow="1" firstCol="1" bandRow="1">
                <a:tableStyleId>{5C22544A-7EE6-4342-B048-85BDC9FD1C3A}</a:tableStyleId>
              </a:tblPr>
              <a:tblGrid>
                <a:gridCol w="648179">
                  <a:extLst>
                    <a:ext uri="{9D8B030D-6E8A-4147-A177-3AD203B41FA5}">
                      <a16:colId xmlns:a16="http://schemas.microsoft.com/office/drawing/2014/main" val="2118699837"/>
                    </a:ext>
                  </a:extLst>
                </a:gridCol>
                <a:gridCol w="1439668">
                  <a:extLst>
                    <a:ext uri="{9D8B030D-6E8A-4147-A177-3AD203B41FA5}">
                      <a16:colId xmlns:a16="http://schemas.microsoft.com/office/drawing/2014/main" val="20005"/>
                    </a:ext>
                  </a:extLst>
                </a:gridCol>
                <a:gridCol w="2263974">
                  <a:extLst>
                    <a:ext uri="{9D8B030D-6E8A-4147-A177-3AD203B41FA5}">
                      <a16:colId xmlns:a16="http://schemas.microsoft.com/office/drawing/2014/main" val="621770882"/>
                    </a:ext>
                  </a:extLst>
                </a:gridCol>
                <a:gridCol w="1249090">
                  <a:extLst>
                    <a:ext uri="{9D8B030D-6E8A-4147-A177-3AD203B41FA5}">
                      <a16:colId xmlns:a16="http://schemas.microsoft.com/office/drawing/2014/main" val="1951121598"/>
                    </a:ext>
                  </a:extLst>
                </a:gridCol>
                <a:gridCol w="2107838">
                  <a:extLst>
                    <a:ext uri="{9D8B030D-6E8A-4147-A177-3AD203B41FA5}">
                      <a16:colId xmlns:a16="http://schemas.microsoft.com/office/drawing/2014/main" val="4085006443"/>
                    </a:ext>
                  </a:extLst>
                </a:gridCol>
                <a:gridCol w="879548">
                  <a:extLst>
                    <a:ext uri="{9D8B030D-6E8A-4147-A177-3AD203B41FA5}">
                      <a16:colId xmlns:a16="http://schemas.microsoft.com/office/drawing/2014/main" val="1381311950"/>
                    </a:ext>
                  </a:extLst>
                </a:gridCol>
              </a:tblGrid>
              <a:tr h="701039">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r>
                        <a:rPr lang="en-GB" dirty="0"/>
                        <a:t>SRS</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err="1"/>
                        <a:t>Ove</a:t>
                      </a:r>
                      <a:r>
                        <a:rPr lang="en-GB" sz="1200" b="0" dirty="0" err="1">
                          <a:solidFill>
                            <a:schemeClr val="tx1"/>
                          </a:solidFill>
                        </a:rPr>
                        <a:t>Know</a:t>
                      </a:r>
                      <a:r>
                        <a:rPr lang="en-GB" sz="1200" b="0" baseline="0" dirty="0">
                          <a:solidFill>
                            <a:schemeClr val="tx1"/>
                          </a:solidFill>
                        </a:rPr>
                        <a:t> components of a balanced diet and effect on health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solidFill>
                            <a:schemeClr val="tx1"/>
                          </a:solidFill>
                        </a:rPr>
                        <a:t>Paper 2 – testing. D.TT – Bridging the gaps.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dirty="0">
                        <a:solidFill>
                          <a:schemeClr val="tx1"/>
                        </a:solidFill>
                      </a:endParaRPr>
                    </a:p>
                    <a:p>
                      <a:r>
                        <a:rPr lang="en-GB" dirty="0" err="1"/>
                        <a:t>rview</a:t>
                      </a:r>
                      <a:r>
                        <a:rPr lang="en-GB" dirty="0"/>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t>Ability to 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369065864"/>
              </p:ext>
            </p:extLst>
          </p:nvPr>
        </p:nvGraphicFramePr>
        <p:xfrm>
          <a:off x="248113" y="76200"/>
          <a:ext cx="8588298" cy="2743200"/>
        </p:xfrm>
        <a:graphic>
          <a:graphicData uri="http://schemas.openxmlformats.org/drawingml/2006/table">
            <a:tbl>
              <a:tblPr firstRow="1" firstCol="1" bandRow="1">
                <a:tableStyleId>{5C22544A-7EE6-4342-B048-85BDC9FD1C3A}</a:tableStyleId>
              </a:tblPr>
              <a:tblGrid>
                <a:gridCol w="304800">
                  <a:extLst>
                    <a:ext uri="{9D8B030D-6E8A-4147-A177-3AD203B41FA5}">
                      <a16:colId xmlns:a16="http://schemas.microsoft.com/office/drawing/2014/main" val="4234651567"/>
                    </a:ext>
                  </a:extLst>
                </a:gridCol>
                <a:gridCol w="1806498">
                  <a:extLst>
                    <a:ext uri="{9D8B030D-6E8A-4147-A177-3AD203B41FA5}">
                      <a16:colId xmlns:a16="http://schemas.microsoft.com/office/drawing/2014/main" val="2286218340"/>
                    </a:ext>
                  </a:extLst>
                </a:gridCol>
                <a:gridCol w="2136389">
                  <a:extLst>
                    <a:ext uri="{9D8B030D-6E8A-4147-A177-3AD203B41FA5}">
                      <a16:colId xmlns:a16="http://schemas.microsoft.com/office/drawing/2014/main" val="2619734784"/>
                    </a:ext>
                  </a:extLst>
                </a:gridCol>
                <a:gridCol w="1205115">
                  <a:extLst>
                    <a:ext uri="{9D8B030D-6E8A-4147-A177-3AD203B41FA5}">
                      <a16:colId xmlns:a16="http://schemas.microsoft.com/office/drawing/2014/main" val="1704228038"/>
                    </a:ext>
                  </a:extLst>
                </a:gridCol>
                <a:gridCol w="2098760">
                  <a:extLst>
                    <a:ext uri="{9D8B030D-6E8A-4147-A177-3AD203B41FA5}">
                      <a16:colId xmlns:a16="http://schemas.microsoft.com/office/drawing/2014/main" val="2498815760"/>
                    </a:ext>
                  </a:extLst>
                </a:gridCol>
                <a:gridCol w="1036736">
                  <a:extLst>
                    <a:ext uri="{9D8B030D-6E8A-4147-A177-3AD203B41FA5}">
                      <a16:colId xmlns:a16="http://schemas.microsoft.com/office/drawing/2014/main" val="2389077456"/>
                    </a:ext>
                  </a:extLst>
                </a:gridCol>
              </a:tblGrid>
              <a:tr h="13354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effectLst/>
                        </a:rPr>
                        <a:t>Term 2</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160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GB" sz="1200" dirty="0">
                          <a:solidFill>
                            <a:schemeClr val="tx1"/>
                          </a:solidFill>
                        </a:rPr>
                        <a:t>Sports psychology cont.  </a:t>
                      </a:r>
                    </a:p>
                    <a:p>
                      <a:endParaRPr lang="en-GB" sz="1200" dirty="0">
                        <a:solidFill>
                          <a:schemeClr val="tx1"/>
                        </a:solidFill>
                      </a:endParaRPr>
                    </a:p>
                    <a:p>
                      <a:r>
                        <a:rPr lang="en-GB" sz="1200" dirty="0">
                          <a:solidFill>
                            <a:schemeClr val="tx1"/>
                          </a:solidFill>
                        </a:rPr>
                        <a:t>Health fitness &amp; well being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GB" sz="1200" b="0" dirty="0">
                          <a:solidFill>
                            <a:schemeClr val="tx1"/>
                          </a:solidFill>
                          <a:highlight>
                            <a:srgbClr val="FFFF00"/>
                          </a:highlight>
                        </a:rPr>
                        <a:t>Characteristics</a:t>
                      </a:r>
                      <a:r>
                        <a:rPr lang="en-GB" sz="1200" b="0" baseline="0" dirty="0">
                          <a:solidFill>
                            <a:schemeClr val="tx1"/>
                          </a:solidFill>
                          <a:highlight>
                            <a:srgbClr val="FFFF00"/>
                          </a:highlight>
                        </a:rPr>
                        <a:t> of skilful </a:t>
                      </a:r>
                      <a:r>
                        <a:rPr lang="en-GB" sz="1200" b="0" baseline="0" dirty="0">
                          <a:solidFill>
                            <a:schemeClr val="tx1"/>
                          </a:solidFill>
                        </a:rPr>
                        <a:t>movement and classification of skills</a:t>
                      </a:r>
                    </a:p>
                    <a:p>
                      <a:pPr marL="285750" indent="-285750">
                        <a:buFont typeface="Arial" panose="020B0604020202020204" pitchFamily="34" charset="0"/>
                        <a:buChar char="•"/>
                      </a:pPr>
                      <a:r>
                        <a:rPr lang="en-GB" sz="1200" b="0" baseline="0" dirty="0">
                          <a:solidFill>
                            <a:schemeClr val="tx1"/>
                          </a:solidFill>
                          <a:highlight>
                            <a:srgbClr val="FFFF00"/>
                          </a:highlight>
                        </a:rPr>
                        <a:t>Description of motor skills</a:t>
                      </a:r>
                    </a:p>
                    <a:p>
                      <a:pPr marL="285750" indent="-285750">
                        <a:buFont typeface="Arial" panose="020B0604020202020204" pitchFamily="34" charset="0"/>
                        <a:buChar char="•"/>
                      </a:pPr>
                      <a:r>
                        <a:rPr lang="en-GB" sz="1200" b="0" baseline="0" dirty="0">
                          <a:solidFill>
                            <a:schemeClr val="tx1"/>
                          </a:solidFill>
                          <a:highlight>
                            <a:srgbClr val="FFFF00"/>
                          </a:highlight>
                        </a:rPr>
                        <a:t>Characterising movements with a range of examples</a:t>
                      </a:r>
                    </a:p>
                    <a:p>
                      <a:pPr marL="285750" indent="-285750">
                        <a:buFont typeface="Arial" panose="020B0604020202020204" pitchFamily="34" charset="0"/>
                        <a:buChar char="•"/>
                      </a:pPr>
                      <a:r>
                        <a:rPr lang="en-GB" sz="1200" b="0" baseline="0" dirty="0">
                          <a:solidFill>
                            <a:schemeClr val="tx1"/>
                          </a:solidFill>
                          <a:highlight>
                            <a:srgbClr val="FFFF00"/>
                          </a:highlight>
                        </a:rPr>
                        <a:t>Know the difficulty continuum and </a:t>
                      </a:r>
                      <a:r>
                        <a:rPr lang="en-GB" sz="1200" b="0" baseline="0" dirty="0">
                          <a:solidFill>
                            <a:schemeClr val="tx1"/>
                          </a:solidFill>
                        </a:rPr>
                        <a:t>environmental continuum</a:t>
                      </a:r>
                    </a:p>
                    <a:p>
                      <a:pPr marL="285750" indent="-285750">
                        <a:buFont typeface="Arial" panose="020B0604020202020204" pitchFamily="34" charset="0"/>
                        <a:buChar char="•"/>
                      </a:pPr>
                      <a:r>
                        <a:rPr lang="en-GB" sz="1200" b="0" baseline="0" dirty="0">
                          <a:solidFill>
                            <a:schemeClr val="tx1"/>
                          </a:solidFill>
                        </a:rPr>
                        <a:t>Examples and justification.</a:t>
                      </a:r>
                    </a:p>
                    <a:p>
                      <a:pPr marL="285750" indent="-285750">
                        <a:buFont typeface="Arial" panose="020B0604020202020204" pitchFamily="34" charset="0"/>
                        <a:buChar char="•"/>
                      </a:pPr>
                      <a:r>
                        <a:rPr lang="en-GB" sz="1200" b="0" baseline="0" dirty="0">
                          <a:solidFill>
                            <a:schemeClr val="tx1"/>
                          </a:solidFill>
                        </a:rPr>
                        <a:t>Goal setting</a:t>
                      </a:r>
                    </a:p>
                    <a:p>
                      <a:pPr marL="285750" indent="-285750">
                        <a:buFont typeface="Arial" panose="020B0604020202020204" pitchFamily="34" charset="0"/>
                        <a:buChar char="•"/>
                      </a:pPr>
                      <a:r>
                        <a:rPr lang="en-GB" sz="1200" b="0" baseline="0" dirty="0">
                          <a:solidFill>
                            <a:schemeClr val="tx1"/>
                          </a:solidFill>
                        </a:rPr>
                        <a:t>SMART targets</a:t>
                      </a:r>
                    </a:p>
                    <a:p>
                      <a:pPr marL="285750" indent="-285750">
                        <a:buFont typeface="Arial" panose="020B0604020202020204" pitchFamily="34" charset="0"/>
                        <a:buChar char="•"/>
                      </a:pPr>
                      <a:r>
                        <a:rPr lang="en-GB" sz="1200" b="0" baseline="0" dirty="0">
                          <a:solidFill>
                            <a:schemeClr val="tx1"/>
                          </a:solidFill>
                        </a:rPr>
                        <a:t>Mental preparation</a:t>
                      </a:r>
                    </a:p>
                    <a:p>
                      <a:pPr marL="285750" indent="-285750">
                        <a:buFont typeface="Arial" panose="020B0604020202020204" pitchFamily="34" charset="0"/>
                        <a:buChar char="•"/>
                      </a:pPr>
                      <a:r>
                        <a:rPr lang="en-GB" sz="1200" b="0" baseline="0" dirty="0">
                          <a:solidFill>
                            <a:schemeClr val="tx1"/>
                          </a:solidFill>
                        </a:rPr>
                        <a:t>Types of guidance  (4) and feedback (6)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20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b="0" dirty="0">
                          <a:solidFill>
                            <a:schemeClr val="tx1"/>
                          </a:solidFill>
                        </a:rPr>
                        <a:t>All these</a:t>
                      </a:r>
                      <a:r>
                        <a:rPr lang="en-GB" sz="1200" b="0" baseline="0" dirty="0">
                          <a:solidFill>
                            <a:schemeClr val="tx1"/>
                          </a:solidFill>
                        </a:rPr>
                        <a:t> </a:t>
                      </a:r>
                      <a:r>
                        <a:rPr lang="en-GB" sz="1200" b="0" dirty="0">
                          <a:solidFill>
                            <a:schemeClr val="tx1"/>
                          </a:solidFill>
                        </a:rPr>
                        <a:t>elements</a:t>
                      </a:r>
                      <a:r>
                        <a:rPr lang="en-GB" sz="1200" b="0" baseline="0" dirty="0">
                          <a:solidFill>
                            <a:schemeClr val="tx1"/>
                          </a:solidFill>
                        </a:rPr>
                        <a:t> are directly related to the AEP (controlled assessment)</a:t>
                      </a:r>
                    </a:p>
                    <a:p>
                      <a:r>
                        <a:rPr lang="en-GB" sz="1200" b="0" baseline="0" dirty="0">
                          <a:solidFill>
                            <a:schemeClr val="tx1"/>
                          </a:solidFill>
                        </a:rPr>
                        <a:t>Element of the course. Teaching this element of the course directly leads on to the next</a:t>
                      </a:r>
                      <a:endParaRPr lang="en-GB" sz="12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94205451"/>
                  </a:ext>
                </a:extLst>
              </a:tr>
            </a:tbl>
          </a:graphicData>
        </a:graphic>
      </p:graphicFrame>
      <p:sp>
        <p:nvSpPr>
          <p:cNvPr id="4" name="TextBox 3">
            <a:extLst>
              <a:ext uri="{FF2B5EF4-FFF2-40B4-BE49-F238E27FC236}">
                <a16:creationId xmlns:a16="http://schemas.microsoft.com/office/drawing/2014/main" id="{E4067595-17C5-4B09-A656-1E09156F1FA9}"/>
              </a:ext>
            </a:extLst>
          </p:cNvPr>
          <p:cNvSpPr txBox="1"/>
          <p:nvPr/>
        </p:nvSpPr>
        <p:spPr>
          <a:xfrm>
            <a:off x="914400" y="3962400"/>
            <a:ext cx="1371600" cy="1815882"/>
          </a:xfrm>
          <a:prstGeom prst="rect">
            <a:avLst/>
          </a:prstGeom>
          <a:noFill/>
        </p:spPr>
        <p:txBody>
          <a:bodyPr wrap="square" rtlCol="0">
            <a:spAutoFit/>
          </a:bodyPr>
          <a:lstStyle/>
          <a:p>
            <a:endParaRPr lang="en-GB" sz="1400" dirty="0"/>
          </a:p>
          <a:p>
            <a:r>
              <a:rPr lang="en-GB" sz="1400" dirty="0"/>
              <a:t>AEP – Coursework</a:t>
            </a:r>
          </a:p>
          <a:p>
            <a:endParaRPr lang="en-GB" sz="1400" dirty="0"/>
          </a:p>
          <a:p>
            <a:r>
              <a:rPr lang="en-GB" sz="1400" dirty="0"/>
              <a:t>(Retrieval practice continues throughout) </a:t>
            </a:r>
          </a:p>
        </p:txBody>
      </p:sp>
      <p:sp>
        <p:nvSpPr>
          <p:cNvPr id="5" name="TextBox 4">
            <a:extLst>
              <a:ext uri="{FF2B5EF4-FFF2-40B4-BE49-F238E27FC236}">
                <a16:creationId xmlns:a16="http://schemas.microsoft.com/office/drawing/2014/main" id="{6C0726CE-8F77-4888-AA64-36D5038EAA64}"/>
              </a:ext>
            </a:extLst>
          </p:cNvPr>
          <p:cNvSpPr txBox="1"/>
          <p:nvPr/>
        </p:nvSpPr>
        <p:spPr>
          <a:xfrm>
            <a:off x="2286000" y="4650462"/>
            <a:ext cx="2057400" cy="1292662"/>
          </a:xfrm>
          <a:prstGeom prst="rect">
            <a:avLst/>
          </a:prstGeom>
          <a:noFill/>
        </p:spPr>
        <p:txBody>
          <a:bodyPr wrap="square" rtlCol="0">
            <a:spAutoFit/>
          </a:bodyPr>
          <a:lstStyle/>
          <a:p>
            <a:pPr marL="285750" indent="-285750">
              <a:buFont typeface="Arial" panose="020B0604020202020204" pitchFamily="34" charset="0"/>
              <a:buChar char="•"/>
            </a:pPr>
            <a:r>
              <a:rPr lang="en-GB" sz="1200" dirty="0"/>
              <a:t>Introduction –</a:t>
            </a:r>
          </a:p>
          <a:p>
            <a:r>
              <a:rPr lang="en-GB" sz="1200" dirty="0"/>
              <a:t> who what</a:t>
            </a:r>
          </a:p>
          <a:p>
            <a:pPr marL="285750" indent="-285750">
              <a:buFont typeface="Arial" panose="020B0604020202020204" pitchFamily="34" charset="0"/>
              <a:buChar char="•"/>
            </a:pPr>
            <a:r>
              <a:rPr lang="en-GB" sz="1200" dirty="0"/>
              <a:t>Overview of ability,</a:t>
            </a:r>
          </a:p>
          <a:p>
            <a:r>
              <a:rPr lang="en-GB" sz="1200" dirty="0"/>
              <a:t> skills experience.</a:t>
            </a:r>
          </a:p>
          <a:p>
            <a:pPr marL="285750" indent="-285750">
              <a:buFont typeface="Arial" panose="020B0604020202020204" pitchFamily="34" charset="0"/>
              <a:buChar char="•"/>
            </a:pPr>
            <a:r>
              <a:rPr lang="en-GB" sz="1200" dirty="0"/>
              <a:t>Movement analysis</a:t>
            </a:r>
          </a:p>
          <a:p>
            <a:pPr marL="285750" indent="-285750">
              <a:buFont typeface="Arial" panose="020B0604020202020204" pitchFamily="34" charset="0"/>
              <a:buChar char="•"/>
            </a:pPr>
            <a:endParaRPr lang="en-GB" dirty="0"/>
          </a:p>
        </p:txBody>
      </p:sp>
      <p:sp>
        <p:nvSpPr>
          <p:cNvPr id="6" name="TextBox 5">
            <a:extLst>
              <a:ext uri="{FF2B5EF4-FFF2-40B4-BE49-F238E27FC236}">
                <a16:creationId xmlns:a16="http://schemas.microsoft.com/office/drawing/2014/main" id="{11743DE8-8646-4532-8653-D97F5181098C}"/>
              </a:ext>
            </a:extLst>
          </p:cNvPr>
          <p:cNvSpPr txBox="1"/>
          <p:nvPr/>
        </p:nvSpPr>
        <p:spPr>
          <a:xfrm>
            <a:off x="4495800" y="3505200"/>
            <a:ext cx="1371600" cy="2677656"/>
          </a:xfrm>
          <a:prstGeom prst="rect">
            <a:avLst/>
          </a:prstGeom>
          <a:noFill/>
        </p:spPr>
        <p:txBody>
          <a:bodyPr wrap="square" rtlCol="0">
            <a:spAutoFit/>
          </a:bodyPr>
          <a:lstStyle/>
          <a:p>
            <a:r>
              <a:rPr lang="en-GB" sz="1200" dirty="0"/>
              <a:t>Ability to achieve accurate and valid results)</a:t>
            </a:r>
          </a:p>
          <a:p>
            <a:r>
              <a:rPr lang="en-GB" sz="1200" dirty="0"/>
              <a:t>Ability to represent data.</a:t>
            </a:r>
          </a:p>
          <a:p>
            <a:endParaRPr lang="en-GB" sz="1200" dirty="0"/>
          </a:p>
          <a:p>
            <a:r>
              <a:rPr lang="en-GB" sz="1200" dirty="0"/>
              <a:t>Analyse data and produce a conclusion.</a:t>
            </a:r>
          </a:p>
          <a:p>
            <a:endParaRPr lang="en-GB" sz="1200" dirty="0"/>
          </a:p>
          <a:p>
            <a:r>
              <a:rPr lang="en-GB" sz="1200" dirty="0"/>
              <a:t>Evaluate own performance.</a:t>
            </a:r>
          </a:p>
          <a:p>
            <a:r>
              <a:rPr lang="en-GB" sz="1200" dirty="0"/>
              <a:t>Justify recommendations</a:t>
            </a:r>
          </a:p>
        </p:txBody>
      </p:sp>
      <p:sp>
        <p:nvSpPr>
          <p:cNvPr id="7" name="TextBox 6">
            <a:extLst>
              <a:ext uri="{FF2B5EF4-FFF2-40B4-BE49-F238E27FC236}">
                <a16:creationId xmlns:a16="http://schemas.microsoft.com/office/drawing/2014/main" id="{743233A3-C5A4-452E-B144-77D96D8649CA}"/>
              </a:ext>
            </a:extLst>
          </p:cNvPr>
          <p:cNvSpPr txBox="1"/>
          <p:nvPr/>
        </p:nvSpPr>
        <p:spPr>
          <a:xfrm>
            <a:off x="5867400" y="3505200"/>
            <a:ext cx="1905000" cy="2462213"/>
          </a:xfrm>
          <a:prstGeom prst="rect">
            <a:avLst/>
          </a:prstGeom>
          <a:noFill/>
        </p:spPr>
        <p:txBody>
          <a:bodyPr wrap="square" rtlCol="0">
            <a:spAutoFit/>
          </a:bodyPr>
          <a:lstStyle/>
          <a:p>
            <a:r>
              <a:rPr lang="en-GB" sz="1400" dirty="0"/>
              <a:t>Allows pupils to draw up knowledge they have learnt over the process of the course.</a:t>
            </a:r>
          </a:p>
          <a:p>
            <a:endParaRPr lang="en-GB" sz="1400" dirty="0"/>
          </a:p>
          <a:p>
            <a:r>
              <a:rPr lang="en-GB" sz="1400" dirty="0"/>
              <a:t>Pupils have </a:t>
            </a:r>
            <a:r>
              <a:rPr lang="en-GB" sz="1400"/>
              <a:t>the opportunity </a:t>
            </a:r>
            <a:r>
              <a:rPr lang="en-GB" sz="1400" dirty="0"/>
              <a:t>to reflect upon their own performance and ability and suggest change.</a:t>
            </a:r>
          </a:p>
        </p:txBody>
      </p:sp>
    </p:spTree>
    <p:extLst>
      <p:ext uri="{BB962C8B-B14F-4D97-AF65-F5344CB8AC3E}">
        <p14:creationId xmlns:p14="http://schemas.microsoft.com/office/powerpoint/2010/main" val="1905294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2665036230"/>
              </p:ext>
            </p:extLst>
          </p:nvPr>
        </p:nvGraphicFramePr>
        <p:xfrm>
          <a:off x="304800" y="381001"/>
          <a:ext cx="8534399" cy="5760720"/>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1567411">
                  <a:extLst>
                    <a:ext uri="{9D8B030D-6E8A-4147-A177-3AD203B41FA5}">
                      <a16:colId xmlns:a16="http://schemas.microsoft.com/office/drawing/2014/main" val="1375767732"/>
                    </a:ext>
                  </a:extLst>
                </a:gridCol>
                <a:gridCol w="19050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2209800">
                  <a:extLst>
                    <a:ext uri="{9D8B030D-6E8A-4147-A177-3AD203B41FA5}">
                      <a16:colId xmlns:a16="http://schemas.microsoft.com/office/drawing/2014/main" val="1481332327"/>
                    </a:ext>
                  </a:extLst>
                </a:gridCol>
                <a:gridCol w="990599">
                  <a:extLst>
                    <a:ext uri="{9D8B030D-6E8A-4147-A177-3AD203B41FA5}">
                      <a16:colId xmlns:a16="http://schemas.microsoft.com/office/drawing/2014/main" val="20005"/>
                    </a:ext>
                  </a:extLst>
                </a:gridCol>
              </a:tblGrid>
              <a:tr h="22130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11- GCSE PE</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194732">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FUTURE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032334">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r>
                        <a:rPr lang="en-GB" sz="1400" b="1" dirty="0" err="1"/>
                        <a:t>Aep</a:t>
                      </a:r>
                      <a:r>
                        <a:rPr lang="en-GB" sz="1400" b="1" dirty="0"/>
                        <a:t> – Coursework</a:t>
                      </a:r>
                      <a:r>
                        <a:rPr lang="en-GB" sz="1400" b="1" baseline="0" dirty="0"/>
                        <a:t> continued.</a:t>
                      </a:r>
                    </a:p>
                    <a:p>
                      <a:endParaRPr lang="en-GB" sz="1400" b="1" baseline="0" dirty="0"/>
                    </a:p>
                    <a:p>
                      <a:r>
                        <a:rPr lang="en-GB" sz="1400" b="1" baseline="0" dirty="0"/>
                        <a:t>Revision for mock exam</a:t>
                      </a:r>
                      <a:endParaRPr lang="en-GB" sz="1400" b="1"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400" dirty="0"/>
                        <a:t>• </a:t>
                      </a:r>
                      <a:r>
                        <a:rPr lang="en-GB" sz="1400" dirty="0">
                          <a:highlight>
                            <a:srgbClr val="FFFF00"/>
                          </a:highlight>
                        </a:rPr>
                        <a:t>analyse aspects of personal performance in a practical activity </a:t>
                      </a:r>
                    </a:p>
                    <a:p>
                      <a:r>
                        <a:rPr lang="en-GB" sz="1400" dirty="0"/>
                        <a:t>• </a:t>
                      </a:r>
                      <a:r>
                        <a:rPr lang="en-GB" sz="1400" dirty="0">
                          <a:highlight>
                            <a:srgbClr val="FFFF00"/>
                          </a:highlight>
                        </a:rPr>
                        <a:t>evaluate the strengths and weaknesses of the performance</a:t>
                      </a:r>
                    </a:p>
                    <a:p>
                      <a:r>
                        <a:rPr lang="en-GB" sz="1400" dirty="0"/>
                        <a:t> • produce an action plan which aims to improve the quality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GB" sz="1200" dirty="0"/>
                        <a:t>Literacy</a:t>
                      </a:r>
                      <a:r>
                        <a:rPr lang="en-GB" sz="1200" baseline="0" dirty="0"/>
                        <a:t> skills.</a:t>
                      </a:r>
                    </a:p>
                    <a:p>
                      <a:pPr marL="285750" indent="-285750">
                        <a:buFont typeface="Arial" panose="020B0604020202020204" pitchFamily="34" charset="0"/>
                        <a:buChar char="•"/>
                      </a:pPr>
                      <a:r>
                        <a:rPr lang="en-GB" sz="1200" baseline="0" dirty="0"/>
                        <a:t>Mathematics skills – analysing graphs, interpreting data.</a:t>
                      </a:r>
                    </a:p>
                    <a:p>
                      <a:pPr marL="285750" indent="-285750">
                        <a:buFont typeface="Arial" panose="020B0604020202020204" pitchFamily="34" charset="0"/>
                        <a:buChar char="•"/>
                      </a:pPr>
                      <a:r>
                        <a:rPr lang="en-GB" sz="1200" baseline="0" dirty="0"/>
                        <a:t>Ability to draw upon comparisons and conclusion.</a:t>
                      </a:r>
                    </a:p>
                    <a:p>
                      <a:pPr marL="285750" indent="-285750">
                        <a:buFont typeface="Arial" panose="020B0604020202020204" pitchFamily="34" charset="0"/>
                        <a:buChar char="•"/>
                      </a:pPr>
                      <a:r>
                        <a:rPr lang="en-GB" sz="1200" baseline="0" dirty="0"/>
                        <a:t>Skills link with science investigations.</a:t>
                      </a:r>
                      <a:endParaRPr lang="en-GB" sz="12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a:t>Coursework allows an amalgamation of the learned content over the past few year.</a:t>
                      </a:r>
                    </a:p>
                    <a:p>
                      <a:r>
                        <a:rPr lang="en-GB" sz="1200" dirty="0"/>
                        <a:t>It allows pupils the opportunity to develop/ showcases their ability to write extended pieces of writing and analyse data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r h="1032334">
                <a:tc>
                  <a:txBody>
                    <a:bodyPr/>
                    <a:lstStyle/>
                    <a:p>
                      <a:pPr marL="71755" marR="71755" algn="ctr">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Term</a:t>
                      </a:r>
                      <a:r>
                        <a:rPr lang="en-GB" sz="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endParaRPr lang="en-GB" sz="1400" dirty="0"/>
                    </a:p>
                    <a:p>
                      <a:r>
                        <a:rPr lang="en-GB" sz="1400" b="1" dirty="0"/>
                        <a:t>Revision</a:t>
                      </a:r>
                      <a:r>
                        <a:rPr lang="en-GB" sz="1400" b="1" baseline="0" dirty="0"/>
                        <a:t> of all topics and </a:t>
                      </a:r>
                    </a:p>
                    <a:p>
                      <a:r>
                        <a:rPr lang="en-GB" sz="1400" b="1" baseline="0" dirty="0"/>
                        <a:t>Intervention paper 1</a:t>
                      </a:r>
                    </a:p>
                    <a:p>
                      <a:r>
                        <a:rPr lang="en-GB" sz="1400" b="1" baseline="0" dirty="0"/>
                        <a:t>Intervention paper 1</a:t>
                      </a:r>
                    </a:p>
                    <a:p>
                      <a:r>
                        <a:rPr lang="en-GB" sz="1400" b="1" dirty="0"/>
                        <a:t>D.T.T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GB" sz="1400" dirty="0"/>
                        <a:t>Areas</a:t>
                      </a:r>
                      <a:r>
                        <a:rPr lang="en-GB" sz="1400" baseline="0" dirty="0"/>
                        <a:t> that have proved to be of weakness during previous exams and mock paper.</a:t>
                      </a:r>
                    </a:p>
                    <a:p>
                      <a:pPr marL="285750" indent="-285750">
                        <a:buFont typeface="Arial" panose="020B0604020202020204" pitchFamily="34" charset="0"/>
                        <a:buChar char="•"/>
                      </a:pPr>
                      <a:r>
                        <a:rPr lang="en-GB" sz="1400" baseline="0" dirty="0"/>
                        <a:t>Revision</a:t>
                      </a:r>
                    </a:p>
                    <a:p>
                      <a:pPr marL="285750" indent="-285750">
                        <a:buFont typeface="Arial" panose="020B0604020202020204" pitchFamily="34" charset="0"/>
                        <a:buChar char="•"/>
                      </a:pPr>
                      <a:r>
                        <a:rPr lang="en-GB" sz="1400" baseline="0" dirty="0"/>
                        <a:t>Past papers</a:t>
                      </a:r>
                    </a:p>
                    <a:p>
                      <a:pPr marL="285750" indent="-285750">
                        <a:buFont typeface="Arial" panose="020B0604020202020204" pitchFamily="34" charset="0"/>
                        <a:buChar char="•"/>
                      </a:pPr>
                      <a:r>
                        <a:rPr lang="en-GB" sz="1400" baseline="0" dirty="0"/>
                        <a:t>Areas of weakness/ misconception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GB" sz="1200" dirty="0"/>
                        <a:t>Revision</a:t>
                      </a:r>
                      <a:r>
                        <a:rPr lang="en-GB" sz="1200" baseline="0" dirty="0"/>
                        <a:t> skills</a:t>
                      </a:r>
                    </a:p>
                    <a:p>
                      <a:pPr marL="0" indent="0">
                        <a:buFont typeface="Arial" panose="020B0604020202020204" pitchFamily="34" charset="0"/>
                        <a:buNone/>
                      </a:pPr>
                      <a:endParaRPr lang="en-GB" sz="12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a:t>Pupils have the opportunity to recap and revisit work covered over previous years.</a:t>
                      </a:r>
                    </a:p>
                    <a:p>
                      <a:r>
                        <a:rPr lang="en-GB" sz="1200" dirty="0"/>
                        <a:t>They are able to sample numerous past papers and develop an understanding of what is required by each question.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72712061"/>
                  </a:ext>
                </a:extLst>
              </a:tr>
              <a:tr h="837628">
                <a:tc>
                  <a:txBody>
                    <a:bodyPr/>
                    <a:lstStyle/>
                    <a:p>
                      <a:pPr marL="71755" marR="71755" algn="ctr">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Term</a:t>
                      </a:r>
                      <a:r>
                        <a:rPr lang="en-GB" sz="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GB" sz="1400" b="1" dirty="0"/>
                        <a:t>Exams.</a:t>
                      </a:r>
                      <a:r>
                        <a:rPr lang="en-GB" sz="1400" b="1" baseline="0" dirty="0"/>
                        <a:t> – </a:t>
                      </a:r>
                    </a:p>
                    <a:p>
                      <a:r>
                        <a:rPr lang="en-GB" sz="1400" b="1" baseline="0" dirty="0"/>
                        <a:t>Continued revision</a:t>
                      </a:r>
                      <a:endParaRPr lang="en-GB" sz="1400" b="1"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400" dirty="0"/>
                        <a:t>Continued</a:t>
                      </a:r>
                      <a:r>
                        <a:rPr lang="en-GB" sz="1400" baseline="0" dirty="0"/>
                        <a:t> revision on areas of weakness.</a:t>
                      </a:r>
                    </a:p>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endParaRPr lang="en-GB" sz="14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a:t>Pupils can make informed choices based on Mocks and class tests to select areas that require further development.</a:t>
                      </a:r>
                    </a:p>
                    <a:p>
                      <a:r>
                        <a:rPr lang="en-GB" sz="1200" dirty="0"/>
                        <a:t>They can schedule their revision based on this.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38719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946303029"/>
              </p:ext>
            </p:extLst>
          </p:nvPr>
        </p:nvGraphicFramePr>
        <p:xfrm>
          <a:off x="152400" y="228600"/>
          <a:ext cx="8534399" cy="6614159"/>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1491211">
                  <a:extLst>
                    <a:ext uri="{9D8B030D-6E8A-4147-A177-3AD203B41FA5}">
                      <a16:colId xmlns:a16="http://schemas.microsoft.com/office/drawing/2014/main" val="1375767732"/>
                    </a:ext>
                  </a:extLst>
                </a:gridCol>
                <a:gridCol w="17526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gridCol w="1447800">
                  <a:extLst>
                    <a:ext uri="{9D8B030D-6E8A-4147-A177-3AD203B41FA5}">
                      <a16:colId xmlns:a16="http://schemas.microsoft.com/office/drawing/2014/main" val="1481332327"/>
                    </a:ext>
                  </a:extLst>
                </a:gridCol>
                <a:gridCol w="1219199">
                  <a:extLst>
                    <a:ext uri="{9D8B030D-6E8A-4147-A177-3AD203B41FA5}">
                      <a16:colId xmlns:a16="http://schemas.microsoft.com/office/drawing/2014/main" val="20005"/>
                    </a:ext>
                  </a:extLst>
                </a:gridCol>
              </a:tblGrid>
              <a:tr h="22130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 Sports studies</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35279">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FUTURE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950719">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r>
                        <a:rPr lang="en-GB" sz="1400" b="1" dirty="0"/>
                        <a:t>R052 – Developing</a:t>
                      </a:r>
                      <a:r>
                        <a:rPr lang="en-GB" sz="1400" b="1" baseline="0" dirty="0"/>
                        <a:t> sports skills</a:t>
                      </a:r>
                      <a:endParaRPr lang="en-GB" sz="1400" b="1" dirty="0"/>
                    </a:p>
                    <a:p>
                      <a:r>
                        <a:rPr lang="en-GB" sz="1400" b="1" dirty="0"/>
                        <a:t>Begin</a:t>
                      </a:r>
                      <a:r>
                        <a:rPr lang="en-GB" sz="1400" b="1" baseline="0" dirty="0"/>
                        <a:t> L01</a:t>
                      </a:r>
                    </a:p>
                    <a:p>
                      <a:r>
                        <a:rPr lang="en-GB" sz="1400" b="1" baseline="0" dirty="0"/>
                        <a:t>L02</a:t>
                      </a:r>
                    </a:p>
                    <a:p>
                      <a:r>
                        <a:rPr lang="en-GB" sz="1400" b="1" baseline="0" dirty="0"/>
                        <a:t>L04</a:t>
                      </a:r>
                      <a:endParaRPr lang="en-GB" sz="1400" b="1"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 </a:t>
                      </a:r>
                      <a:r>
                        <a:rPr lang="en-GB" sz="1200" dirty="0">
                          <a:highlight>
                            <a:srgbClr val="FFFF00"/>
                          </a:highlight>
                        </a:rPr>
                        <a:t>Be able to use skills, techniques and </a:t>
                      </a:r>
                      <a:r>
                        <a:rPr lang="en-GB" sz="1200" dirty="0"/>
                        <a:t>tactics/strategies/compositional ideas as an individual performer in a sporting activity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GB" sz="1200" dirty="0">
                          <a:highlight>
                            <a:srgbClr val="FFFF00"/>
                          </a:highlight>
                        </a:rPr>
                        <a:t>Performance of skills and techniques</a:t>
                      </a:r>
                    </a:p>
                    <a:p>
                      <a:pPr marL="285750" indent="-285750">
                        <a:buFont typeface="Arial" panose="020B0604020202020204" pitchFamily="34" charset="0"/>
                        <a:buChar char="•"/>
                      </a:pPr>
                      <a:r>
                        <a:rPr lang="en-GB" sz="1200" dirty="0"/>
                        <a:t>Creativity</a:t>
                      </a:r>
                    </a:p>
                    <a:p>
                      <a:pPr marL="285750" indent="-285750">
                        <a:buFont typeface="Arial" panose="020B0604020202020204" pitchFamily="34" charset="0"/>
                        <a:buChar char="•"/>
                      </a:pPr>
                      <a:r>
                        <a:rPr lang="en-GB" sz="1200" dirty="0"/>
                        <a:t>Use</a:t>
                      </a:r>
                      <a:r>
                        <a:rPr lang="en-GB" sz="1200" baseline="0" dirty="0"/>
                        <a:t> of tactics</a:t>
                      </a:r>
                    </a:p>
                    <a:p>
                      <a:pPr marL="285750" indent="-285750">
                        <a:buFont typeface="Arial" panose="020B0604020202020204" pitchFamily="34" charset="0"/>
                        <a:buChar char="•"/>
                      </a:pPr>
                      <a:r>
                        <a:rPr lang="en-GB" sz="1200" baseline="0" dirty="0"/>
                        <a:t>Decision making</a:t>
                      </a:r>
                    </a:p>
                    <a:p>
                      <a:pPr marL="285750" indent="-285750">
                        <a:buFont typeface="Arial" panose="020B0604020202020204" pitchFamily="34" charset="0"/>
                        <a:buChar char="•"/>
                      </a:pPr>
                      <a:r>
                        <a:rPr lang="en-GB" sz="1200" baseline="0" dirty="0"/>
                        <a:t>Team work</a:t>
                      </a:r>
                    </a:p>
                    <a:p>
                      <a:pPr marL="285750" indent="-285750">
                        <a:buFont typeface="Arial" panose="020B0604020202020204" pitchFamily="34" charset="0"/>
                        <a:buChar char="•"/>
                      </a:pPr>
                      <a:r>
                        <a:rPr lang="en-GB" sz="1200" baseline="0" dirty="0"/>
                        <a:t>Communication</a:t>
                      </a:r>
                    </a:p>
                    <a:p>
                      <a:pPr marL="285750" indent="-285750">
                        <a:buFont typeface="Arial" panose="020B0604020202020204" pitchFamily="34" charset="0"/>
                        <a:buChar char="•"/>
                      </a:pPr>
                      <a:r>
                        <a:rPr lang="en-GB" sz="1200" baseline="0" dirty="0"/>
                        <a:t>Ability to overcome barriers and maintain performance</a:t>
                      </a:r>
                      <a:endParaRPr lang="en-GB" sz="12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200" dirty="0"/>
                    </a:p>
                    <a:p>
                      <a:r>
                        <a:rPr lang="en-GB" sz="1200" dirty="0"/>
                        <a:t>One of two</a:t>
                      </a:r>
                      <a:r>
                        <a:rPr lang="en-GB" sz="1200" baseline="0" dirty="0"/>
                        <a:t> compulsory modules.</a:t>
                      </a:r>
                    </a:p>
                    <a:p>
                      <a:r>
                        <a:rPr lang="en-GB" sz="1200" dirty="0"/>
                        <a:t>This area builds on skills</a:t>
                      </a:r>
                      <a:r>
                        <a:rPr lang="en-GB" sz="1200" baseline="0" dirty="0"/>
                        <a:t> taught within KS3.</a:t>
                      </a:r>
                    </a:p>
                    <a:p>
                      <a:endParaRPr lang="en-GB" sz="1200" baseline="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r h="1676400">
                <a:tc>
                  <a:txBody>
                    <a:bodyPr/>
                    <a:lstStyle/>
                    <a:p>
                      <a:pPr marL="71755" marR="71755" algn="ctr">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Term</a:t>
                      </a:r>
                      <a:r>
                        <a:rPr lang="en-GB" sz="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endParaRPr lang="en-GB" sz="1400" dirty="0"/>
                    </a:p>
                    <a:p>
                      <a:r>
                        <a:rPr lang="en-GB" sz="1400" b="1" baseline="0" dirty="0"/>
                        <a:t>R052</a:t>
                      </a:r>
                    </a:p>
                    <a:p>
                      <a:r>
                        <a:rPr lang="en-GB" sz="1400" b="1" baseline="0" dirty="0"/>
                        <a:t>Continue with L04</a:t>
                      </a:r>
                    </a:p>
                    <a:p>
                      <a:r>
                        <a:rPr lang="en-GB" sz="1400" b="1" baseline="0" dirty="0"/>
                        <a:t>Complete L03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GB" sz="1400" dirty="0">
                          <a:highlight>
                            <a:srgbClr val="FFFF00"/>
                          </a:highlight>
                        </a:rPr>
                        <a:t>Be able to use skills, techniques and tactics/strategies/compositional ideas as a team performer in sporting activity</a:t>
                      </a:r>
                    </a:p>
                    <a:p>
                      <a:pPr marL="285750" indent="-285750">
                        <a:buFont typeface="Arial" panose="020B0604020202020204" pitchFamily="34" charset="0"/>
                        <a:buChar char="•"/>
                      </a:pPr>
                      <a:r>
                        <a:rPr lang="en-GB" sz="1400" dirty="0">
                          <a:highlight>
                            <a:srgbClr val="FFFF00"/>
                          </a:highlight>
                        </a:rPr>
                        <a:t>Know the rules of a team and individual sport</a:t>
                      </a:r>
                    </a:p>
                    <a:p>
                      <a:pPr marL="285750" indent="-285750">
                        <a:buFont typeface="Arial" panose="020B0604020202020204" pitchFamily="34" charset="0"/>
                        <a:buChar char="•"/>
                      </a:pPr>
                      <a:r>
                        <a:rPr lang="en-GB" sz="1400" dirty="0"/>
                        <a:t>Be able to officiate in a sporting activity</a:t>
                      </a:r>
                      <a:endParaRPr lang="en-GB" sz="1400" baseline="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n-GB" sz="1200" dirty="0"/>
                        <a:t>Awareness</a:t>
                      </a:r>
                      <a:r>
                        <a:rPr lang="en-GB" sz="1200" baseline="0" dirty="0"/>
                        <a:t> of role within  a team</a:t>
                      </a:r>
                    </a:p>
                    <a:p>
                      <a:pPr marL="285750" indent="-285750">
                        <a:buFont typeface="Arial" panose="020B0604020202020204" pitchFamily="34" charset="0"/>
                        <a:buChar char="•"/>
                      </a:pPr>
                      <a:r>
                        <a:rPr lang="en-GB" sz="1200" dirty="0">
                          <a:highlight>
                            <a:srgbClr val="FFFF00"/>
                          </a:highlight>
                        </a:rPr>
                        <a:t>how to apply rules and regulations relevant to the activity (e.g</a:t>
                      </a:r>
                      <a:r>
                        <a:rPr lang="en-GB" sz="1200" dirty="0"/>
                        <a:t>. reference to NGB rule books) </a:t>
                      </a:r>
                    </a:p>
                    <a:p>
                      <a:pPr marL="171450" indent="-171450">
                        <a:buFont typeface="Arial" panose="020B0604020202020204" pitchFamily="34" charset="0"/>
                        <a:buChar char="•"/>
                      </a:pPr>
                      <a:r>
                        <a:rPr lang="en-GB" sz="1200" dirty="0"/>
                        <a:t> the importance of consistency (e.g. making sure rules are applied consistently in a variety of situations) </a:t>
                      </a:r>
                    </a:p>
                    <a:p>
                      <a:pPr marL="171450" indent="-171450">
                        <a:buFont typeface="Arial" panose="020B0604020202020204" pitchFamily="34" charset="0"/>
                        <a:buChar char="•"/>
                      </a:pPr>
                      <a:r>
                        <a:rPr lang="en-GB" sz="1200" dirty="0"/>
                        <a:t>the importance of accuracy (e.g. applying rules correctly) </a:t>
                      </a:r>
                    </a:p>
                    <a:p>
                      <a:pPr marL="171450" indent="-171450">
                        <a:buFont typeface="Arial" panose="020B0604020202020204" pitchFamily="34" charset="0"/>
                        <a:buChar char="•"/>
                      </a:pPr>
                      <a:r>
                        <a:rPr lang="en-GB" sz="1200" dirty="0"/>
                        <a:t>The use of signals (e.g. whistles/flags/gestures – how, when, why) </a:t>
                      </a:r>
                    </a:p>
                    <a:p>
                      <a:pPr marL="171450" indent="-171450">
                        <a:buFont typeface="Arial" panose="020B0604020202020204" pitchFamily="34" charset="0"/>
                        <a:buChar char="•"/>
                      </a:pPr>
                      <a:r>
                        <a:rPr lang="en-GB" sz="1200" dirty="0"/>
                        <a:t>How to communicate decisions (e.g. with other officials, performers and the audience) </a:t>
                      </a:r>
                    </a:p>
                    <a:p>
                      <a:pPr marL="171450" indent="-171450">
                        <a:buFont typeface="Arial" panose="020B0604020202020204" pitchFamily="34" charset="0"/>
                        <a:buChar char="•"/>
                      </a:pPr>
                      <a:r>
                        <a:rPr lang="en-GB" sz="1200" dirty="0"/>
                        <a:t>The importance of positioning (e.g. to gain the best view to make decisions, not obstruct activity).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t>It is the least demanding of all the modules in terms of academic writing with pupils being able to grasp the concepts with more ease.</a:t>
                      </a:r>
                      <a:endParaRPr lang="en-GB" sz="1200" dirty="0"/>
                    </a:p>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72712061"/>
                  </a:ext>
                </a:extLst>
              </a:tr>
            </a:tbl>
          </a:graphicData>
        </a:graphic>
      </p:graphicFrame>
    </p:spTree>
    <p:extLst>
      <p:ext uri="{BB962C8B-B14F-4D97-AF65-F5344CB8AC3E}">
        <p14:creationId xmlns:p14="http://schemas.microsoft.com/office/powerpoint/2010/main" val="3399738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56836357"/>
              </p:ext>
            </p:extLst>
          </p:nvPr>
        </p:nvGraphicFramePr>
        <p:xfrm>
          <a:off x="304800" y="304800"/>
          <a:ext cx="8534399" cy="837628"/>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897170992"/>
                    </a:ext>
                  </a:extLst>
                </a:gridCol>
                <a:gridCol w="1796011">
                  <a:extLst>
                    <a:ext uri="{9D8B030D-6E8A-4147-A177-3AD203B41FA5}">
                      <a16:colId xmlns:a16="http://schemas.microsoft.com/office/drawing/2014/main" val="123744267"/>
                    </a:ext>
                  </a:extLst>
                </a:gridCol>
                <a:gridCol w="1676400">
                  <a:extLst>
                    <a:ext uri="{9D8B030D-6E8A-4147-A177-3AD203B41FA5}">
                      <a16:colId xmlns:a16="http://schemas.microsoft.com/office/drawing/2014/main" val="1065165426"/>
                    </a:ext>
                  </a:extLst>
                </a:gridCol>
                <a:gridCol w="2133600">
                  <a:extLst>
                    <a:ext uri="{9D8B030D-6E8A-4147-A177-3AD203B41FA5}">
                      <a16:colId xmlns:a16="http://schemas.microsoft.com/office/drawing/2014/main" val="2899811006"/>
                    </a:ext>
                  </a:extLst>
                </a:gridCol>
                <a:gridCol w="1447800">
                  <a:extLst>
                    <a:ext uri="{9D8B030D-6E8A-4147-A177-3AD203B41FA5}">
                      <a16:colId xmlns:a16="http://schemas.microsoft.com/office/drawing/2014/main" val="3664735319"/>
                    </a:ext>
                  </a:extLst>
                </a:gridCol>
                <a:gridCol w="1219199">
                  <a:extLst>
                    <a:ext uri="{9D8B030D-6E8A-4147-A177-3AD203B41FA5}">
                      <a16:colId xmlns:a16="http://schemas.microsoft.com/office/drawing/2014/main" val="1232631131"/>
                    </a:ext>
                  </a:extLst>
                </a:gridCol>
              </a:tblGrid>
              <a:tr h="837628">
                <a:tc>
                  <a:txBody>
                    <a:bodyPr/>
                    <a:lstStyle/>
                    <a:p>
                      <a:pPr marL="71755" marR="71755" algn="ctr">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Term</a:t>
                      </a:r>
                      <a:r>
                        <a:rPr lang="en-GB" sz="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 </a:t>
                      </a:r>
                      <a:r>
                        <a:rPr lang="en-GB" sz="1200"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contiued</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GB" sz="1200" b="1" dirty="0">
                          <a:solidFill>
                            <a:schemeClr val="tx1"/>
                          </a:solidFill>
                        </a:rPr>
                        <a:t>Revision for mock</a:t>
                      </a:r>
                    </a:p>
                    <a:p>
                      <a:endParaRPr lang="en-GB" sz="1400" b="1" dirty="0"/>
                    </a:p>
                    <a:p>
                      <a:endParaRPr lang="en-GB" sz="1400" b="1"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2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endParaRPr lang="en-GB" sz="12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74381257"/>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264673207"/>
              </p:ext>
            </p:extLst>
          </p:nvPr>
        </p:nvGraphicFramePr>
        <p:xfrm>
          <a:off x="304800" y="2011680"/>
          <a:ext cx="8534399" cy="3291840"/>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316820661"/>
                    </a:ext>
                  </a:extLst>
                </a:gridCol>
                <a:gridCol w="1796011">
                  <a:extLst>
                    <a:ext uri="{9D8B030D-6E8A-4147-A177-3AD203B41FA5}">
                      <a16:colId xmlns:a16="http://schemas.microsoft.com/office/drawing/2014/main" val="3320022993"/>
                    </a:ext>
                  </a:extLst>
                </a:gridCol>
                <a:gridCol w="1676400">
                  <a:extLst>
                    <a:ext uri="{9D8B030D-6E8A-4147-A177-3AD203B41FA5}">
                      <a16:colId xmlns:a16="http://schemas.microsoft.com/office/drawing/2014/main" val="3879191716"/>
                    </a:ext>
                  </a:extLst>
                </a:gridCol>
                <a:gridCol w="2133600">
                  <a:extLst>
                    <a:ext uri="{9D8B030D-6E8A-4147-A177-3AD203B41FA5}">
                      <a16:colId xmlns:a16="http://schemas.microsoft.com/office/drawing/2014/main" val="3784253374"/>
                    </a:ext>
                  </a:extLst>
                </a:gridCol>
                <a:gridCol w="1447800">
                  <a:extLst>
                    <a:ext uri="{9D8B030D-6E8A-4147-A177-3AD203B41FA5}">
                      <a16:colId xmlns:a16="http://schemas.microsoft.com/office/drawing/2014/main" val="1202365237"/>
                    </a:ext>
                  </a:extLst>
                </a:gridCol>
                <a:gridCol w="1219199">
                  <a:extLst>
                    <a:ext uri="{9D8B030D-6E8A-4147-A177-3AD203B41FA5}">
                      <a16:colId xmlns:a16="http://schemas.microsoft.com/office/drawing/2014/main" val="1041994559"/>
                    </a:ext>
                  </a:extLst>
                </a:gridCol>
              </a:tblGrid>
              <a:tr h="837628">
                <a:tc>
                  <a:txBody>
                    <a:bodyPr/>
                    <a:lstStyle/>
                    <a:p>
                      <a:pPr marL="71755" marR="71755" algn="ctr">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Term</a:t>
                      </a:r>
                      <a:r>
                        <a:rPr lang="en-GB" sz="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GB" sz="1400" b="1" dirty="0"/>
                        <a:t>Begin R051</a:t>
                      </a:r>
                    </a:p>
                    <a:p>
                      <a:endParaRPr lang="en-GB" sz="1400" b="1" dirty="0"/>
                    </a:p>
                    <a:p>
                      <a:endParaRPr lang="en-GB" sz="1400" b="1" dirty="0"/>
                    </a:p>
                    <a:p>
                      <a:r>
                        <a:rPr lang="en-GB" sz="1400" b="1" dirty="0"/>
                        <a:t>b</a:t>
                      </a:r>
                      <a:r>
                        <a:rPr lang="en-GB" sz="1400" b="1" dirty="0">
                          <a:solidFill>
                            <a:schemeClr val="tx1"/>
                          </a:solidFill>
                        </a:rPr>
                        <a:t>R051 – externally</a:t>
                      </a:r>
                      <a:r>
                        <a:rPr lang="en-GB" sz="1400" b="1" baseline="0" dirty="0">
                          <a:solidFill>
                            <a:schemeClr val="tx1"/>
                          </a:solidFill>
                        </a:rPr>
                        <a:t> assessed exam</a:t>
                      </a:r>
                      <a:endParaRPr lang="en-GB" sz="1400" b="1" dirty="0"/>
                    </a:p>
                    <a:p>
                      <a:endParaRPr lang="en-GB" sz="1400" b="1" dirty="0"/>
                    </a:p>
                    <a:p>
                      <a:endParaRPr lang="en-GB" sz="1400" b="1" dirty="0"/>
                    </a:p>
                    <a:p>
                      <a:endParaRPr lang="en-GB" sz="1400" b="1" dirty="0"/>
                    </a:p>
                    <a:p>
                      <a:endParaRPr lang="en-GB" sz="1400" b="1"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b="0" dirty="0">
                          <a:solidFill>
                            <a:schemeClr val="tx1"/>
                          </a:solidFill>
                        </a:rPr>
                        <a:t>Contemporary</a:t>
                      </a:r>
                      <a:r>
                        <a:rPr lang="en-GB" sz="1200" b="0" baseline="0" dirty="0">
                          <a:solidFill>
                            <a:schemeClr val="tx1"/>
                          </a:solidFill>
                        </a:rPr>
                        <a:t> Issues in sport</a:t>
                      </a:r>
                    </a:p>
                    <a:p>
                      <a:r>
                        <a:rPr lang="en-GB" sz="1200" b="0" dirty="0">
                          <a:solidFill>
                            <a:schemeClr val="tx1"/>
                          </a:solidFill>
                          <a:highlight>
                            <a:srgbClr val="FFFF00"/>
                          </a:highlight>
                        </a:rPr>
                        <a:t>Understanding</a:t>
                      </a:r>
                      <a:r>
                        <a:rPr lang="en-GB" sz="1200" b="0" baseline="0" dirty="0">
                          <a:solidFill>
                            <a:schemeClr val="tx1"/>
                          </a:solidFill>
                          <a:highlight>
                            <a:srgbClr val="FFFF00"/>
                          </a:highlight>
                        </a:rPr>
                        <a:t> user groups</a:t>
                      </a:r>
                    </a:p>
                    <a:p>
                      <a:endParaRPr lang="en-GB" sz="1200" b="0" baseline="0" dirty="0">
                        <a:solidFill>
                          <a:schemeClr val="tx1"/>
                        </a:solidFill>
                      </a:endParaRPr>
                    </a:p>
                    <a:p>
                      <a:r>
                        <a:rPr lang="en-GB" sz="1200" b="0" baseline="0" dirty="0">
                          <a:solidFill>
                            <a:schemeClr val="tx1"/>
                          </a:solidFill>
                          <a:highlight>
                            <a:srgbClr val="FFFF00"/>
                          </a:highlight>
                        </a:rPr>
                        <a:t>Understanding barriers to participation</a:t>
                      </a:r>
                    </a:p>
                    <a:p>
                      <a:endParaRPr lang="en-GB" sz="1200" b="0" baseline="0" dirty="0">
                        <a:solidFill>
                          <a:schemeClr val="tx1"/>
                        </a:solidFill>
                      </a:endParaRPr>
                    </a:p>
                    <a:p>
                      <a:r>
                        <a:rPr lang="en-GB" sz="1200" b="0" baseline="0" dirty="0">
                          <a:solidFill>
                            <a:schemeClr val="tx1"/>
                          </a:solidFill>
                          <a:highlight>
                            <a:srgbClr val="FFFF00"/>
                          </a:highlight>
                        </a:rPr>
                        <a:t>Solutions to barriers</a:t>
                      </a:r>
                    </a:p>
                    <a:p>
                      <a:endParaRPr lang="en-GB" sz="1200" b="0" baseline="0" dirty="0">
                        <a:solidFill>
                          <a:schemeClr val="tx1"/>
                        </a:solidFill>
                        <a:highlight>
                          <a:srgbClr val="FFFF00"/>
                        </a:highlight>
                      </a:endParaRPr>
                    </a:p>
                    <a:p>
                      <a:r>
                        <a:rPr lang="en-GB" sz="1200" b="0" baseline="0" dirty="0">
                          <a:solidFill>
                            <a:schemeClr val="tx1"/>
                          </a:solidFill>
                          <a:highlight>
                            <a:srgbClr val="FFFF00"/>
                          </a:highlight>
                        </a:rPr>
                        <a:t>Factors which can impact upon popularity of sports</a:t>
                      </a:r>
                    </a:p>
                    <a:p>
                      <a:endParaRPr lang="en-GB" sz="1200" b="0" baseline="0" dirty="0">
                        <a:solidFill>
                          <a:schemeClr val="tx1"/>
                        </a:solidFill>
                        <a:highlight>
                          <a:srgbClr val="FFFF00"/>
                        </a:highlight>
                      </a:endParaRPr>
                    </a:p>
                    <a:p>
                      <a:r>
                        <a:rPr lang="en-GB" sz="1200" b="0" baseline="0" dirty="0">
                          <a:solidFill>
                            <a:schemeClr val="tx1"/>
                          </a:solidFill>
                          <a:highlight>
                            <a:srgbClr val="FFFF00"/>
                          </a:highlight>
                        </a:rPr>
                        <a:t>Trends in sport</a:t>
                      </a:r>
                    </a:p>
                    <a:p>
                      <a:endParaRPr lang="en-GB" sz="1200" b="0" baseline="0" dirty="0">
                        <a:solidFill>
                          <a:schemeClr val="tx1"/>
                        </a:solidFill>
                        <a:highlight>
                          <a:srgbClr val="FFFF00"/>
                        </a:highlight>
                      </a:endParaRPr>
                    </a:p>
                    <a:p>
                      <a:r>
                        <a:rPr lang="en-GB" sz="1200" b="0" baseline="0" dirty="0">
                          <a:solidFill>
                            <a:schemeClr val="tx1"/>
                          </a:solidFill>
                          <a:highlight>
                            <a:srgbClr val="FFFF00"/>
                          </a:highlight>
                        </a:rPr>
                        <a:t>Growth of emerging sports</a:t>
                      </a:r>
                      <a:endParaRPr lang="en-GB" sz="1200" b="0" dirty="0">
                        <a:solidFill>
                          <a:schemeClr val="tx1"/>
                        </a:solidFill>
                        <a:highlight>
                          <a:srgbClr val="FFFF00"/>
                        </a:highligh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r>
                        <a:rPr lang="en-GB" sz="1200" b="0" dirty="0">
                          <a:solidFill>
                            <a:schemeClr val="tx1"/>
                          </a:solidFill>
                        </a:rPr>
                        <a:t>Understanding</a:t>
                      </a:r>
                      <a:r>
                        <a:rPr lang="en-GB" sz="1200" b="0" baseline="0" dirty="0">
                          <a:solidFill>
                            <a:schemeClr val="tx1"/>
                          </a:solidFill>
                        </a:rPr>
                        <a:t> of other cultures</a:t>
                      </a:r>
                    </a:p>
                    <a:p>
                      <a:pPr marL="0" indent="0">
                        <a:buFont typeface="Arial" panose="020B0604020202020204" pitchFamily="34" charset="0"/>
                        <a:buNone/>
                      </a:pPr>
                      <a:endParaRPr lang="en-GB" sz="1200" b="0" baseline="0" dirty="0">
                        <a:solidFill>
                          <a:schemeClr val="tx1"/>
                        </a:solidFill>
                      </a:endParaRPr>
                    </a:p>
                    <a:p>
                      <a:pPr marL="0" indent="0">
                        <a:buFont typeface="Arial" panose="020B0604020202020204" pitchFamily="34" charset="0"/>
                        <a:buNone/>
                      </a:pPr>
                      <a:r>
                        <a:rPr lang="en-GB" sz="1200" b="0" baseline="0" dirty="0">
                          <a:solidFill>
                            <a:schemeClr val="tx1"/>
                          </a:solidFill>
                        </a:rPr>
                        <a:t>Promotion of values and ethical behaviour through sport.</a:t>
                      </a:r>
                    </a:p>
                    <a:p>
                      <a:pPr marL="0" indent="0">
                        <a:buFont typeface="Arial" panose="020B0604020202020204" pitchFamily="34" charset="0"/>
                        <a:buNone/>
                      </a:pPr>
                      <a:r>
                        <a:rPr lang="en-GB" sz="1200" b="0" baseline="0" dirty="0">
                          <a:solidFill>
                            <a:schemeClr val="tx1"/>
                          </a:solidFill>
                        </a:rPr>
                        <a:t>Develop ability to understand the demands of the exam – key exam command words</a:t>
                      </a:r>
                    </a:p>
                    <a:p>
                      <a:pPr marL="0" indent="0">
                        <a:buFont typeface="Arial" panose="020B0604020202020204" pitchFamily="34" charset="0"/>
                        <a:buNone/>
                      </a:pPr>
                      <a:endParaRPr lang="en-GB" sz="1200" b="0" baseline="0" dirty="0">
                        <a:solidFill>
                          <a:schemeClr val="tx1"/>
                        </a:solidFill>
                      </a:endParaRPr>
                    </a:p>
                    <a:p>
                      <a:pPr marL="0" indent="0">
                        <a:buFont typeface="Arial" panose="020B0604020202020204" pitchFamily="34" charset="0"/>
                        <a:buNone/>
                      </a:pPr>
                      <a:r>
                        <a:rPr lang="en-GB" sz="1200" b="0" baseline="0" dirty="0">
                          <a:solidFill>
                            <a:schemeClr val="tx1"/>
                          </a:solidFill>
                        </a:rPr>
                        <a:t>State, Describe, explain, justify, compare.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b="0" dirty="0">
                          <a:solidFill>
                            <a:schemeClr val="tx1"/>
                          </a:solidFill>
                        </a:rPr>
                        <a:t>2</a:t>
                      </a:r>
                      <a:r>
                        <a:rPr lang="en-GB" sz="1200" b="0" baseline="30000" dirty="0">
                          <a:solidFill>
                            <a:schemeClr val="tx1"/>
                          </a:solidFill>
                        </a:rPr>
                        <a:t>nd</a:t>
                      </a:r>
                      <a:r>
                        <a:rPr lang="en-GB" sz="1200" b="0" baseline="0" dirty="0">
                          <a:solidFill>
                            <a:schemeClr val="tx1"/>
                          </a:solidFill>
                        </a:rPr>
                        <a:t> of compulsory units.</a:t>
                      </a:r>
                    </a:p>
                    <a:p>
                      <a:endParaRPr lang="en-GB" sz="1200" b="0" baseline="0" dirty="0">
                        <a:solidFill>
                          <a:schemeClr val="tx1"/>
                        </a:solidFill>
                      </a:endParaRPr>
                    </a:p>
                    <a:p>
                      <a:r>
                        <a:rPr lang="en-GB" sz="1200" b="0" baseline="0" dirty="0">
                          <a:solidFill>
                            <a:schemeClr val="tx1"/>
                          </a:solidFill>
                        </a:rPr>
                        <a:t>This is the most academically demanding unit.</a:t>
                      </a:r>
                    </a:p>
                    <a:p>
                      <a:endParaRPr lang="en-GB" sz="1200" b="0" baseline="0" dirty="0">
                        <a:solidFill>
                          <a:schemeClr val="tx1"/>
                        </a:solidFill>
                      </a:endParaRPr>
                    </a:p>
                    <a:p>
                      <a:r>
                        <a:rPr lang="en-GB" sz="1200" b="0" baseline="0" dirty="0">
                          <a:solidFill>
                            <a:schemeClr val="tx1"/>
                          </a:solidFill>
                        </a:rPr>
                        <a:t>This can be repeated twice.</a:t>
                      </a:r>
                    </a:p>
                    <a:p>
                      <a:r>
                        <a:rPr lang="en-GB" sz="1200" b="0" baseline="0" dirty="0">
                          <a:solidFill>
                            <a:schemeClr val="tx1"/>
                          </a:solidFill>
                        </a:rPr>
                        <a:t>Pupils will sit the exam in January and June – Year 10</a:t>
                      </a:r>
                      <a:endParaRPr lang="en-GB" sz="12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rPr>
                        <a:t>Understanding</a:t>
                      </a:r>
                      <a:r>
                        <a:rPr lang="en-GB" sz="1400" b="0" baseline="0" dirty="0">
                          <a:solidFill>
                            <a:schemeClr val="tx1"/>
                          </a:solidFill>
                        </a:rPr>
                        <a:t> of other cultures and sports other cultures may play and why.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baseline="0" dirty="0">
                          <a:solidFill>
                            <a:schemeClr val="tx1"/>
                          </a:solidFill>
                        </a:rPr>
                        <a:t>How hosting events can effect pupils of different backgrounds.</a:t>
                      </a:r>
                    </a:p>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93013500"/>
                  </a:ext>
                </a:extLst>
              </a:tr>
            </a:tbl>
          </a:graphicData>
        </a:graphic>
      </p:graphicFrame>
    </p:spTree>
    <p:extLst>
      <p:ext uri="{BB962C8B-B14F-4D97-AF65-F5344CB8AC3E}">
        <p14:creationId xmlns:p14="http://schemas.microsoft.com/office/powerpoint/2010/main" val="2464784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50530611"/>
              </p:ext>
            </p:extLst>
          </p:nvPr>
        </p:nvGraphicFramePr>
        <p:xfrm>
          <a:off x="304800" y="381000"/>
          <a:ext cx="8534399" cy="4912018"/>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1567411">
                  <a:extLst>
                    <a:ext uri="{9D8B030D-6E8A-4147-A177-3AD203B41FA5}">
                      <a16:colId xmlns:a16="http://schemas.microsoft.com/office/drawing/2014/main" val="1375767732"/>
                    </a:ext>
                  </a:extLst>
                </a:gridCol>
                <a:gridCol w="20574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1524000">
                  <a:extLst>
                    <a:ext uri="{9D8B030D-6E8A-4147-A177-3AD203B41FA5}">
                      <a16:colId xmlns:a16="http://schemas.microsoft.com/office/drawing/2014/main" val="1481332327"/>
                    </a:ext>
                  </a:extLst>
                </a:gridCol>
                <a:gridCol w="1523999">
                  <a:extLst>
                    <a:ext uri="{9D8B030D-6E8A-4147-A177-3AD203B41FA5}">
                      <a16:colId xmlns:a16="http://schemas.microsoft.com/office/drawing/2014/main" val="20005"/>
                    </a:ext>
                  </a:extLst>
                </a:gridCol>
              </a:tblGrid>
              <a:tr h="340018">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11- Sports studies</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453358">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FUTURE DEVELOPMENT + PSHE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3702423">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endParaRPr lang="en-GB" sz="1200" dirty="0">
                        <a:solidFill>
                          <a:schemeClr val="tx1"/>
                        </a:solidFill>
                      </a:endParaRPr>
                    </a:p>
                    <a:p>
                      <a:r>
                        <a:rPr lang="en-GB" sz="1200" b="1" baseline="0" dirty="0">
                          <a:solidFill>
                            <a:schemeClr val="tx1"/>
                          </a:solidFill>
                        </a:rPr>
                        <a:t>R055 – working in the sports industry</a:t>
                      </a:r>
                    </a:p>
                    <a:p>
                      <a:pPr marL="285750" indent="-285750">
                        <a:buFont typeface="Arial" panose="020B0604020202020204" pitchFamily="34" charset="0"/>
                        <a:buChar char="•"/>
                      </a:pPr>
                      <a:r>
                        <a:rPr lang="en-GB" sz="1200" dirty="0">
                          <a:solidFill>
                            <a:schemeClr val="tx1"/>
                          </a:solidFill>
                          <a:highlight>
                            <a:srgbClr val="FFFF00"/>
                          </a:highlight>
                        </a:rPr>
                        <a:t>Know the areas of employment within the sports industry</a:t>
                      </a:r>
                    </a:p>
                    <a:p>
                      <a:pPr marL="285750" indent="-285750">
                        <a:buFont typeface="Arial" panose="020B0604020202020204" pitchFamily="34" charset="0"/>
                        <a:buChar char="•"/>
                      </a:pPr>
                      <a:r>
                        <a:rPr lang="en-GB" sz="1200" dirty="0">
                          <a:solidFill>
                            <a:schemeClr val="tx1"/>
                          </a:solidFill>
                          <a:highlight>
                            <a:srgbClr val="FFFF00"/>
                          </a:highlight>
                        </a:rPr>
                        <a:t>Know the skills and knowledge required to work within the sports industry </a:t>
                      </a:r>
                    </a:p>
                    <a:p>
                      <a:pPr marL="285750" indent="-285750">
                        <a:buFont typeface="Arial" panose="020B0604020202020204" pitchFamily="34" charset="0"/>
                        <a:buChar char="•"/>
                      </a:pPr>
                      <a:r>
                        <a:rPr lang="en-GB" sz="1200" dirty="0">
                          <a:solidFill>
                            <a:schemeClr val="tx1"/>
                          </a:solidFill>
                          <a:highlight>
                            <a:srgbClr val="FFFF00"/>
                          </a:highlight>
                        </a:rPr>
                        <a:t>Be able to apply for jobs within the sports industry</a:t>
                      </a:r>
                    </a:p>
                    <a:p>
                      <a:pPr marL="285750" indent="-285750">
                        <a:buFont typeface="Arial" panose="020B0604020202020204" pitchFamily="34" charset="0"/>
                        <a:buChar char="•"/>
                      </a:pPr>
                      <a:r>
                        <a:rPr lang="en-GB" sz="1200" baseline="0" dirty="0">
                          <a:solidFill>
                            <a:schemeClr val="tx1"/>
                          </a:solidFill>
                          <a:highlight>
                            <a:srgbClr val="FFFF00"/>
                          </a:highlight>
                        </a:rPr>
                        <a:t>Understand the impacts that the sports industry has on the UK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endParaRPr lang="en-GB" sz="1200" baseline="0" dirty="0">
                        <a:solidFill>
                          <a:schemeClr val="tx1"/>
                        </a:solidFill>
                      </a:endParaRPr>
                    </a:p>
                    <a:p>
                      <a:pPr marL="285750" indent="-285750">
                        <a:buFont typeface="Arial" panose="020B0604020202020204" pitchFamily="34" charset="0"/>
                        <a:buChar char="•"/>
                      </a:pPr>
                      <a:r>
                        <a:rPr lang="en-GB" sz="1200" dirty="0">
                          <a:solidFill>
                            <a:schemeClr val="tx1"/>
                          </a:solidFill>
                        </a:rPr>
                        <a:t>Different areas of employment within the sports industry, </a:t>
                      </a:r>
                      <a:br>
                        <a:rPr lang="en-GB" sz="1200" dirty="0">
                          <a:solidFill>
                            <a:schemeClr val="tx1"/>
                          </a:solidFill>
                        </a:rPr>
                      </a:br>
                      <a:endParaRPr lang="en-GB" sz="1200" dirty="0">
                        <a:solidFill>
                          <a:schemeClr val="tx1"/>
                        </a:solidFill>
                      </a:endParaRPr>
                    </a:p>
                    <a:p>
                      <a:pPr marL="285750" indent="-285750">
                        <a:buFont typeface="Arial" panose="020B0604020202020204" pitchFamily="34" charset="0"/>
                        <a:buChar char="•"/>
                      </a:pPr>
                      <a:r>
                        <a:rPr lang="en-GB" sz="1200" dirty="0">
                          <a:solidFill>
                            <a:schemeClr val="tx1"/>
                          </a:solidFill>
                        </a:rPr>
                        <a:t>Administration/organisation </a:t>
                      </a:r>
                    </a:p>
                    <a:p>
                      <a:pPr marL="285750" indent="-285750">
                        <a:buFont typeface="Arial" panose="020B0604020202020204" pitchFamily="34" charset="0"/>
                        <a:buChar char="•"/>
                      </a:pPr>
                      <a:r>
                        <a:rPr lang="en-GB" sz="1200" dirty="0">
                          <a:solidFill>
                            <a:schemeClr val="tx1"/>
                          </a:solidFill>
                        </a:rPr>
                        <a:t>advertising and marketing </a:t>
                      </a:r>
                    </a:p>
                    <a:p>
                      <a:pPr marL="285750" indent="-285750">
                        <a:buFont typeface="Arial" panose="020B0604020202020204" pitchFamily="34" charset="0"/>
                        <a:buChar char="•"/>
                      </a:pPr>
                      <a:r>
                        <a:rPr lang="en-GB" sz="1200" dirty="0">
                          <a:solidFill>
                            <a:schemeClr val="tx1"/>
                          </a:solidFill>
                        </a:rPr>
                        <a:t>coaching/leading/instructing </a:t>
                      </a:r>
                    </a:p>
                    <a:p>
                      <a:pPr marL="285750" indent="-285750">
                        <a:buFont typeface="Arial" panose="020B0604020202020204" pitchFamily="34" charset="0"/>
                        <a:buChar char="•"/>
                      </a:pPr>
                      <a:r>
                        <a:rPr lang="en-GB" sz="1200" dirty="0">
                          <a:solidFill>
                            <a:schemeClr val="tx1"/>
                          </a:solidFill>
                        </a:rPr>
                        <a:t>facilities </a:t>
                      </a:r>
                      <a:br>
                        <a:rPr lang="en-GB" sz="1200" dirty="0">
                          <a:solidFill>
                            <a:schemeClr val="tx1"/>
                          </a:solidFill>
                        </a:rPr>
                      </a:br>
                      <a:r>
                        <a:rPr lang="en-GB" sz="1200" dirty="0">
                          <a:solidFill>
                            <a:schemeClr val="tx1"/>
                          </a:solidFill>
                        </a:rPr>
                        <a:t>finance </a:t>
                      </a:r>
                    </a:p>
                    <a:p>
                      <a:pPr marL="285750" indent="-285750">
                        <a:buFont typeface="Arial" panose="020B0604020202020204" pitchFamily="34" charset="0"/>
                        <a:buChar char="•"/>
                      </a:pPr>
                      <a:r>
                        <a:rPr lang="en-GB" sz="1200" dirty="0">
                          <a:solidFill>
                            <a:schemeClr val="tx1"/>
                          </a:solidFill>
                        </a:rPr>
                        <a:t>government </a:t>
                      </a:r>
                    </a:p>
                    <a:p>
                      <a:pPr marL="285750" indent="-285750">
                        <a:buFont typeface="Arial" panose="020B0604020202020204" pitchFamily="34" charset="0"/>
                        <a:buChar char="•"/>
                      </a:pPr>
                      <a:r>
                        <a:rPr lang="en-GB" sz="1200" dirty="0">
                          <a:solidFill>
                            <a:schemeClr val="tx1"/>
                          </a:solidFill>
                        </a:rPr>
                        <a:t>media</a:t>
                      </a:r>
                    </a:p>
                    <a:p>
                      <a:pPr marL="285750" indent="-285750">
                        <a:buFont typeface="Arial" panose="020B0604020202020204" pitchFamily="34" charset="0"/>
                        <a:buChar char="•"/>
                      </a:pPr>
                      <a:r>
                        <a:rPr lang="en-GB" sz="1200" dirty="0">
                          <a:solidFill>
                            <a:schemeClr val="tx1"/>
                          </a:solidFill>
                        </a:rPr>
                        <a:t>national governing body </a:t>
                      </a:r>
                    </a:p>
                    <a:p>
                      <a:pPr marL="285750" indent="-285750">
                        <a:buFont typeface="Arial" panose="020B0604020202020204" pitchFamily="34" charset="0"/>
                        <a:buChar char="•"/>
                      </a:pPr>
                      <a:r>
                        <a:rPr lang="en-GB" sz="1200" dirty="0">
                          <a:solidFill>
                            <a:schemeClr val="tx1"/>
                          </a:solidFill>
                        </a:rPr>
                        <a:t> retail </a:t>
                      </a:r>
                    </a:p>
                    <a:p>
                      <a:pPr marL="285750" indent="-285750">
                        <a:buFont typeface="Arial" panose="020B0604020202020204" pitchFamily="34" charset="0"/>
                        <a:buChar char="•"/>
                      </a:pPr>
                      <a:r>
                        <a:rPr lang="en-GB" sz="1200" dirty="0">
                          <a:solidFill>
                            <a:schemeClr val="tx1"/>
                          </a:solidFill>
                        </a:rPr>
                        <a:t>professional sport </a:t>
                      </a:r>
                    </a:p>
                    <a:p>
                      <a:pPr marL="285750" indent="-285750">
                        <a:buFont typeface="Arial" panose="020B0604020202020204" pitchFamily="34" charset="0"/>
                        <a:buChar char="•"/>
                      </a:pPr>
                      <a:r>
                        <a:rPr lang="en-GB" sz="1200" dirty="0">
                          <a:solidFill>
                            <a:schemeClr val="tx1"/>
                          </a:solidFill>
                        </a:rPr>
                        <a:t>sport development </a:t>
                      </a:r>
                    </a:p>
                    <a:p>
                      <a:pPr marL="285750" indent="-285750">
                        <a:buFont typeface="Arial" panose="020B0604020202020204" pitchFamily="34" charset="0"/>
                        <a:buChar char="•"/>
                      </a:pPr>
                      <a:r>
                        <a:rPr lang="en-GB" sz="1200" dirty="0">
                          <a:solidFill>
                            <a:schemeClr val="tx1"/>
                          </a:solidFill>
                        </a:rPr>
                        <a:t>sports events </a:t>
                      </a:r>
                    </a:p>
                    <a:p>
                      <a:pPr marL="285750" indent="-285750">
                        <a:buFont typeface="Arial" panose="020B0604020202020204" pitchFamily="34" charset="0"/>
                        <a:buChar char="•"/>
                      </a:pPr>
                      <a:r>
                        <a:rPr lang="en-GB" sz="1200" dirty="0">
                          <a:solidFill>
                            <a:schemeClr val="tx1"/>
                          </a:solidFill>
                        </a:rPr>
                        <a:t>sport-related</a:t>
                      </a:r>
                    </a:p>
                    <a:p>
                      <a:pPr marL="285750" indent="-285750">
                        <a:buFont typeface="Arial" panose="020B0604020202020204" pitchFamily="34" charset="0"/>
                        <a:buChar char="•"/>
                      </a:pPr>
                      <a:r>
                        <a:rPr lang="en-GB" sz="1200" dirty="0">
                          <a:solidFill>
                            <a:schemeClr val="tx1"/>
                          </a:solidFill>
                        </a:rPr>
                        <a:t>gambling </a:t>
                      </a:r>
                    </a:p>
                    <a:p>
                      <a:pPr marL="285750" indent="-285750">
                        <a:buFont typeface="Arial" panose="020B0604020202020204" pitchFamily="34" charset="0"/>
                        <a:buChar char="•"/>
                      </a:pPr>
                      <a:r>
                        <a:rPr lang="en-GB" sz="1200" dirty="0">
                          <a:solidFill>
                            <a:schemeClr val="tx1"/>
                          </a:solidFill>
                        </a:rPr>
                        <a:t>sport science</a:t>
                      </a:r>
                      <a:endParaRPr lang="en-GB" sz="1200" baseline="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endParaRPr lang="en-GB" sz="1200" dirty="0">
                        <a:solidFill>
                          <a:schemeClr val="tx1"/>
                        </a:solidFill>
                      </a:endParaRPr>
                    </a:p>
                    <a:p>
                      <a:pPr marL="0" indent="0">
                        <a:buFont typeface="Arial" panose="020B0604020202020204" pitchFamily="34" charset="0"/>
                        <a:buNone/>
                      </a:pPr>
                      <a:r>
                        <a:rPr lang="en-GB" sz="1200" dirty="0">
                          <a:solidFill>
                            <a:schemeClr val="tx1"/>
                          </a:solidFill>
                        </a:rPr>
                        <a:t>Literacy</a:t>
                      </a:r>
                    </a:p>
                    <a:p>
                      <a:pPr marL="0" indent="0">
                        <a:buFont typeface="Arial" panose="020B0604020202020204" pitchFamily="34" charset="0"/>
                        <a:buNone/>
                      </a:pPr>
                      <a:r>
                        <a:rPr lang="en-GB" sz="1200" dirty="0">
                          <a:solidFill>
                            <a:schemeClr val="tx1"/>
                          </a:solidFill>
                        </a:rPr>
                        <a:t>Numeracy</a:t>
                      </a:r>
                    </a:p>
                    <a:p>
                      <a:pPr marL="0" indent="0">
                        <a:buFont typeface="Arial" panose="020B0604020202020204" pitchFamily="34" charset="0"/>
                        <a:buNone/>
                      </a:pPr>
                      <a:r>
                        <a:rPr lang="en-GB" sz="1200" dirty="0">
                          <a:solidFill>
                            <a:schemeClr val="tx1"/>
                          </a:solidFill>
                        </a:rPr>
                        <a:t>Technology</a:t>
                      </a:r>
                    </a:p>
                    <a:p>
                      <a:pPr marL="0" indent="0">
                        <a:buFont typeface="Arial" panose="020B0604020202020204" pitchFamily="34" charset="0"/>
                        <a:buNone/>
                      </a:pPr>
                      <a:r>
                        <a:rPr lang="en-GB" sz="1200" dirty="0">
                          <a:solidFill>
                            <a:schemeClr val="tx1"/>
                          </a:solidFill>
                        </a:rPr>
                        <a:t>Ability</a:t>
                      </a:r>
                      <a:r>
                        <a:rPr lang="en-GB" sz="1200" baseline="0" dirty="0">
                          <a:solidFill>
                            <a:schemeClr val="tx1"/>
                          </a:solidFill>
                        </a:rPr>
                        <a:t> to Write CV</a:t>
                      </a:r>
                    </a:p>
                    <a:p>
                      <a:pPr marL="0" indent="0">
                        <a:buFont typeface="Arial" panose="020B0604020202020204" pitchFamily="34" charset="0"/>
                        <a:buNone/>
                      </a:pPr>
                      <a:r>
                        <a:rPr lang="en-GB" sz="1200" baseline="0" dirty="0">
                          <a:solidFill>
                            <a:schemeClr val="tx1"/>
                          </a:solidFill>
                        </a:rPr>
                        <a:t>Communication</a:t>
                      </a:r>
                    </a:p>
                    <a:p>
                      <a:pPr marL="0" indent="0">
                        <a:buFont typeface="Arial" panose="020B0604020202020204" pitchFamily="34" charset="0"/>
                        <a:buNone/>
                      </a:pPr>
                      <a:endParaRPr lang="en-GB" sz="1200" baseline="0" dirty="0">
                        <a:solidFill>
                          <a:schemeClr val="tx1"/>
                        </a:solidFill>
                      </a:endParaRPr>
                    </a:p>
                    <a:p>
                      <a:pPr marL="0" indent="0">
                        <a:buFont typeface="Arial" panose="020B0604020202020204" pitchFamily="34" charset="0"/>
                        <a:buNone/>
                      </a:pPr>
                      <a:r>
                        <a:rPr lang="en-GB" sz="1200" baseline="0" dirty="0">
                          <a:solidFill>
                            <a:schemeClr val="tx1"/>
                          </a:solidFill>
                        </a:rPr>
                        <a:t>Where and how to apply for jobs,</a:t>
                      </a:r>
                    </a:p>
                    <a:p>
                      <a:pPr marL="0" indent="0">
                        <a:buFont typeface="Arial" panose="020B0604020202020204" pitchFamily="34" charset="0"/>
                        <a:buNone/>
                      </a:pPr>
                      <a:endParaRPr lang="en-GB" sz="1200" baseline="0" dirty="0">
                        <a:solidFill>
                          <a:schemeClr val="tx1"/>
                        </a:solidFill>
                      </a:endParaRPr>
                    </a:p>
                    <a:p>
                      <a:pPr marL="0" indent="0">
                        <a:buFont typeface="Arial" panose="020B0604020202020204" pitchFamily="34" charset="0"/>
                        <a:buNone/>
                      </a:pPr>
                      <a:r>
                        <a:rPr lang="en-GB" sz="1200" baseline="0" dirty="0">
                          <a:solidFill>
                            <a:schemeClr val="tx1"/>
                          </a:solidFill>
                        </a:rPr>
                        <a:t>Proof reading</a:t>
                      </a:r>
                    </a:p>
                    <a:p>
                      <a:pPr marL="0" indent="0">
                        <a:buFont typeface="Arial" panose="020B0604020202020204" pitchFamily="34" charset="0"/>
                        <a:buNone/>
                      </a:pPr>
                      <a:endParaRPr lang="en-GB" sz="1200" baseline="0" dirty="0">
                        <a:solidFill>
                          <a:schemeClr val="tx1"/>
                        </a:solidFill>
                      </a:endParaRPr>
                    </a:p>
                    <a:p>
                      <a:pPr marL="0" indent="0">
                        <a:buFont typeface="Arial" panose="020B0604020202020204" pitchFamily="34" charset="0"/>
                        <a:buNone/>
                      </a:pPr>
                      <a:r>
                        <a:rPr lang="en-GB" sz="1200" baseline="0" dirty="0">
                          <a:solidFill>
                            <a:schemeClr val="tx1"/>
                          </a:solidFill>
                        </a:rPr>
                        <a:t>Target setting</a:t>
                      </a:r>
                      <a:endParaRPr lang="en-GB" sz="120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a:t>Allowing pupils to develop their knowledge of careers within sport.</a:t>
                      </a:r>
                    </a:p>
                    <a:p>
                      <a:endParaRPr lang="en-GB" sz="1200" dirty="0"/>
                    </a:p>
                    <a:p>
                      <a:r>
                        <a:rPr lang="en-GB" sz="1200" dirty="0"/>
                        <a:t>Also guides them on where to look for jobs and how to apply for them.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400" dirty="0"/>
                        <a:t>Understanding the skills that are required for different careers.</a:t>
                      </a:r>
                    </a:p>
                    <a:p>
                      <a:endParaRPr lang="en-GB" sz="1400" dirty="0"/>
                    </a:p>
                    <a:p>
                      <a:r>
                        <a:rPr lang="en-GB" sz="1400" dirty="0"/>
                        <a:t>Money matters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bl>
          </a:graphicData>
        </a:graphic>
      </p:graphicFrame>
    </p:spTree>
    <p:extLst>
      <p:ext uri="{BB962C8B-B14F-4D97-AF65-F5344CB8AC3E}">
        <p14:creationId xmlns:p14="http://schemas.microsoft.com/office/powerpoint/2010/main" val="739747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69376048"/>
              </p:ext>
            </p:extLst>
          </p:nvPr>
        </p:nvGraphicFramePr>
        <p:xfrm>
          <a:off x="228600" y="457200"/>
          <a:ext cx="8534399" cy="5974080"/>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1891131416"/>
                    </a:ext>
                  </a:extLst>
                </a:gridCol>
                <a:gridCol w="1567411">
                  <a:extLst>
                    <a:ext uri="{9D8B030D-6E8A-4147-A177-3AD203B41FA5}">
                      <a16:colId xmlns:a16="http://schemas.microsoft.com/office/drawing/2014/main" val="4104312046"/>
                    </a:ext>
                  </a:extLst>
                </a:gridCol>
                <a:gridCol w="2057400">
                  <a:extLst>
                    <a:ext uri="{9D8B030D-6E8A-4147-A177-3AD203B41FA5}">
                      <a16:colId xmlns:a16="http://schemas.microsoft.com/office/drawing/2014/main" val="4027243116"/>
                    </a:ext>
                  </a:extLst>
                </a:gridCol>
                <a:gridCol w="1600200">
                  <a:extLst>
                    <a:ext uri="{9D8B030D-6E8A-4147-A177-3AD203B41FA5}">
                      <a16:colId xmlns:a16="http://schemas.microsoft.com/office/drawing/2014/main" val="2789549574"/>
                    </a:ext>
                  </a:extLst>
                </a:gridCol>
                <a:gridCol w="1524000">
                  <a:extLst>
                    <a:ext uri="{9D8B030D-6E8A-4147-A177-3AD203B41FA5}">
                      <a16:colId xmlns:a16="http://schemas.microsoft.com/office/drawing/2014/main" val="1865466882"/>
                    </a:ext>
                  </a:extLst>
                </a:gridCol>
                <a:gridCol w="1523999">
                  <a:extLst>
                    <a:ext uri="{9D8B030D-6E8A-4147-A177-3AD203B41FA5}">
                      <a16:colId xmlns:a16="http://schemas.microsoft.com/office/drawing/2014/main" val="2109415674"/>
                    </a:ext>
                  </a:extLst>
                </a:gridCol>
              </a:tblGrid>
              <a:tr h="837628">
                <a:tc>
                  <a:txBody>
                    <a:bodyPr/>
                    <a:lstStyle/>
                    <a:p>
                      <a:pPr marL="71755" marR="71755" algn="ctr">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Term</a:t>
                      </a:r>
                      <a:r>
                        <a:rPr lang="en-GB" sz="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GB" sz="1400" b="1" dirty="0">
                        <a:solidFill>
                          <a:schemeClr val="tx1"/>
                        </a:solidFill>
                      </a:endParaRPr>
                    </a:p>
                    <a:p>
                      <a:endParaRPr lang="en-GB" sz="1400" b="1" dirty="0">
                        <a:solidFill>
                          <a:schemeClr val="tx1"/>
                        </a:solidFill>
                      </a:endParaRPr>
                    </a:p>
                    <a:p>
                      <a:endParaRPr lang="en-GB" sz="1400" b="1" dirty="0">
                        <a:solidFill>
                          <a:schemeClr val="tx1"/>
                        </a:solidFill>
                      </a:endParaRPr>
                    </a:p>
                    <a:p>
                      <a:r>
                        <a:rPr lang="en-GB" sz="1400" b="1" dirty="0">
                          <a:solidFill>
                            <a:schemeClr val="tx1"/>
                          </a:solidFill>
                        </a:rPr>
                        <a:t>R056</a:t>
                      </a:r>
                      <a:r>
                        <a:rPr lang="en-GB" sz="1400" b="1" baseline="0" dirty="0">
                          <a:solidFill>
                            <a:schemeClr val="tx1"/>
                          </a:solidFill>
                        </a:rPr>
                        <a:t> – Developing skills in Outdoor activities</a:t>
                      </a:r>
                    </a:p>
                    <a:p>
                      <a:endParaRPr lang="en-GB" sz="1400" b="1" dirty="0">
                        <a:solidFill>
                          <a:schemeClr val="tx1"/>
                        </a:solidFill>
                      </a:endParaRPr>
                    </a:p>
                    <a:p>
                      <a:r>
                        <a:rPr lang="en-GB" sz="1400" dirty="0">
                          <a:solidFill>
                            <a:schemeClr val="tx1"/>
                          </a:solidFill>
                        </a:rPr>
                        <a:t>Know about different types of outdoor activities and their provision</a:t>
                      </a:r>
                    </a:p>
                    <a:p>
                      <a:endParaRPr lang="en-GB" sz="1400" b="1" dirty="0">
                        <a:solidFill>
                          <a:schemeClr val="tx1"/>
                        </a:solidFill>
                      </a:endParaRPr>
                    </a:p>
                    <a:p>
                      <a:r>
                        <a:rPr lang="en-GB" sz="1400" b="1" dirty="0">
                          <a:solidFill>
                            <a:schemeClr val="tx1"/>
                          </a:solidFill>
                        </a:rPr>
                        <a:t>Understand the importance of taking part</a:t>
                      </a:r>
                      <a:r>
                        <a:rPr lang="en-GB" sz="1400" b="1" baseline="0" dirty="0">
                          <a:solidFill>
                            <a:schemeClr val="tx1"/>
                          </a:solidFill>
                        </a:rPr>
                        <a:t> in outdoor activities</a:t>
                      </a:r>
                    </a:p>
                    <a:p>
                      <a:endParaRPr lang="en-GB" sz="1400" b="1" baseline="0" dirty="0">
                        <a:solidFill>
                          <a:schemeClr val="tx1"/>
                        </a:solidFill>
                      </a:endParaRPr>
                    </a:p>
                    <a:p>
                      <a:r>
                        <a:rPr lang="en-GB" sz="1400" b="1" baseline="0" dirty="0">
                          <a:solidFill>
                            <a:schemeClr val="tx1"/>
                          </a:solidFill>
                        </a:rPr>
                        <a:t>Be able to plan an outdoor activity</a:t>
                      </a:r>
                    </a:p>
                    <a:p>
                      <a:endParaRPr lang="en-GB" sz="1400" b="1" baseline="0" dirty="0">
                        <a:solidFill>
                          <a:schemeClr val="tx1"/>
                        </a:solidFill>
                      </a:endParaRPr>
                    </a:p>
                    <a:p>
                      <a:r>
                        <a:rPr lang="en-GB" sz="1400" b="1" baseline="0" dirty="0">
                          <a:solidFill>
                            <a:schemeClr val="tx1"/>
                          </a:solidFill>
                        </a:rPr>
                        <a:t>Be able to demonstrate knowledge and skills during an outdoor activity.</a:t>
                      </a:r>
                      <a:endParaRPr lang="en-GB" sz="1400" b="1" dirty="0">
                        <a:solidFill>
                          <a:schemeClr val="tx1"/>
                        </a:solidFill>
                      </a:endParaRPr>
                    </a:p>
                    <a:p>
                      <a:endParaRPr lang="en-GB" sz="1400" b="1" dirty="0">
                        <a:solidFill>
                          <a:schemeClr val="tx1"/>
                        </a:solidFill>
                      </a:endParaRPr>
                    </a:p>
                    <a:p>
                      <a:endParaRPr lang="en-GB" sz="1400" b="1" dirty="0">
                        <a:solidFill>
                          <a:schemeClr val="tx1"/>
                        </a:solidFill>
                      </a:endParaRPr>
                    </a:p>
                    <a:p>
                      <a:endParaRPr lang="en-GB" sz="1400" b="1"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a:solidFill>
                            <a:schemeClr val="tx1"/>
                          </a:solidFill>
                        </a:rPr>
                        <a:t>The definition of an outdoor activity</a:t>
                      </a:r>
                    </a:p>
                    <a:p>
                      <a:endParaRPr lang="en-GB" sz="1200" dirty="0">
                        <a:solidFill>
                          <a:schemeClr val="tx1"/>
                        </a:solidFill>
                      </a:endParaRPr>
                    </a:p>
                    <a:p>
                      <a:r>
                        <a:rPr lang="en-GB" sz="1200" dirty="0">
                          <a:solidFill>
                            <a:schemeClr val="tx1"/>
                          </a:solidFill>
                        </a:rPr>
                        <a:t>Examples of outdoor activities</a:t>
                      </a:r>
                    </a:p>
                    <a:p>
                      <a:endParaRPr lang="en-GB" sz="1200" dirty="0">
                        <a:solidFill>
                          <a:schemeClr val="tx1"/>
                        </a:solidFill>
                      </a:endParaRPr>
                    </a:p>
                    <a:p>
                      <a:r>
                        <a:rPr lang="en-GB" sz="1200" dirty="0">
                          <a:solidFill>
                            <a:schemeClr val="tx1"/>
                          </a:solidFill>
                        </a:rPr>
                        <a:t>Provisions</a:t>
                      </a:r>
                      <a:r>
                        <a:rPr lang="en-GB" sz="1200" baseline="0" dirty="0">
                          <a:solidFill>
                            <a:schemeClr val="tx1"/>
                          </a:solidFill>
                        </a:rPr>
                        <a:t> of outdoor activities in the UK</a:t>
                      </a:r>
                    </a:p>
                    <a:p>
                      <a:endParaRPr lang="en-GB" sz="1200" baseline="0" dirty="0">
                        <a:solidFill>
                          <a:schemeClr val="tx1"/>
                        </a:solidFill>
                      </a:endParaRPr>
                    </a:p>
                    <a:p>
                      <a:r>
                        <a:rPr lang="en-GB" sz="1200" baseline="0" dirty="0">
                          <a:solidFill>
                            <a:schemeClr val="tx1"/>
                          </a:solidFill>
                        </a:rPr>
                        <a:t>Benefits.</a:t>
                      </a:r>
                    </a:p>
                    <a:p>
                      <a:endParaRPr lang="en-GB" sz="1200" baseline="0" dirty="0">
                        <a:solidFill>
                          <a:schemeClr val="tx1"/>
                        </a:solidFill>
                      </a:endParaRPr>
                    </a:p>
                    <a:p>
                      <a:r>
                        <a:rPr lang="en-GB" sz="1200" baseline="0" dirty="0">
                          <a:solidFill>
                            <a:schemeClr val="tx1"/>
                          </a:solidFill>
                        </a:rPr>
                        <a:t>Skill development</a:t>
                      </a:r>
                    </a:p>
                    <a:p>
                      <a:endParaRPr lang="en-GB" sz="1200" baseline="0" dirty="0">
                        <a:solidFill>
                          <a:schemeClr val="tx1"/>
                        </a:solidFill>
                      </a:endParaRPr>
                    </a:p>
                    <a:p>
                      <a:r>
                        <a:rPr lang="en-GB" sz="1200" baseline="0" dirty="0">
                          <a:solidFill>
                            <a:schemeClr val="tx1"/>
                          </a:solidFill>
                        </a:rPr>
                        <a:t>Planning an outdoor activities</a:t>
                      </a:r>
                    </a:p>
                    <a:p>
                      <a:endParaRPr lang="en-GB" sz="1200" baseline="0" dirty="0">
                        <a:solidFill>
                          <a:schemeClr val="tx1"/>
                        </a:solidFill>
                      </a:endParaRPr>
                    </a:p>
                    <a:p>
                      <a:r>
                        <a:rPr lang="en-GB" sz="1200" baseline="0" dirty="0">
                          <a:solidFill>
                            <a:schemeClr val="tx1"/>
                          </a:solidFill>
                        </a:rPr>
                        <a:t>Assessing hazards</a:t>
                      </a:r>
                    </a:p>
                    <a:p>
                      <a:endParaRPr lang="en-GB" sz="1200" baseline="0" dirty="0">
                        <a:solidFill>
                          <a:schemeClr val="tx1"/>
                        </a:solidFill>
                      </a:endParaRPr>
                    </a:p>
                    <a:p>
                      <a:r>
                        <a:rPr lang="en-GB" sz="1200" baseline="0" dirty="0">
                          <a:solidFill>
                            <a:schemeClr val="tx1"/>
                          </a:solidFill>
                        </a:rPr>
                        <a:t>Care and equipment</a:t>
                      </a:r>
                    </a:p>
                    <a:p>
                      <a:endParaRPr lang="en-GB" sz="1200" baseline="0" dirty="0">
                        <a:solidFill>
                          <a:schemeClr val="tx1"/>
                        </a:solidFill>
                      </a:endParaRPr>
                    </a:p>
                    <a:p>
                      <a:r>
                        <a:rPr lang="en-GB" sz="1200" baseline="0" dirty="0">
                          <a:solidFill>
                            <a:schemeClr val="tx1"/>
                          </a:solidFill>
                        </a:rPr>
                        <a:t>Safe practice</a:t>
                      </a:r>
                    </a:p>
                    <a:p>
                      <a:endParaRPr lang="en-GB" sz="1200" baseline="0" dirty="0">
                        <a:solidFill>
                          <a:schemeClr val="tx1"/>
                        </a:solidFill>
                      </a:endParaRPr>
                    </a:p>
                    <a:p>
                      <a:r>
                        <a:rPr lang="en-GB" sz="1200" baseline="0" dirty="0">
                          <a:solidFill>
                            <a:schemeClr val="tx1"/>
                          </a:solidFill>
                        </a:rPr>
                        <a:t>Decision making</a:t>
                      </a:r>
                    </a:p>
                    <a:p>
                      <a:endParaRPr lang="en-GB" sz="1200" baseline="0" dirty="0">
                        <a:solidFill>
                          <a:schemeClr val="tx1"/>
                        </a:solidFill>
                      </a:endParaRPr>
                    </a:p>
                    <a:p>
                      <a:r>
                        <a:rPr lang="en-GB" sz="1200" baseline="0" dirty="0">
                          <a:solidFill>
                            <a:schemeClr val="tx1"/>
                          </a:solidFill>
                        </a:rPr>
                        <a:t>Team building</a:t>
                      </a:r>
                    </a:p>
                    <a:p>
                      <a:endParaRPr lang="en-GB" sz="1200" baseline="0" dirty="0">
                        <a:solidFill>
                          <a:schemeClr val="tx1"/>
                        </a:solidFill>
                      </a:endParaRPr>
                    </a:p>
                    <a:p>
                      <a:r>
                        <a:rPr lang="en-GB" sz="1200" baseline="0" dirty="0" err="1">
                          <a:solidFill>
                            <a:schemeClr val="tx1"/>
                          </a:solidFill>
                        </a:rPr>
                        <a:t>Promblem</a:t>
                      </a:r>
                      <a:r>
                        <a:rPr lang="en-GB" sz="1200" baseline="0" dirty="0">
                          <a:solidFill>
                            <a:schemeClr val="tx1"/>
                          </a:solidFill>
                        </a:rPr>
                        <a:t> solving</a:t>
                      </a:r>
                      <a:br>
                        <a:rPr lang="en-GB" sz="1200" baseline="0" dirty="0">
                          <a:solidFill>
                            <a:schemeClr val="tx1"/>
                          </a:solidFill>
                        </a:rPr>
                      </a:br>
                      <a:endParaRPr lang="en-GB" sz="1200" baseline="0" dirty="0">
                        <a:solidFill>
                          <a:schemeClr val="tx1"/>
                        </a:solidFill>
                      </a:endParaRPr>
                    </a:p>
                    <a:p>
                      <a:endParaRPr lang="en-GB" sz="120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b="0" baseline="0" dirty="0">
                          <a:solidFill>
                            <a:schemeClr val="tx1"/>
                          </a:solidFill>
                        </a:rPr>
                        <a:t>Safe practice</a:t>
                      </a:r>
                    </a:p>
                    <a:p>
                      <a:endParaRPr lang="en-GB" sz="1200" b="0" baseline="0" dirty="0">
                        <a:solidFill>
                          <a:schemeClr val="tx1"/>
                        </a:solidFill>
                      </a:endParaRPr>
                    </a:p>
                    <a:p>
                      <a:r>
                        <a:rPr lang="en-GB" sz="1200" b="0" baseline="0" dirty="0">
                          <a:solidFill>
                            <a:schemeClr val="tx1"/>
                          </a:solidFill>
                        </a:rPr>
                        <a:t>Decision making</a:t>
                      </a:r>
                    </a:p>
                    <a:p>
                      <a:endParaRPr lang="en-GB" sz="1200" b="0" baseline="0" dirty="0">
                        <a:solidFill>
                          <a:schemeClr val="tx1"/>
                        </a:solidFill>
                      </a:endParaRPr>
                    </a:p>
                    <a:p>
                      <a:r>
                        <a:rPr lang="en-GB" sz="1200" b="0" baseline="0" dirty="0">
                          <a:solidFill>
                            <a:schemeClr val="tx1"/>
                          </a:solidFill>
                        </a:rPr>
                        <a:t>Team building</a:t>
                      </a:r>
                    </a:p>
                    <a:p>
                      <a:endParaRPr lang="en-GB" sz="1200" b="0" baseline="0" dirty="0">
                        <a:solidFill>
                          <a:schemeClr val="tx1"/>
                        </a:solidFill>
                      </a:endParaRPr>
                    </a:p>
                    <a:p>
                      <a:r>
                        <a:rPr lang="en-GB" sz="1200" b="0" baseline="0" dirty="0">
                          <a:solidFill>
                            <a:schemeClr val="tx1"/>
                          </a:solidFill>
                        </a:rPr>
                        <a:t>Problem solving</a:t>
                      </a:r>
                    </a:p>
                    <a:p>
                      <a:endParaRPr lang="en-GB" sz="1200" b="0" baseline="0" dirty="0">
                        <a:solidFill>
                          <a:schemeClr val="tx1"/>
                        </a:solidFill>
                      </a:endParaRPr>
                    </a:p>
                    <a:p>
                      <a:r>
                        <a:rPr lang="en-GB" sz="1200" b="0" baseline="0" dirty="0">
                          <a:solidFill>
                            <a:schemeClr val="tx1"/>
                          </a:solidFill>
                        </a:rPr>
                        <a:t>Planning an event.</a:t>
                      </a:r>
                      <a:br>
                        <a:rPr lang="en-GB" sz="1400" baseline="0" dirty="0">
                          <a:solidFill>
                            <a:schemeClr val="tx1"/>
                          </a:solidFill>
                        </a:rPr>
                      </a:br>
                      <a:endParaRPr lang="en-GB" sz="1400" baseline="0" dirty="0">
                        <a:solidFill>
                          <a:schemeClr val="tx1"/>
                        </a:solidFill>
                      </a:endParaRPr>
                    </a:p>
                    <a:p>
                      <a:r>
                        <a:rPr lang="en-GB" sz="1400" b="0" baseline="0" dirty="0">
                          <a:solidFill>
                            <a:schemeClr val="tx1"/>
                          </a:solidFill>
                        </a:rPr>
                        <a:t>Monitoring and evaluating performance/ environment.</a:t>
                      </a:r>
                    </a:p>
                    <a:p>
                      <a:pPr marL="0" indent="0">
                        <a:buFont typeface="Arial" panose="020B0604020202020204" pitchFamily="34" charset="0"/>
                        <a:buNone/>
                      </a:pPr>
                      <a:endParaRPr lang="en-GB" sz="140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b="0" dirty="0">
                          <a:solidFill>
                            <a:schemeClr val="tx1"/>
                          </a:solidFill>
                        </a:rPr>
                        <a:t>Weather</a:t>
                      </a:r>
                      <a:r>
                        <a:rPr lang="en-GB" sz="1200" b="0" baseline="0" dirty="0">
                          <a:solidFill>
                            <a:schemeClr val="tx1"/>
                          </a:solidFill>
                        </a:rPr>
                        <a:t> dictates when this unit Is completed.</a:t>
                      </a:r>
                    </a:p>
                    <a:p>
                      <a:endParaRPr lang="en-GB" sz="1200" b="0" baseline="0" dirty="0">
                        <a:solidFill>
                          <a:schemeClr val="tx1"/>
                        </a:solidFill>
                      </a:endParaRPr>
                    </a:p>
                    <a:p>
                      <a:r>
                        <a:rPr lang="en-GB" sz="1200" b="0" baseline="0" dirty="0">
                          <a:solidFill>
                            <a:schemeClr val="tx1"/>
                          </a:solidFill>
                        </a:rPr>
                        <a:t>Due to the safety nature of the unit, a good level of maturity is required.</a:t>
                      </a:r>
                    </a:p>
                    <a:p>
                      <a:endParaRPr lang="en-GB" sz="1200" b="0" baseline="0" dirty="0">
                        <a:solidFill>
                          <a:schemeClr val="tx1"/>
                        </a:solidFill>
                      </a:endParaRPr>
                    </a:p>
                    <a:p>
                      <a:r>
                        <a:rPr lang="en-GB" sz="1200" b="0" baseline="0" dirty="0">
                          <a:solidFill>
                            <a:schemeClr val="tx1"/>
                          </a:solidFill>
                        </a:rPr>
                        <a:t>This is a topic that the pupils enjoy. It allows opportunity for them to learn outside of the classroom and develop skills that cannot be taught </a:t>
                      </a:r>
                      <a:r>
                        <a:rPr lang="en-GB" sz="1200" b="0" baseline="0">
                          <a:solidFill>
                            <a:schemeClr val="tx1"/>
                          </a:solidFill>
                        </a:rPr>
                        <a:t>whilst sitting </a:t>
                      </a:r>
                      <a:r>
                        <a:rPr lang="en-GB" sz="1200" b="0" baseline="0" dirty="0">
                          <a:solidFill>
                            <a:schemeClr val="tx1"/>
                          </a:solidFill>
                        </a:rPr>
                        <a:t>at a desk.</a:t>
                      </a:r>
                      <a:endParaRPr lang="en-GB" sz="12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a:solidFill>
                            <a:schemeClr val="tx1"/>
                          </a:solidFill>
                        </a:rPr>
                        <a:t>This is a new unit for this academic year. The success of this will determine</a:t>
                      </a:r>
                      <a:r>
                        <a:rPr lang="en-GB" sz="1200" baseline="0" dirty="0">
                          <a:solidFill>
                            <a:schemeClr val="tx1"/>
                          </a:solidFill>
                        </a:rPr>
                        <a:t> whether we continue or change the unit next year.</a:t>
                      </a:r>
                      <a:r>
                        <a:rPr lang="en-GB" sz="1200" dirty="0">
                          <a:solidFill>
                            <a:schemeClr val="tx1"/>
                          </a:solidFill>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1474163"/>
                  </a:ext>
                </a:extLst>
              </a:tr>
            </a:tbl>
          </a:graphicData>
        </a:graphic>
      </p:graphicFrame>
    </p:spTree>
    <p:extLst>
      <p:ext uri="{BB962C8B-B14F-4D97-AF65-F5344CB8AC3E}">
        <p14:creationId xmlns:p14="http://schemas.microsoft.com/office/powerpoint/2010/main" val="1867221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2102902686"/>
              </p:ext>
            </p:extLst>
          </p:nvPr>
        </p:nvGraphicFramePr>
        <p:xfrm>
          <a:off x="152400" y="-304800"/>
          <a:ext cx="8839200" cy="8473440"/>
        </p:xfrm>
        <a:graphic>
          <a:graphicData uri="http://schemas.openxmlformats.org/drawingml/2006/table">
            <a:tbl>
              <a:tblPr firstRow="1" firstCol="1" bandRow="1">
                <a:tableStyleId>{5C22544A-7EE6-4342-B048-85BDC9FD1C3A}</a:tableStyleId>
              </a:tblPr>
              <a:tblGrid>
                <a:gridCol w="164894">
                  <a:extLst>
                    <a:ext uri="{9D8B030D-6E8A-4147-A177-3AD203B41FA5}">
                      <a16:colId xmlns:a16="http://schemas.microsoft.com/office/drawing/2014/main" val="2118699837"/>
                    </a:ext>
                  </a:extLst>
                </a:gridCol>
                <a:gridCol w="827554">
                  <a:extLst>
                    <a:ext uri="{9D8B030D-6E8A-4147-A177-3AD203B41FA5}">
                      <a16:colId xmlns:a16="http://schemas.microsoft.com/office/drawing/2014/main" val="1375767732"/>
                    </a:ext>
                  </a:extLst>
                </a:gridCol>
                <a:gridCol w="939902">
                  <a:extLst>
                    <a:ext uri="{9D8B030D-6E8A-4147-A177-3AD203B41FA5}">
                      <a16:colId xmlns:a16="http://schemas.microsoft.com/office/drawing/2014/main" val="20002"/>
                    </a:ext>
                  </a:extLst>
                </a:gridCol>
                <a:gridCol w="1855056">
                  <a:extLst>
                    <a:ext uri="{9D8B030D-6E8A-4147-A177-3AD203B41FA5}">
                      <a16:colId xmlns:a16="http://schemas.microsoft.com/office/drawing/2014/main" val="20003"/>
                    </a:ext>
                  </a:extLst>
                </a:gridCol>
                <a:gridCol w="1932350">
                  <a:extLst>
                    <a:ext uri="{9D8B030D-6E8A-4147-A177-3AD203B41FA5}">
                      <a16:colId xmlns:a16="http://schemas.microsoft.com/office/drawing/2014/main" val="1481332327"/>
                    </a:ext>
                  </a:extLst>
                </a:gridCol>
                <a:gridCol w="1313998">
                  <a:extLst>
                    <a:ext uri="{9D8B030D-6E8A-4147-A177-3AD203B41FA5}">
                      <a16:colId xmlns:a16="http://schemas.microsoft.com/office/drawing/2014/main" val="20005"/>
                    </a:ext>
                  </a:extLst>
                </a:gridCol>
                <a:gridCol w="1805446">
                  <a:extLst>
                    <a:ext uri="{9D8B030D-6E8A-4147-A177-3AD203B41FA5}">
                      <a16:colId xmlns:a16="http://schemas.microsoft.com/office/drawing/2014/main" val="694446972"/>
                    </a:ext>
                  </a:extLst>
                </a:gridCol>
              </a:tblGrid>
              <a:tr h="533400">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Key</a:t>
                      </a:r>
                      <a:r>
                        <a:rPr lang="en-GB" sz="1800" baseline="0" dirty="0">
                          <a:effectLst/>
                        </a:rPr>
                        <a:t> Stage 3 PE</a:t>
                      </a:r>
                      <a:endParaRPr lang="en-GB" sz="1800" dirty="0">
                        <a:effectLst/>
                      </a:endParaRPr>
                    </a:p>
                    <a:p>
                      <a:pPr algn="l">
                        <a:spcAft>
                          <a:spcPts val="0"/>
                        </a:spcAft>
                      </a:pPr>
                      <a:r>
                        <a:rPr lang="en-GB" sz="1800" dirty="0">
                          <a:effectLst/>
                        </a:rPr>
                        <a:t>Order</a:t>
                      </a:r>
                      <a:r>
                        <a:rPr lang="en-GB" sz="1800" baseline="0" dirty="0">
                          <a:effectLst/>
                        </a:rPr>
                        <a:t> pupils learn sport will vary.</a:t>
                      </a:r>
                    </a:p>
                    <a:p>
                      <a:pPr algn="l">
                        <a:spcAft>
                          <a:spcPts val="0"/>
                        </a:spcAft>
                      </a:pPr>
                      <a:r>
                        <a:rPr lang="en-GB" sz="1800" baseline="0" dirty="0">
                          <a:effectLst/>
                        </a:rPr>
                        <a:t>Taught on a carousel.</a:t>
                      </a:r>
                      <a:endParaRPr lang="en-GB" sz="1800" dirty="0">
                        <a:effectLst/>
                      </a:endParaRPr>
                    </a:p>
                  </a:txBody>
                  <a:tcPr marL="68580" marR="68580" marT="0" marB="0" anchor="ctr">
                    <a:lnL w="12700" cmpd="sng">
                      <a:noFill/>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l">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603202">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FUTURE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PSHE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74038">
                <a:tc>
                  <a:txBody>
                    <a:bodyPr/>
                    <a:lstStyle/>
                    <a:p>
                      <a:pPr marL="71755" marR="71755" algn="ctr">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endParaRPr lang="en-GB" sz="1050" dirty="0"/>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0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000" b="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000" b="0" baseline="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1977164">
                <a:tc>
                  <a:txBody>
                    <a:bodyPr/>
                    <a:lstStyle/>
                    <a:p>
                      <a:pPr marL="71755" marR="71755" algn="ctr">
                        <a:spcAft>
                          <a:spcPts val="0"/>
                        </a:spcAft>
                      </a:pP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r>
                        <a:rPr lang="en-GB" sz="1000" dirty="0"/>
                        <a:t>Badminton</a:t>
                      </a:r>
                    </a:p>
                    <a:p>
                      <a:endParaRPr lang="en-GB" sz="1000" dirty="0"/>
                    </a:p>
                    <a:p>
                      <a:endParaRPr lang="en-GB" sz="10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00" kern="1200" dirty="0">
                          <a:solidFill>
                            <a:schemeClr val="dk1"/>
                          </a:solidFill>
                          <a:effectLst/>
                          <a:latin typeface="+mn-lt"/>
                          <a:ea typeface="+mn-ea"/>
                          <a:cs typeface="+mn-cs"/>
                        </a:rPr>
                        <a:t>Competence</a:t>
                      </a:r>
                    </a:p>
                    <a:p>
                      <a:r>
                        <a:rPr lang="en-GB" sz="1000" kern="1200" dirty="0">
                          <a:solidFill>
                            <a:schemeClr val="dk1"/>
                          </a:solidFill>
                          <a:effectLst/>
                          <a:latin typeface="+mn-lt"/>
                          <a:ea typeface="+mn-ea"/>
                          <a:cs typeface="+mn-cs"/>
                        </a:rPr>
                        <a:t>Performance,</a:t>
                      </a:r>
                    </a:p>
                    <a:p>
                      <a:r>
                        <a:rPr lang="en-GB" sz="1000" kern="1200" dirty="0">
                          <a:solidFill>
                            <a:schemeClr val="dk1"/>
                          </a:solidFill>
                          <a:effectLst/>
                          <a:latin typeface="+mn-lt"/>
                          <a:ea typeface="+mn-ea"/>
                          <a:cs typeface="+mn-cs"/>
                        </a:rPr>
                        <a:t>Creativity </a:t>
                      </a:r>
                    </a:p>
                    <a:p>
                      <a:r>
                        <a:rPr lang="en-GB" sz="1000" kern="1200" dirty="0">
                          <a:solidFill>
                            <a:schemeClr val="dk1"/>
                          </a:solidFill>
                          <a:effectLst/>
                          <a:latin typeface="+mn-lt"/>
                          <a:ea typeface="+mn-ea"/>
                          <a:cs typeface="+mn-cs"/>
                        </a:rPr>
                        <a:t>Healthy active lifestyles</a:t>
                      </a:r>
                      <a:endParaRPr lang="en-US" sz="1000" kern="1200" dirty="0">
                        <a:solidFill>
                          <a:schemeClr val="dk1"/>
                        </a:solidFill>
                        <a:effectLst/>
                        <a:latin typeface="+mn-lt"/>
                        <a:ea typeface="+mn-ea"/>
                        <a:cs typeface="+mn-cs"/>
                      </a:endParaRPr>
                    </a:p>
                    <a:p>
                      <a:endParaRPr lang="en-GB" sz="10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00" b="0" dirty="0"/>
                        <a:t>Range</a:t>
                      </a:r>
                      <a:r>
                        <a:rPr lang="en-GB" sz="1000" b="0" baseline="0" dirty="0"/>
                        <a:t> of skills; </a:t>
                      </a:r>
                      <a:r>
                        <a:rPr lang="en-GB" sz="1000" b="0" baseline="0" dirty="0">
                          <a:highlight>
                            <a:srgbClr val="FFFF00"/>
                          </a:highlight>
                        </a:rPr>
                        <a:t>serves (F and B</a:t>
                      </a:r>
                      <a:r>
                        <a:rPr lang="en-GB" sz="1000" b="0" baseline="0" dirty="0"/>
                        <a:t>)</a:t>
                      </a:r>
                    </a:p>
                    <a:p>
                      <a:r>
                        <a:rPr lang="en-GB" sz="1000" b="0" baseline="0" dirty="0"/>
                        <a:t>Smash </a:t>
                      </a:r>
                    </a:p>
                    <a:p>
                      <a:r>
                        <a:rPr lang="en-GB" sz="1000" b="0" baseline="0" dirty="0"/>
                        <a:t>Drop shot</a:t>
                      </a:r>
                    </a:p>
                    <a:p>
                      <a:r>
                        <a:rPr lang="en-GB" sz="1000" b="0" baseline="0" dirty="0">
                          <a:highlight>
                            <a:srgbClr val="FFFF00"/>
                          </a:highlight>
                        </a:rPr>
                        <a:t>Overhead clear</a:t>
                      </a:r>
                    </a:p>
                    <a:p>
                      <a:r>
                        <a:rPr lang="en-GB" sz="1000" b="0" baseline="0" dirty="0"/>
                        <a:t>Net shot</a:t>
                      </a:r>
                    </a:p>
                    <a:p>
                      <a:r>
                        <a:rPr lang="en-GB" sz="1000" b="0" baseline="0" dirty="0"/>
                        <a:t>Drive</a:t>
                      </a:r>
                    </a:p>
                    <a:p>
                      <a:endParaRPr lang="en-GB" sz="1000" b="0" baseline="0" dirty="0"/>
                    </a:p>
                    <a:p>
                      <a:r>
                        <a:rPr lang="en-GB" sz="1000" b="0" baseline="0" dirty="0"/>
                        <a:t>Have to officiate both singles and doubles game.</a:t>
                      </a:r>
                    </a:p>
                    <a:p>
                      <a:r>
                        <a:rPr lang="en-GB" sz="1000" b="0" baseline="0" dirty="0"/>
                        <a:t>Developing tactical awareness.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000" b="0" dirty="0"/>
                    </a:p>
                    <a:p>
                      <a:r>
                        <a:rPr lang="en-GB" sz="1000" b="0" dirty="0"/>
                        <a:t>Allows pupils to use a range of tactics and strategies to outwit opponents.</a:t>
                      </a:r>
                    </a:p>
                    <a:p>
                      <a:endParaRPr lang="en-GB" sz="1000" b="0" dirty="0"/>
                    </a:p>
                    <a:p>
                      <a:r>
                        <a:rPr lang="en-GB" sz="1000" b="0" dirty="0"/>
                        <a:t>Develop skills so they are able to play competitive matches.</a:t>
                      </a:r>
                    </a:p>
                    <a:p>
                      <a:r>
                        <a:rPr lang="en-GB" sz="1000" b="0" dirty="0"/>
                        <a:t>Links to school</a:t>
                      </a:r>
                      <a:r>
                        <a:rPr lang="en-GB" sz="1000" b="0" baseline="0" dirty="0"/>
                        <a:t> competitions</a:t>
                      </a:r>
                      <a:endParaRPr lang="en-GB" sz="1000" b="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50" kern="1200" dirty="0">
                          <a:solidFill>
                            <a:srgbClr val="000000"/>
                          </a:solidFill>
                          <a:latin typeface="ArialMT"/>
                          <a:ea typeface="+mn-ea"/>
                          <a:cs typeface="+mn-cs"/>
                        </a:rPr>
                        <a:t>Links to competitions</a:t>
                      </a:r>
                    </a:p>
                    <a:p>
                      <a:r>
                        <a:rPr lang="en-GB" sz="1100" b="0" i="0" u="none" strike="noStrike" kern="1200" baseline="0" dirty="0">
                          <a:solidFill>
                            <a:schemeClr val="dk1"/>
                          </a:solidFill>
                          <a:latin typeface="+mn-lt"/>
                          <a:ea typeface="+mn-ea"/>
                          <a:cs typeface="+mn-cs"/>
                        </a:rPr>
                        <a:t>Personalised opportunities to improve fitness; learning how to</a:t>
                      </a:r>
                    </a:p>
                    <a:p>
                      <a:r>
                        <a:rPr lang="en-GB" sz="1100" b="0" i="0" u="none" strike="noStrike" kern="1200" baseline="0" dirty="0">
                          <a:solidFill>
                            <a:schemeClr val="dk1"/>
                          </a:solidFill>
                          <a:latin typeface="+mn-lt"/>
                          <a:ea typeface="+mn-ea"/>
                          <a:cs typeface="+mn-cs"/>
                        </a:rPr>
                        <a:t>stay fit today and for the rest of your life.</a:t>
                      </a:r>
                    </a:p>
                    <a:p>
                      <a:endParaRPr lang="en-GB" sz="7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400" b="1" i="0" u="none" strike="noStrike" kern="1200" baseline="0" dirty="0">
                          <a:solidFill>
                            <a:schemeClr val="dk1"/>
                          </a:solidFill>
                          <a:latin typeface="+mn-lt"/>
                          <a:ea typeface="+mn-ea"/>
                          <a:cs typeface="+mn-cs"/>
                        </a:rPr>
                        <a:t>Physical</a:t>
                      </a:r>
                    </a:p>
                    <a:p>
                      <a:r>
                        <a:rPr lang="en-GB" sz="1400" b="0" i="0" u="none" strike="noStrike" kern="1200" baseline="0" dirty="0">
                          <a:solidFill>
                            <a:schemeClr val="dk1"/>
                          </a:solidFill>
                          <a:latin typeface="+mn-lt"/>
                          <a:ea typeface="+mn-ea"/>
                          <a:cs typeface="+mn-cs"/>
                        </a:rPr>
                        <a:t>Personalised opportunities to improve fitness; learning how to</a:t>
                      </a:r>
                    </a:p>
                    <a:p>
                      <a:r>
                        <a:rPr lang="en-GB" sz="1400" b="0" i="0" u="none" strike="noStrike" kern="1200" baseline="0" dirty="0">
                          <a:solidFill>
                            <a:schemeClr val="dk1"/>
                          </a:solidFill>
                          <a:latin typeface="+mn-lt"/>
                          <a:ea typeface="+mn-ea"/>
                          <a:cs typeface="+mn-cs"/>
                        </a:rPr>
                        <a:t>stay fit today and for the rest of your life.</a:t>
                      </a:r>
                    </a:p>
                    <a:p>
                      <a:endParaRPr lang="en-GB" sz="1400" b="0" i="0" u="none" strike="noStrike" kern="1200" baseline="0" dirty="0">
                        <a:solidFill>
                          <a:schemeClr val="dk1"/>
                        </a:solidFill>
                        <a:latin typeface="+mn-lt"/>
                        <a:ea typeface="+mn-ea"/>
                        <a:cs typeface="+mn-cs"/>
                      </a:endParaRPr>
                    </a:p>
                    <a:p>
                      <a:r>
                        <a:rPr lang="en-GB" sz="1400" b="1" i="0" u="none" strike="noStrike" kern="1200" baseline="0" dirty="0">
                          <a:solidFill>
                            <a:schemeClr val="dk1"/>
                          </a:solidFill>
                          <a:latin typeface="+mn-lt"/>
                          <a:ea typeface="+mn-ea"/>
                          <a:cs typeface="+mn-cs"/>
                        </a:rPr>
                        <a:t>Emotional</a:t>
                      </a:r>
                    </a:p>
                    <a:p>
                      <a:r>
                        <a:rPr lang="en-GB" sz="1050" b="0" i="0" u="none" strike="noStrike" kern="1200" baseline="0" dirty="0">
                          <a:solidFill>
                            <a:schemeClr val="dk1"/>
                          </a:solidFill>
                          <a:latin typeface="+mn-lt"/>
                          <a:ea typeface="+mn-ea"/>
                          <a:cs typeface="+mn-cs"/>
                        </a:rPr>
                        <a:t>Opportunities to develop independence, resilience,</a:t>
                      </a:r>
                    </a:p>
                    <a:p>
                      <a:r>
                        <a:rPr lang="en-GB" sz="1050" b="0" i="0" u="none" strike="noStrike" kern="1200" baseline="0" dirty="0">
                          <a:solidFill>
                            <a:schemeClr val="dk1"/>
                          </a:solidFill>
                          <a:latin typeface="+mn-lt"/>
                          <a:ea typeface="+mn-ea"/>
                          <a:cs typeface="+mn-cs"/>
                        </a:rPr>
                        <a:t>self-esteem and a growth mindset. The effects on reduced</a:t>
                      </a:r>
                    </a:p>
                    <a:p>
                      <a:r>
                        <a:rPr lang="en-GB" sz="1050" b="0" i="0" u="none" strike="noStrike" kern="1200" baseline="0" dirty="0">
                          <a:solidFill>
                            <a:schemeClr val="dk1"/>
                          </a:solidFill>
                          <a:latin typeface="+mn-lt"/>
                          <a:ea typeface="+mn-ea"/>
                          <a:cs typeface="+mn-cs"/>
                        </a:rPr>
                        <a:t>stress and anxiety disorders along with reduced effects of</a:t>
                      </a:r>
                    </a:p>
                    <a:p>
                      <a:r>
                        <a:rPr lang="en-GB" sz="1050" b="0" i="0" u="none" strike="noStrike" kern="1200" baseline="0" dirty="0">
                          <a:solidFill>
                            <a:schemeClr val="dk1"/>
                          </a:solidFill>
                          <a:latin typeface="+mn-lt"/>
                          <a:ea typeface="+mn-ea"/>
                          <a:cs typeface="+mn-cs"/>
                        </a:rPr>
                        <a:t>bullying and body confidence issues are key here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r h="1633418">
                <a:tc>
                  <a:txBody>
                    <a:bodyPr/>
                    <a:lstStyle/>
                    <a:p>
                      <a:pPr marL="71755" marR="71755" algn="ctr">
                        <a:spcAft>
                          <a:spcPts val="0"/>
                        </a:spcAft>
                      </a:pP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r>
                        <a:rPr lang="en-GB" sz="1000" dirty="0"/>
                        <a:t>Football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000" kern="1200" dirty="0">
                          <a:solidFill>
                            <a:schemeClr val="dk1"/>
                          </a:solidFill>
                          <a:effectLst/>
                          <a:latin typeface="+mn-lt"/>
                          <a:ea typeface="+mn-ea"/>
                          <a:cs typeface="+mn-cs"/>
                        </a:rPr>
                        <a:t>Competence</a:t>
                      </a:r>
                    </a:p>
                    <a:p>
                      <a:r>
                        <a:rPr lang="en-GB" sz="1000" kern="1200" dirty="0">
                          <a:solidFill>
                            <a:schemeClr val="dk1"/>
                          </a:solidFill>
                          <a:effectLst/>
                          <a:latin typeface="+mn-lt"/>
                          <a:ea typeface="+mn-ea"/>
                          <a:cs typeface="+mn-cs"/>
                        </a:rPr>
                        <a:t>Performance,</a:t>
                      </a:r>
                    </a:p>
                    <a:p>
                      <a:r>
                        <a:rPr lang="en-GB" sz="1000" kern="1200" dirty="0">
                          <a:solidFill>
                            <a:schemeClr val="dk1"/>
                          </a:solidFill>
                          <a:effectLst/>
                          <a:latin typeface="+mn-lt"/>
                          <a:ea typeface="+mn-ea"/>
                          <a:cs typeface="+mn-cs"/>
                        </a:rPr>
                        <a:t>Creativity </a:t>
                      </a:r>
                    </a:p>
                    <a:p>
                      <a:r>
                        <a:rPr lang="en-GB" sz="1000" kern="1200" dirty="0">
                          <a:solidFill>
                            <a:schemeClr val="dk1"/>
                          </a:solidFill>
                          <a:effectLst/>
                          <a:latin typeface="+mn-lt"/>
                          <a:ea typeface="+mn-ea"/>
                          <a:cs typeface="+mn-cs"/>
                        </a:rPr>
                        <a:t>Healthy active lifestyles</a:t>
                      </a:r>
                      <a:endParaRPr lang="en-US" sz="1000" kern="1200" dirty="0">
                        <a:solidFill>
                          <a:schemeClr val="dk1"/>
                        </a:solidFill>
                        <a:effectLst/>
                        <a:latin typeface="+mn-lt"/>
                        <a:ea typeface="+mn-ea"/>
                        <a:cs typeface="+mn-cs"/>
                      </a:endParaRPr>
                    </a:p>
                    <a:p>
                      <a:endParaRPr lang="en-GB" sz="10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000" b="0" dirty="0"/>
                    </a:p>
                    <a:p>
                      <a:r>
                        <a:rPr lang="en-GB" sz="1000" b="0" dirty="0"/>
                        <a:t>Develop skills</a:t>
                      </a:r>
                      <a:r>
                        <a:rPr lang="en-GB" sz="1000" b="0" baseline="0" dirty="0"/>
                        <a:t> to outwit opponent;</a:t>
                      </a:r>
                    </a:p>
                    <a:p>
                      <a:r>
                        <a:rPr lang="en-GB" sz="1000" b="0" dirty="0">
                          <a:highlight>
                            <a:srgbClr val="FFFF00"/>
                          </a:highlight>
                        </a:rPr>
                        <a:t>Passing,</a:t>
                      </a:r>
                      <a:r>
                        <a:rPr lang="en-GB" sz="1000" b="0" baseline="0" dirty="0">
                          <a:highlight>
                            <a:srgbClr val="FFFF00"/>
                          </a:highlight>
                        </a:rPr>
                        <a:t> </a:t>
                      </a:r>
                      <a:r>
                        <a:rPr lang="en-GB" sz="1000" b="0" baseline="0" dirty="0"/>
                        <a:t>shooting, control, heading.</a:t>
                      </a:r>
                    </a:p>
                    <a:p>
                      <a:r>
                        <a:rPr lang="en-GB" sz="1000" b="0" baseline="0" dirty="0"/>
                        <a:t>Play an effective role in </a:t>
                      </a:r>
                      <a:r>
                        <a:rPr lang="en-GB" sz="1000" b="0" baseline="0" dirty="0">
                          <a:highlight>
                            <a:srgbClr val="FFFF00"/>
                          </a:highlight>
                        </a:rPr>
                        <a:t>small sided conditioned gamed </a:t>
                      </a:r>
                      <a:r>
                        <a:rPr lang="en-GB" sz="1000" b="0" baseline="0" dirty="0"/>
                        <a:t>and 7 v7 +</a:t>
                      </a:r>
                    </a:p>
                    <a:p>
                      <a:r>
                        <a:rPr lang="en-GB" sz="1000" b="0" baseline="0" dirty="0"/>
                        <a:t>More emphasis on positioning and larger sided games as move through </a:t>
                      </a:r>
                      <a:r>
                        <a:rPr lang="en-GB" sz="1000" b="0" baseline="0" dirty="0" err="1"/>
                        <a:t>KeyStage</a:t>
                      </a:r>
                      <a:r>
                        <a:rPr lang="en-GB" sz="1000" b="0" baseline="0" dirty="0"/>
                        <a:t>.</a:t>
                      </a:r>
                      <a:endParaRPr lang="en-GB" sz="1000" b="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000" b="0" dirty="0"/>
                    </a:p>
                    <a:p>
                      <a:r>
                        <a:rPr lang="en-GB" sz="1000" b="0" dirty="0"/>
                        <a:t>Pupils are not only given the opportunity to develop skills and tactical awareness, they are also encouraged to work as part of a team.</a:t>
                      </a:r>
                    </a:p>
                    <a:p>
                      <a:endParaRPr lang="en-GB" sz="1000" b="0" dirty="0"/>
                    </a:p>
                    <a:p>
                      <a:r>
                        <a:rPr lang="en-GB" sz="1000" b="0" dirty="0"/>
                        <a:t>It allows pupils to develop confidence to get involved in exercise and continue to take part.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50" kern="1200" dirty="0">
                          <a:solidFill>
                            <a:srgbClr val="000000"/>
                          </a:solidFill>
                          <a:latin typeface="ArialMT"/>
                          <a:ea typeface="+mn-ea"/>
                          <a:cs typeface="+mn-cs"/>
                        </a:rPr>
                        <a:t>Links to football academies and local teams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r h="1250300">
                <a:tc gridSpan="6">
                  <a:txBody>
                    <a:bodyPr/>
                    <a:lstStyle/>
                    <a:p>
                      <a:pPr marL="71755" marR="71755" algn="l">
                        <a:spcAft>
                          <a:spcPts val="0"/>
                        </a:spcAft>
                      </a:pPr>
                      <a:r>
                        <a:rPr lang="en-GB" sz="1050" b="0" u="none" dirty="0">
                          <a:solidFill>
                            <a:schemeClr val="tx1">
                              <a:lumMod val="50000"/>
                              <a:lumOff val="50000"/>
                            </a:schemeClr>
                          </a:solidFill>
                          <a:effectLst/>
                          <a:latin typeface="+mj-lt"/>
                          <a:ea typeface="Calibri" panose="020F0502020204030204" pitchFamily="34" charset="0"/>
                          <a:cs typeface="Times New Roman" panose="02020603050405020304" pitchFamily="18" charset="0"/>
                        </a:rPr>
                        <a:t>Enrichment activities</a:t>
                      </a:r>
                    </a:p>
                    <a:p>
                      <a:pPr marL="71755" marR="71755" algn="l">
                        <a:spcAft>
                          <a:spcPts val="0"/>
                        </a:spcAft>
                      </a:pPr>
                      <a:endParaRPr lang="en-GB" sz="1050" b="0" u="none" dirty="0">
                        <a:solidFill>
                          <a:schemeClr val="tx1">
                            <a:lumMod val="50000"/>
                            <a:lumOff val="50000"/>
                          </a:schemeClr>
                        </a:solidFill>
                        <a:effectLst/>
                        <a:latin typeface="+mj-lt"/>
                        <a:ea typeface="Calibri" panose="020F0502020204030204" pitchFamily="34" charset="0"/>
                        <a:cs typeface="Times New Roman" panose="02020603050405020304" pitchFamily="18" charset="0"/>
                      </a:endParaRPr>
                    </a:p>
                    <a:p>
                      <a:pPr marL="71755" marR="71755" algn="l">
                        <a:spcAft>
                          <a:spcPts val="0"/>
                        </a:spcAft>
                      </a:pPr>
                      <a:r>
                        <a:rPr lang="en-GB" sz="1050" b="0" u="none" dirty="0">
                          <a:solidFill>
                            <a:schemeClr val="tx1">
                              <a:lumMod val="50000"/>
                              <a:lumOff val="50000"/>
                            </a:schemeClr>
                          </a:solidFill>
                          <a:effectLst/>
                          <a:latin typeface="+mj-lt"/>
                          <a:ea typeface="Calibri" panose="020F0502020204030204" pitchFamily="34" charset="0"/>
                          <a:cs typeface="Times New Roman" panose="02020603050405020304" pitchFamily="18" charset="0"/>
                        </a:rPr>
                        <a:t>Pupils have the opportunity to take part in a range of extra – curricular events which vary throughout the school Year.</a:t>
                      </a:r>
                    </a:p>
                    <a:p>
                      <a:pPr marL="71755" marR="71755" algn="l">
                        <a:spcAft>
                          <a:spcPts val="0"/>
                        </a:spcAft>
                      </a:pPr>
                      <a:r>
                        <a:rPr lang="en-GB" sz="1050" b="0" u="none" dirty="0">
                          <a:solidFill>
                            <a:schemeClr val="tx1">
                              <a:lumMod val="50000"/>
                              <a:lumOff val="50000"/>
                            </a:schemeClr>
                          </a:solidFill>
                          <a:effectLst/>
                          <a:latin typeface="+mj-lt"/>
                          <a:ea typeface="Calibri" panose="020F0502020204030204" pitchFamily="34" charset="0"/>
                          <a:cs typeface="Times New Roman" panose="02020603050405020304" pitchFamily="18" charset="0"/>
                        </a:rPr>
                        <a:t>Pupils also have the opportunity to compete against other schools in a range of sporting events through matches and tournaments.</a:t>
                      </a:r>
                    </a:p>
                    <a:p>
                      <a:pPr marL="71755" marR="71755" algn="l">
                        <a:spcAft>
                          <a:spcPts val="0"/>
                        </a:spcAft>
                      </a:pPr>
                      <a:r>
                        <a:rPr lang="en-GB" sz="1050" b="0" u="none" dirty="0">
                          <a:solidFill>
                            <a:schemeClr val="tx1">
                              <a:lumMod val="50000"/>
                              <a:lumOff val="50000"/>
                            </a:schemeClr>
                          </a:solidFill>
                          <a:effectLst/>
                          <a:latin typeface="+mj-lt"/>
                          <a:ea typeface="Calibri" panose="020F0502020204030204" pitchFamily="34" charset="0"/>
                          <a:cs typeface="Times New Roman" panose="02020603050405020304" pitchFamily="18" charset="0"/>
                        </a:rPr>
                        <a:t>Leadership opportunities are provided throughout.</a:t>
                      </a:r>
                    </a:p>
                    <a:p>
                      <a:pPr marL="71755" marR="71755" algn="l">
                        <a:spcAft>
                          <a:spcPts val="0"/>
                        </a:spcAft>
                      </a:pPr>
                      <a:endParaRPr lang="en-GB" sz="1050" b="0" u="none" dirty="0">
                        <a:solidFill>
                          <a:schemeClr val="tx1">
                            <a:lumMod val="50000"/>
                            <a:lumOff val="50000"/>
                          </a:schemeClr>
                        </a:solidFill>
                        <a:effectLst/>
                        <a:latin typeface="+mj-lt"/>
                        <a:ea typeface="Calibri" panose="020F0502020204030204" pitchFamily="34" charset="0"/>
                        <a:cs typeface="Times New Roman" panose="02020603050405020304" pitchFamily="18" charset="0"/>
                      </a:endParaRPr>
                    </a:p>
                    <a:p>
                      <a:pPr marL="71755" marR="71755" lvl="0" indent="0" algn="l" defTabSz="914400" rtl="0" eaLnBrk="1" fontAlgn="auto" latinLnBrk="0" hangingPunct="1">
                        <a:lnSpc>
                          <a:spcPct val="100000"/>
                        </a:lnSpc>
                        <a:spcBef>
                          <a:spcPts val="0"/>
                        </a:spcBef>
                        <a:spcAft>
                          <a:spcPts val="0"/>
                        </a:spcAft>
                        <a:buClrTx/>
                        <a:buSzTx/>
                        <a:buFontTx/>
                        <a:buNone/>
                        <a:tabLst/>
                        <a:defRPr/>
                      </a:pPr>
                      <a:r>
                        <a:rPr lang="en-GB" sz="1050" b="0" u="none" dirty="0">
                          <a:solidFill>
                            <a:schemeClr val="tx1">
                              <a:lumMod val="50000"/>
                              <a:lumOff val="50000"/>
                            </a:schemeClr>
                          </a:solidFill>
                          <a:effectLst/>
                          <a:latin typeface="+mj-lt"/>
                          <a:ea typeface="Calibri" panose="020F0502020204030204" pitchFamily="34" charset="0"/>
                          <a:cs typeface="Times New Roman" panose="02020603050405020304" pitchFamily="18" charset="0"/>
                        </a:rPr>
                        <a:t>PSHE</a:t>
                      </a:r>
                      <a:endParaRPr lang="en-GB" sz="1400" b="0" i="0" u="none" strike="noStrike" kern="1200" baseline="0" dirty="0">
                        <a:solidFill>
                          <a:schemeClr val="tx1">
                            <a:lumMod val="50000"/>
                            <a:lumOff val="50000"/>
                          </a:schemeClr>
                        </a:solidFill>
                        <a:effectLst/>
                        <a:latin typeface="+mj-lt"/>
                        <a:ea typeface="+mn-ea"/>
                        <a:cs typeface="+mn-cs"/>
                      </a:endParaRPr>
                    </a:p>
                    <a:p>
                      <a:pPr marL="71755" marR="71755" lvl="0" indent="0" algn="l" defTabSz="914400" rtl="0" eaLnBrk="1" fontAlgn="auto" latinLnBrk="0" hangingPunct="1">
                        <a:lnSpc>
                          <a:spcPct val="100000"/>
                        </a:lnSpc>
                        <a:spcBef>
                          <a:spcPts val="0"/>
                        </a:spcBef>
                        <a:spcAft>
                          <a:spcPts val="0"/>
                        </a:spcAft>
                        <a:buClrTx/>
                        <a:buSzTx/>
                        <a:buFontTx/>
                        <a:buNone/>
                        <a:tabLst/>
                        <a:defRPr/>
                      </a:pPr>
                      <a:r>
                        <a:rPr lang="en-GB" sz="1050" b="0" u="none" dirty="0">
                          <a:solidFill>
                            <a:schemeClr val="tx1">
                              <a:lumMod val="50000"/>
                              <a:lumOff val="50000"/>
                            </a:schemeClr>
                          </a:solidFill>
                          <a:effectLst/>
                          <a:latin typeface="+mj-lt"/>
                          <a:ea typeface="Calibri" panose="020F0502020204030204" pitchFamily="34" charset="0"/>
                          <a:cs typeface="Times New Roman" panose="02020603050405020304" pitchFamily="18" charset="0"/>
                        </a:rPr>
                        <a:t>Throughout KS3 pupils are taught about keeping themselves healthy through PA </a:t>
                      </a:r>
                      <a:r>
                        <a:rPr lang="en-GB" sz="1200" b="0" i="0" u="none" strike="noStrike" kern="1200" baseline="0" dirty="0">
                          <a:solidFill>
                            <a:schemeClr val="tx1">
                              <a:lumMod val="50000"/>
                              <a:lumOff val="50000"/>
                            </a:schemeClr>
                          </a:solidFill>
                          <a:latin typeface="+mj-lt"/>
                          <a:ea typeface="+mn-ea"/>
                          <a:cs typeface="+mn-cs"/>
                        </a:rPr>
                        <a:t>Know the importance for good health of physical exercise and a healthy diet and talk about ways to keep healthy and stay safe. </a:t>
                      </a:r>
                      <a:r>
                        <a:rPr lang="en-GB" sz="1400" b="0" i="0" u="none" strike="noStrike" kern="1200" baseline="0" dirty="0">
                          <a:solidFill>
                            <a:schemeClr val="tx1">
                              <a:lumMod val="50000"/>
                              <a:lumOff val="50000"/>
                            </a:schemeClr>
                          </a:solidFill>
                          <a:latin typeface="+mj-lt"/>
                          <a:ea typeface="+mn-ea"/>
                          <a:cs typeface="+mn-cs"/>
                        </a:rPr>
                        <a:t>	</a:t>
                      </a:r>
                    </a:p>
                    <a:p>
                      <a:pPr marL="71755" marR="71755" lvl="0" indent="0" algn="l" defTabSz="914400" rtl="0" eaLnBrk="1" fontAlgn="auto" latinLnBrk="0" hangingPunct="1">
                        <a:lnSpc>
                          <a:spcPct val="100000"/>
                        </a:lnSpc>
                        <a:spcBef>
                          <a:spcPts val="0"/>
                        </a:spcBef>
                        <a:spcAft>
                          <a:spcPts val="0"/>
                        </a:spcAft>
                        <a:buClrTx/>
                        <a:buSzTx/>
                        <a:buFontTx/>
                        <a:buNone/>
                        <a:tabLst/>
                        <a:defRPr/>
                      </a:pPr>
                      <a:endParaRPr lang="en-GB" sz="1050" b="0" u="none" dirty="0">
                        <a:solidFill>
                          <a:schemeClr val="tx1">
                            <a:lumMod val="50000"/>
                            <a:lumOff val="50000"/>
                          </a:schemeClr>
                        </a:solidFill>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71755" marR="71755" lvl="0" indent="0" algn="l" defTabSz="914400" rtl="0" eaLnBrk="1" fontAlgn="auto" latinLnBrk="0" hangingPunct="1">
                        <a:lnSpc>
                          <a:spcPct val="100000"/>
                        </a:lnSpc>
                        <a:spcBef>
                          <a:spcPts val="0"/>
                        </a:spcBef>
                        <a:spcAft>
                          <a:spcPts val="0"/>
                        </a:spcAft>
                        <a:buClrTx/>
                        <a:buSzTx/>
                        <a:buFontTx/>
                        <a:buNone/>
                        <a:tabLst/>
                        <a:defRPr/>
                      </a:pPr>
                      <a:endParaRPr lang="en-GB" sz="1050" b="0" u="none" dirty="0">
                        <a:solidFill>
                          <a:schemeClr val="tx1">
                            <a:lumMod val="50000"/>
                            <a:lumOff val="50000"/>
                          </a:schemeClr>
                        </a:solidFill>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07478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730A88D-43E2-4BF1-8AE7-4A166C2BA586}"/>
              </a:ext>
            </a:extLst>
          </p:cNvPr>
          <p:cNvGraphicFramePr>
            <a:graphicFrameLocks noGrp="1" noChangeAspect="1"/>
          </p:cNvGraphicFramePr>
          <p:nvPr>
            <p:extLst>
              <p:ext uri="{D42A27DB-BD31-4B8C-83A1-F6EECF244321}">
                <p14:modId xmlns:p14="http://schemas.microsoft.com/office/powerpoint/2010/main" val="2315846371"/>
              </p:ext>
            </p:extLst>
          </p:nvPr>
        </p:nvGraphicFramePr>
        <p:xfrm>
          <a:off x="304800" y="182880"/>
          <a:ext cx="8534399" cy="6492240"/>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2177011">
                  <a:extLst>
                    <a:ext uri="{9D8B030D-6E8A-4147-A177-3AD203B41FA5}">
                      <a16:colId xmlns:a16="http://schemas.microsoft.com/office/drawing/2014/main" val="1375767732"/>
                    </a:ext>
                  </a:extLst>
                </a:gridCol>
                <a:gridCol w="14478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1524000">
                  <a:extLst>
                    <a:ext uri="{9D8B030D-6E8A-4147-A177-3AD203B41FA5}">
                      <a16:colId xmlns:a16="http://schemas.microsoft.com/office/drawing/2014/main" val="1481332327"/>
                    </a:ext>
                  </a:extLst>
                </a:gridCol>
                <a:gridCol w="1523999">
                  <a:extLst>
                    <a:ext uri="{9D8B030D-6E8A-4147-A177-3AD203B41FA5}">
                      <a16:colId xmlns:a16="http://schemas.microsoft.com/office/drawing/2014/main" val="20005"/>
                    </a:ext>
                  </a:extLst>
                </a:gridCol>
              </a:tblGrid>
              <a:tr h="260797">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 – sports studies – 2020 – 2021</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17386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Topic area</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2955701">
                <a:tc>
                  <a:txBody>
                    <a:bodyPr/>
                    <a:lstStyle/>
                    <a:p>
                      <a:pPr marL="71755" marR="71755" algn="ctr">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Year 10</a:t>
                      </a: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endParaRPr lang="en-GB" sz="1200" dirty="0">
                        <a:solidFill>
                          <a:schemeClr val="tx1"/>
                        </a:solidFill>
                      </a:endParaRPr>
                    </a:p>
                    <a:p>
                      <a:r>
                        <a:rPr lang="en-GB" sz="1200" b="1" baseline="0" dirty="0">
                          <a:solidFill>
                            <a:schemeClr val="tx1"/>
                          </a:solidFill>
                        </a:rPr>
                        <a:t>Term 1 –</a:t>
                      </a:r>
                    </a:p>
                    <a:p>
                      <a:endParaRPr lang="en-GB" sz="1200" b="1" baseline="0" dirty="0">
                        <a:solidFill>
                          <a:schemeClr val="tx1"/>
                        </a:solidFill>
                      </a:endParaRPr>
                    </a:p>
                    <a:p>
                      <a:r>
                        <a:rPr lang="en-GB" sz="1200" b="1" baseline="0" dirty="0">
                          <a:solidFill>
                            <a:schemeClr val="tx1"/>
                          </a:solidFill>
                        </a:rPr>
                        <a:t>R051 – Exam preparation </a:t>
                      </a:r>
                      <a:r>
                        <a:rPr lang="en-GB" sz="1200" b="1" baseline="0">
                          <a:solidFill>
                            <a:schemeClr val="tx1"/>
                          </a:solidFill>
                        </a:rPr>
                        <a:t>exam </a:t>
                      </a:r>
                      <a:r>
                        <a:rPr lang="en-GB" sz="1200" b="1" baseline="0" dirty="0">
                          <a:solidFill>
                            <a:schemeClr val="tx1"/>
                          </a:solidFill>
                        </a:rPr>
                        <a:t>J</a:t>
                      </a:r>
                      <a:r>
                        <a:rPr lang="en-GB" sz="1200" b="1" baseline="0">
                          <a:solidFill>
                            <a:schemeClr val="tx1"/>
                          </a:solidFill>
                        </a:rPr>
                        <a:t>an </a:t>
                      </a:r>
                      <a:r>
                        <a:rPr lang="en-GB" sz="1200" b="1" baseline="0" dirty="0">
                          <a:solidFill>
                            <a:schemeClr val="tx1"/>
                          </a:solidFill>
                        </a:rPr>
                        <a:t>– Cancelled</a:t>
                      </a:r>
                    </a:p>
                    <a:p>
                      <a:endParaRPr lang="en-GB" sz="1200" b="1" baseline="0" dirty="0">
                        <a:solidFill>
                          <a:schemeClr val="tx1"/>
                        </a:solidFill>
                      </a:endParaRPr>
                    </a:p>
                    <a:p>
                      <a:br>
                        <a:rPr lang="en-GB" sz="1200" b="1" baseline="0" dirty="0">
                          <a:solidFill>
                            <a:schemeClr val="tx1"/>
                          </a:solidFill>
                        </a:rPr>
                      </a:br>
                      <a:r>
                        <a:rPr lang="en-GB" sz="1200" b="1" baseline="0" dirty="0">
                          <a:solidFill>
                            <a:schemeClr val="tx1"/>
                          </a:solidFill>
                        </a:rPr>
                        <a:t>Term 2</a:t>
                      </a:r>
                    </a:p>
                    <a:p>
                      <a:endParaRPr lang="en-GB" sz="1200" b="1" baseline="0" dirty="0">
                        <a:solidFill>
                          <a:schemeClr val="tx1"/>
                        </a:solidFill>
                      </a:endParaRPr>
                    </a:p>
                    <a:p>
                      <a:r>
                        <a:rPr lang="en-GB" sz="1200" b="1" baseline="0" dirty="0">
                          <a:solidFill>
                            <a:schemeClr val="tx1"/>
                          </a:solidFill>
                        </a:rPr>
                        <a:t>R056 – Outdoor ed – with exam retrieval</a:t>
                      </a:r>
                    </a:p>
                    <a:p>
                      <a:endParaRPr lang="en-GB" sz="1200" b="1" baseline="0" dirty="0">
                        <a:solidFill>
                          <a:schemeClr val="tx1"/>
                        </a:solidFill>
                      </a:endParaRPr>
                    </a:p>
                    <a:p>
                      <a:r>
                        <a:rPr lang="en-GB" sz="1200" b="1" baseline="0" dirty="0">
                          <a:solidFill>
                            <a:schemeClr val="tx1"/>
                          </a:solidFill>
                        </a:rPr>
                        <a:t>Term 3 </a:t>
                      </a:r>
                    </a:p>
                    <a:p>
                      <a:endParaRPr lang="en-GB" sz="1200" b="1" baseline="0" dirty="0">
                        <a:solidFill>
                          <a:schemeClr val="tx1"/>
                        </a:solidFill>
                      </a:endParaRPr>
                    </a:p>
                    <a:p>
                      <a:r>
                        <a:rPr lang="en-GB" sz="1200" b="1" baseline="0" dirty="0">
                          <a:solidFill>
                            <a:schemeClr val="tx1"/>
                          </a:solidFill>
                        </a:rPr>
                        <a:t>R056 – with exam retrieval</a:t>
                      </a:r>
                    </a:p>
                    <a:p>
                      <a:endParaRPr lang="en-GB" sz="1200" b="1" baseline="0" dirty="0">
                        <a:solidFill>
                          <a:schemeClr val="tx1"/>
                        </a:solidFill>
                      </a:endParaRPr>
                    </a:p>
                    <a:p>
                      <a:endParaRPr lang="en-GB" sz="1200" baseline="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endParaRPr lang="en-GB" sz="1200" baseline="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endParaRPr lang="en-GB" sz="1200" dirty="0">
                        <a:solidFill>
                          <a:schemeClr val="tx1"/>
                        </a:solidFill>
                      </a:endParaRPr>
                    </a:p>
                    <a:p>
                      <a:pPr marL="0" indent="0">
                        <a:buFont typeface="Arial" panose="020B0604020202020204" pitchFamily="34" charset="0"/>
                        <a:buNone/>
                      </a:pPr>
                      <a:endParaRPr lang="en-GB" sz="120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r h="2781836">
                <a:tc>
                  <a:txBody>
                    <a:bodyPr/>
                    <a:lstStyle/>
                    <a:p>
                      <a:pPr marL="71755" marR="71755" algn="ctr">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Year 11</a:t>
                      </a: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r>
                        <a:rPr lang="en-GB" sz="1200" b="1" baseline="0" dirty="0">
                          <a:solidFill>
                            <a:schemeClr val="tx1"/>
                          </a:solidFill>
                        </a:rPr>
                        <a:t>Term 1 – Complete R056 </a:t>
                      </a:r>
                    </a:p>
                    <a:p>
                      <a:r>
                        <a:rPr lang="en-GB" sz="1200" b="1" baseline="0" dirty="0">
                          <a:solidFill>
                            <a:schemeClr val="tx1"/>
                          </a:solidFill>
                        </a:rPr>
                        <a:t>Nov submission</a:t>
                      </a:r>
                    </a:p>
                    <a:p>
                      <a:r>
                        <a:rPr lang="en-GB" sz="1200" b="1" baseline="0" dirty="0">
                          <a:solidFill>
                            <a:schemeClr val="tx1"/>
                          </a:solidFill>
                        </a:rPr>
                        <a:t>Exam revision</a:t>
                      </a:r>
                    </a:p>
                    <a:p>
                      <a:endParaRPr lang="en-GB" sz="1200" b="1" baseline="0" dirty="0">
                        <a:solidFill>
                          <a:schemeClr val="tx1"/>
                        </a:solidFill>
                      </a:endParaRPr>
                    </a:p>
                    <a:p>
                      <a:endParaRPr lang="en-GB" sz="1200" b="1" baseline="0" dirty="0">
                        <a:solidFill>
                          <a:schemeClr val="tx1"/>
                        </a:solidFill>
                      </a:endParaRPr>
                    </a:p>
                    <a:p>
                      <a:r>
                        <a:rPr lang="en-GB" sz="1200" b="1" baseline="0" dirty="0">
                          <a:solidFill>
                            <a:schemeClr val="tx1"/>
                          </a:solidFill>
                        </a:rPr>
                        <a:t>Term 2</a:t>
                      </a:r>
                    </a:p>
                    <a:p>
                      <a:r>
                        <a:rPr lang="en-GB" sz="1200" b="1" baseline="0" dirty="0">
                          <a:solidFill>
                            <a:schemeClr val="tx1"/>
                          </a:solidFill>
                        </a:rPr>
                        <a:t>Exam Jan</a:t>
                      </a:r>
                    </a:p>
                    <a:p>
                      <a:r>
                        <a:rPr lang="en-GB" sz="1200" b="1" baseline="0" dirty="0">
                          <a:solidFill>
                            <a:schemeClr val="tx1"/>
                          </a:solidFill>
                        </a:rPr>
                        <a:t>Submit Practical</a:t>
                      </a:r>
                    </a:p>
                    <a:p>
                      <a:r>
                        <a:rPr lang="en-GB" sz="1200" b="1" baseline="0" dirty="0">
                          <a:solidFill>
                            <a:schemeClr val="tx1"/>
                          </a:solidFill>
                        </a:rPr>
                        <a:t>Start R054</a:t>
                      </a:r>
                    </a:p>
                    <a:p>
                      <a:endParaRPr lang="en-GB" sz="1200" b="1" baseline="0" dirty="0">
                        <a:solidFill>
                          <a:schemeClr val="tx1"/>
                        </a:solidFill>
                      </a:endParaRPr>
                    </a:p>
                    <a:p>
                      <a:r>
                        <a:rPr lang="en-GB" sz="1200" b="1" baseline="0" dirty="0">
                          <a:solidFill>
                            <a:schemeClr val="tx1"/>
                          </a:solidFill>
                        </a:rPr>
                        <a:t>Term 3</a:t>
                      </a:r>
                    </a:p>
                    <a:p>
                      <a:r>
                        <a:rPr lang="en-GB" sz="1200" b="1" baseline="0" dirty="0">
                          <a:solidFill>
                            <a:schemeClr val="tx1"/>
                          </a:solidFill>
                        </a:rPr>
                        <a:t>Submit R054 – June</a:t>
                      </a:r>
                    </a:p>
                    <a:p>
                      <a:r>
                        <a:rPr lang="en-GB" sz="1200" b="1" baseline="0" dirty="0">
                          <a:solidFill>
                            <a:schemeClr val="tx1"/>
                          </a:solidFill>
                        </a:rPr>
                        <a:t>Exam retake - June</a:t>
                      </a:r>
                    </a:p>
                    <a:p>
                      <a:endParaRPr lang="en-GB" sz="1200" baseline="0" dirty="0">
                        <a:solidFill>
                          <a:schemeClr val="tx1"/>
                        </a:solidFill>
                      </a:endParaRPr>
                    </a:p>
                    <a:p>
                      <a:endParaRPr lang="en-GB" sz="1200" baseline="0" dirty="0">
                        <a:solidFill>
                          <a:schemeClr val="tx1"/>
                        </a:solidFill>
                      </a:endParaRPr>
                    </a:p>
                    <a:p>
                      <a:endParaRPr lang="en-GB" sz="1200" baseline="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endParaRPr lang="en-GB" sz="1200" baseline="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endParaRPr lang="en-GB" sz="120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2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47882367"/>
                  </a:ext>
                </a:extLst>
              </a:tr>
            </a:tbl>
          </a:graphicData>
        </a:graphic>
      </p:graphicFrame>
    </p:spTree>
    <p:extLst>
      <p:ext uri="{BB962C8B-B14F-4D97-AF65-F5344CB8AC3E}">
        <p14:creationId xmlns:p14="http://schemas.microsoft.com/office/powerpoint/2010/main" val="1301870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1870171957"/>
              </p:ext>
            </p:extLst>
          </p:nvPr>
        </p:nvGraphicFramePr>
        <p:xfrm>
          <a:off x="152400" y="-2438400"/>
          <a:ext cx="8839199" cy="7698522"/>
        </p:xfrm>
        <a:graphic>
          <a:graphicData uri="http://schemas.openxmlformats.org/drawingml/2006/table">
            <a:tbl>
              <a:tblPr firstRow="1" firstCol="1" bandRow="1">
                <a:tableStyleId>{5C22544A-7EE6-4342-B048-85BDC9FD1C3A}</a:tableStyleId>
              </a:tblPr>
              <a:tblGrid>
                <a:gridCol w="162560">
                  <a:extLst>
                    <a:ext uri="{9D8B030D-6E8A-4147-A177-3AD203B41FA5}">
                      <a16:colId xmlns:a16="http://schemas.microsoft.com/office/drawing/2014/main" val="2118699837"/>
                    </a:ext>
                  </a:extLst>
                </a:gridCol>
                <a:gridCol w="980440">
                  <a:extLst>
                    <a:ext uri="{9D8B030D-6E8A-4147-A177-3AD203B41FA5}">
                      <a16:colId xmlns:a16="http://schemas.microsoft.com/office/drawing/2014/main" val="1375767732"/>
                    </a:ext>
                  </a:extLst>
                </a:gridCol>
                <a:gridCol w="1905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gridCol w="2133600">
                  <a:extLst>
                    <a:ext uri="{9D8B030D-6E8A-4147-A177-3AD203B41FA5}">
                      <a16:colId xmlns:a16="http://schemas.microsoft.com/office/drawing/2014/main" val="1481332327"/>
                    </a:ext>
                  </a:extLst>
                </a:gridCol>
                <a:gridCol w="1371599">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FUTURE DEVELOPMENT + PSHE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211245">
                <a:tc>
                  <a:txBody>
                    <a:bodyPr/>
                    <a:lstStyle/>
                    <a:p>
                      <a:pPr marL="71755" marR="71755" algn="ctr">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r>
                        <a:rPr lang="en-GB" sz="1100" b="1" dirty="0"/>
                        <a:t>Netball</a:t>
                      </a:r>
                    </a:p>
                    <a:p>
                      <a:endParaRPr lang="en-GB" sz="1100" b="1" dirty="0"/>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400" kern="1200" dirty="0">
                          <a:solidFill>
                            <a:schemeClr val="dk1"/>
                          </a:solidFill>
                          <a:effectLst/>
                          <a:latin typeface="+mn-lt"/>
                          <a:ea typeface="+mn-ea"/>
                          <a:cs typeface="+mn-cs"/>
                        </a:rPr>
                        <a:t>Competence</a:t>
                      </a:r>
                    </a:p>
                    <a:p>
                      <a:r>
                        <a:rPr lang="en-GB" sz="1400" kern="1200" dirty="0">
                          <a:solidFill>
                            <a:schemeClr val="dk1"/>
                          </a:solidFill>
                          <a:effectLst/>
                          <a:latin typeface="+mn-lt"/>
                          <a:ea typeface="+mn-ea"/>
                          <a:cs typeface="+mn-cs"/>
                        </a:rPr>
                        <a:t>Performance,</a:t>
                      </a:r>
                    </a:p>
                    <a:p>
                      <a:r>
                        <a:rPr lang="en-GB" sz="1400" kern="1200" dirty="0">
                          <a:solidFill>
                            <a:schemeClr val="dk1"/>
                          </a:solidFill>
                          <a:effectLst/>
                          <a:latin typeface="+mn-lt"/>
                          <a:ea typeface="+mn-ea"/>
                          <a:cs typeface="+mn-cs"/>
                        </a:rPr>
                        <a:t>Creativity </a:t>
                      </a:r>
                    </a:p>
                    <a:p>
                      <a:r>
                        <a:rPr lang="en-GB" sz="1400" kern="1200" dirty="0">
                          <a:solidFill>
                            <a:schemeClr val="dk1"/>
                          </a:solidFill>
                          <a:effectLst/>
                          <a:latin typeface="+mn-lt"/>
                          <a:ea typeface="+mn-ea"/>
                          <a:cs typeface="+mn-cs"/>
                        </a:rPr>
                        <a:t>Healthy active lifestyles</a:t>
                      </a:r>
                      <a:endParaRPr lang="en-US" sz="1400" kern="1200" dirty="0">
                        <a:solidFill>
                          <a:schemeClr val="dk1"/>
                        </a:solidFill>
                        <a:effectLst/>
                        <a:latin typeface="+mn-lt"/>
                        <a:ea typeface="+mn-ea"/>
                        <a:cs typeface="+mn-cs"/>
                      </a:endParaRPr>
                    </a:p>
                    <a:p>
                      <a:endParaRPr lang="en-GB" sz="14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a:t>Skills</a:t>
                      </a:r>
                      <a:r>
                        <a:rPr lang="en-GB" sz="1200" baseline="0" dirty="0"/>
                        <a:t> </a:t>
                      </a:r>
                      <a:r>
                        <a:rPr lang="en-GB" sz="1200" dirty="0"/>
                        <a:t>to</a:t>
                      </a:r>
                      <a:r>
                        <a:rPr lang="en-GB" sz="1200" baseline="0" dirty="0"/>
                        <a:t> outwit including;</a:t>
                      </a:r>
                    </a:p>
                    <a:p>
                      <a:r>
                        <a:rPr lang="en-GB" sz="1200" baseline="0" dirty="0"/>
                        <a:t>Passing  - 4 types</a:t>
                      </a:r>
                    </a:p>
                    <a:p>
                      <a:r>
                        <a:rPr lang="en-GB" sz="1200" baseline="0" dirty="0"/>
                        <a:t>Footwork</a:t>
                      </a:r>
                    </a:p>
                    <a:p>
                      <a:r>
                        <a:rPr lang="en-GB" sz="1200" baseline="0" dirty="0"/>
                        <a:t>Shooting</a:t>
                      </a:r>
                    </a:p>
                    <a:p>
                      <a:r>
                        <a:rPr lang="en-GB" sz="1200" baseline="0" dirty="0"/>
                        <a:t>Attacking</a:t>
                      </a:r>
                    </a:p>
                    <a:p>
                      <a:r>
                        <a:rPr lang="en-GB" sz="1200" baseline="0" dirty="0"/>
                        <a:t>Defending</a:t>
                      </a:r>
                    </a:p>
                    <a:p>
                      <a:r>
                        <a:rPr lang="en-GB" sz="1200" baseline="0" dirty="0"/>
                        <a:t>Positional play.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100" b="0" dirty="0"/>
                        <a:t>Pupils are not only given the opportunity to develop skills and tactical awareness, they are also encouraged to work as part of a team.</a:t>
                      </a:r>
                    </a:p>
                    <a:p>
                      <a:endParaRPr lang="en-GB" sz="1100" b="0" dirty="0"/>
                    </a:p>
                    <a:p>
                      <a:r>
                        <a:rPr lang="en-GB" sz="1100" b="0" dirty="0"/>
                        <a:t>It allows pupils to develop confidence to get involved in exercise and continue to take part.</a:t>
                      </a:r>
                    </a:p>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100" dirty="0"/>
                        <a:t>Links to local Netball teams</a:t>
                      </a:r>
                    </a:p>
                    <a:p>
                      <a:endParaRPr lang="en-GB" sz="1100" dirty="0"/>
                    </a:p>
                    <a:p>
                      <a:r>
                        <a:rPr lang="en-GB" sz="1100" b="0" i="0" u="none" strike="noStrike" kern="1200" baseline="0" dirty="0">
                          <a:solidFill>
                            <a:schemeClr val="dk1"/>
                          </a:solidFill>
                          <a:latin typeface="+mn-lt"/>
                          <a:ea typeface="+mn-ea"/>
                          <a:cs typeface="+mn-cs"/>
                        </a:rPr>
                        <a:t>Feeling part of a team, feeling valued, finding and developing</a:t>
                      </a:r>
                    </a:p>
                    <a:p>
                      <a:r>
                        <a:rPr lang="en-GB" sz="1100" b="0" i="0" u="none" strike="noStrike" kern="1200" baseline="0" dirty="0">
                          <a:solidFill>
                            <a:schemeClr val="dk1"/>
                          </a:solidFill>
                          <a:latin typeface="+mn-lt"/>
                          <a:ea typeface="+mn-ea"/>
                          <a:cs typeface="+mn-cs"/>
                        </a:rPr>
                        <a:t>leadership skills, learning to be assertive and communicate</a:t>
                      </a:r>
                    </a:p>
                    <a:p>
                      <a:r>
                        <a:rPr lang="en-GB" sz="1100" b="0" i="0" u="none" strike="noStrike" kern="1200" baseline="0" dirty="0">
                          <a:solidFill>
                            <a:schemeClr val="dk1"/>
                          </a:solidFill>
                          <a:latin typeface="+mn-lt"/>
                          <a:ea typeface="+mn-ea"/>
                          <a:cs typeface="+mn-cs"/>
                        </a:rPr>
                        <a:t>effectively. It is also imperative that students feel connected</a:t>
                      </a:r>
                    </a:p>
                    <a:p>
                      <a:r>
                        <a:rPr lang="en-GB" sz="1100" b="0" i="0" u="none" strike="noStrike" kern="1200" baseline="0" dirty="0">
                          <a:solidFill>
                            <a:schemeClr val="dk1"/>
                          </a:solidFill>
                          <a:latin typeface="+mn-lt"/>
                          <a:ea typeface="+mn-ea"/>
                          <a:cs typeface="+mn-cs"/>
                        </a:rPr>
                        <a:t>and positive about their life chances</a:t>
                      </a:r>
                      <a:r>
                        <a:rPr lang="en-GB" sz="1800" b="0" i="0" u="none" strike="noStrike" kern="1200" baseline="0" dirty="0">
                          <a:solidFill>
                            <a:schemeClr val="dk1"/>
                          </a:solidFill>
                          <a:latin typeface="+mn-lt"/>
                          <a:ea typeface="+mn-ea"/>
                          <a:cs typeface="+mn-cs"/>
                        </a:rPr>
                        <a:t>.</a:t>
                      </a:r>
                      <a:endParaRPr lang="en-GB" sz="11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1725431">
                <a:tc>
                  <a:txBody>
                    <a:bodyPr/>
                    <a:lstStyle/>
                    <a:p>
                      <a:pPr marL="71755" marR="71755" algn="ctr">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r>
                        <a:rPr lang="en-GB" sz="1100" b="1" dirty="0"/>
                        <a:t>Rugby</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400" kern="1200" dirty="0">
                          <a:solidFill>
                            <a:schemeClr val="dk1"/>
                          </a:solidFill>
                          <a:effectLst/>
                          <a:latin typeface="+mn-lt"/>
                          <a:ea typeface="+mn-ea"/>
                          <a:cs typeface="+mn-cs"/>
                        </a:rPr>
                        <a:t>Competence</a:t>
                      </a:r>
                    </a:p>
                    <a:p>
                      <a:r>
                        <a:rPr lang="en-GB" sz="1400" kern="1200" dirty="0">
                          <a:solidFill>
                            <a:schemeClr val="dk1"/>
                          </a:solidFill>
                          <a:effectLst/>
                          <a:latin typeface="+mn-lt"/>
                          <a:ea typeface="+mn-ea"/>
                          <a:cs typeface="+mn-cs"/>
                        </a:rPr>
                        <a:t>Performance,</a:t>
                      </a:r>
                    </a:p>
                    <a:p>
                      <a:r>
                        <a:rPr lang="en-GB" sz="1400" kern="1200" dirty="0">
                          <a:solidFill>
                            <a:schemeClr val="dk1"/>
                          </a:solidFill>
                          <a:effectLst/>
                          <a:latin typeface="+mn-lt"/>
                          <a:ea typeface="+mn-ea"/>
                          <a:cs typeface="+mn-cs"/>
                        </a:rPr>
                        <a:t>Creativity </a:t>
                      </a:r>
                    </a:p>
                    <a:p>
                      <a:r>
                        <a:rPr lang="en-GB" sz="1400" kern="1200" dirty="0">
                          <a:solidFill>
                            <a:schemeClr val="dk1"/>
                          </a:solidFill>
                          <a:effectLst/>
                          <a:latin typeface="+mn-lt"/>
                          <a:ea typeface="+mn-ea"/>
                          <a:cs typeface="+mn-cs"/>
                        </a:rPr>
                        <a:t>Healthy active lifestyles</a:t>
                      </a:r>
                      <a:endParaRPr lang="en-US" sz="1400" kern="1200" dirty="0">
                        <a:solidFill>
                          <a:schemeClr val="dk1"/>
                        </a:solidFill>
                        <a:effectLst/>
                        <a:latin typeface="+mn-lt"/>
                        <a:ea typeface="+mn-ea"/>
                        <a:cs typeface="+mn-cs"/>
                      </a:endParaRPr>
                    </a:p>
                    <a:p>
                      <a:endParaRPr lang="en-GB" sz="14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kern="1200" dirty="0">
                          <a:solidFill>
                            <a:schemeClr val="dk1"/>
                          </a:solidFill>
                          <a:effectLst/>
                          <a:latin typeface="+mn-lt"/>
                          <a:ea typeface="+mn-ea"/>
                          <a:cs typeface="+mn-cs"/>
                        </a:rPr>
                        <a:t>skills necessary to outwit opponents. </a:t>
                      </a:r>
                      <a:r>
                        <a:rPr lang="en-US" sz="1200" kern="1200" dirty="0">
                          <a:solidFill>
                            <a:schemeClr val="dk1"/>
                          </a:solidFill>
                          <a:effectLst/>
                          <a:highlight>
                            <a:srgbClr val="FFFF00"/>
                          </a:highlight>
                          <a:latin typeface="+mn-lt"/>
                          <a:ea typeface="+mn-ea"/>
                          <a:cs typeface="+mn-cs"/>
                        </a:rPr>
                        <a:t>Passing, receiving</a:t>
                      </a:r>
                      <a:r>
                        <a:rPr lang="en-US" sz="1200" kern="1200" dirty="0">
                          <a:solidFill>
                            <a:schemeClr val="dk1"/>
                          </a:solidFill>
                          <a:effectLst/>
                          <a:latin typeface="+mn-lt"/>
                          <a:ea typeface="+mn-ea"/>
                          <a:cs typeface="+mn-cs"/>
                        </a:rPr>
                        <a:t>, tackling and beating an opponent will be developed through small sided games and conditional situations. Demonstrating high quality performances and accurate replication will be assessed. </a:t>
                      </a:r>
                      <a:endParaRPr lang="en-GB" sz="12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100" b="0" dirty="0"/>
                        <a:t>Pupils are not only given the opportunity to develop skills and tactical awareness, they are also encouraged to work as part of a team.</a:t>
                      </a:r>
                    </a:p>
                    <a:p>
                      <a:endParaRPr lang="en-GB" sz="1100" b="0" dirty="0"/>
                    </a:p>
                    <a:p>
                      <a:r>
                        <a:rPr lang="en-GB" sz="1100" b="0" dirty="0"/>
                        <a:t>It allows pupils to develop confidence to get involved in exercise and continue to take part.</a:t>
                      </a:r>
                    </a:p>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b="1" dirty="0"/>
                        <a:t>Sport education model</a:t>
                      </a:r>
                    </a:p>
                    <a:p>
                      <a:r>
                        <a:rPr lang="en-GB" sz="1200" b="0" dirty="0"/>
                        <a:t>This allows pupils to lead elements of the course including warm – ups.</a:t>
                      </a:r>
                    </a:p>
                    <a:p>
                      <a:r>
                        <a:rPr lang="en-GB" sz="1200" b="0" dirty="0"/>
                        <a:t>This helps pupils to develop leadership, confidence and empathy.</a:t>
                      </a:r>
                    </a:p>
                    <a:p>
                      <a:endParaRPr lang="en-GB" sz="1200" b="1"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r h="1597878">
                <a:tc>
                  <a:txBody>
                    <a:bodyPr/>
                    <a:lstStyle/>
                    <a:p>
                      <a:pPr marL="71755" marR="71755" algn="ctr">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r>
                        <a:rPr lang="en-GB" sz="1100" b="1" dirty="0"/>
                        <a:t>Striking and</a:t>
                      </a:r>
                      <a:r>
                        <a:rPr lang="en-GB" sz="1100" b="1" baseline="0" dirty="0"/>
                        <a:t> fielding</a:t>
                      </a:r>
                      <a:endParaRPr lang="en-GB" sz="1100" b="1" dirty="0"/>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400" kern="1200" dirty="0">
                          <a:solidFill>
                            <a:schemeClr val="dk1"/>
                          </a:solidFill>
                          <a:effectLst/>
                          <a:latin typeface="+mn-lt"/>
                          <a:ea typeface="+mn-ea"/>
                          <a:cs typeface="+mn-cs"/>
                        </a:rPr>
                        <a:t>Competence</a:t>
                      </a:r>
                    </a:p>
                    <a:p>
                      <a:r>
                        <a:rPr lang="en-GB" sz="1400" kern="1200" dirty="0">
                          <a:solidFill>
                            <a:schemeClr val="dk1"/>
                          </a:solidFill>
                          <a:effectLst/>
                          <a:latin typeface="+mn-lt"/>
                          <a:ea typeface="+mn-ea"/>
                          <a:cs typeface="+mn-cs"/>
                        </a:rPr>
                        <a:t>Performance,</a:t>
                      </a:r>
                    </a:p>
                    <a:p>
                      <a:r>
                        <a:rPr lang="en-GB" sz="1400" kern="1200" dirty="0">
                          <a:solidFill>
                            <a:schemeClr val="dk1"/>
                          </a:solidFill>
                          <a:effectLst/>
                          <a:latin typeface="+mn-lt"/>
                          <a:ea typeface="+mn-ea"/>
                          <a:cs typeface="+mn-cs"/>
                        </a:rPr>
                        <a:t>Creativity </a:t>
                      </a:r>
                    </a:p>
                    <a:p>
                      <a:r>
                        <a:rPr lang="en-GB" sz="1400" kern="1200" dirty="0">
                          <a:solidFill>
                            <a:schemeClr val="dk1"/>
                          </a:solidFill>
                          <a:effectLst/>
                          <a:latin typeface="+mn-lt"/>
                          <a:ea typeface="+mn-ea"/>
                          <a:cs typeface="+mn-cs"/>
                        </a:rPr>
                        <a:t>Healthy active lifestyles</a:t>
                      </a:r>
                      <a:endParaRPr lang="en-US" sz="1400" kern="1200" dirty="0">
                        <a:solidFill>
                          <a:schemeClr val="dk1"/>
                        </a:solidFill>
                        <a:effectLst/>
                        <a:latin typeface="+mn-lt"/>
                        <a:ea typeface="+mn-ea"/>
                        <a:cs typeface="+mn-cs"/>
                      </a:endParaRPr>
                    </a:p>
                    <a:p>
                      <a:endParaRPr lang="en-GB" sz="14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a:t>Batting, bowling, fielding</a:t>
                      </a:r>
                      <a:r>
                        <a:rPr lang="en-GB" sz="1200" baseline="0" dirty="0"/>
                        <a:t> including;</a:t>
                      </a:r>
                      <a:endParaRPr lang="en-GB" sz="1200" dirty="0"/>
                    </a:p>
                    <a:p>
                      <a:endParaRPr lang="en-GB" sz="1200" dirty="0"/>
                    </a:p>
                    <a:p>
                      <a:r>
                        <a:rPr lang="en-GB" sz="1200" dirty="0"/>
                        <a:t>Success in each position.</a:t>
                      </a:r>
                    </a:p>
                    <a:p>
                      <a:r>
                        <a:rPr lang="en-GB" sz="1200" dirty="0">
                          <a:highlight>
                            <a:srgbClr val="FFFF00"/>
                          </a:highlight>
                        </a:rPr>
                        <a:t>Effective</a:t>
                      </a:r>
                      <a:r>
                        <a:rPr lang="en-GB" sz="1200" baseline="0" dirty="0">
                          <a:highlight>
                            <a:srgbClr val="FFFF00"/>
                          </a:highlight>
                        </a:rPr>
                        <a:t> catching.</a:t>
                      </a:r>
                    </a:p>
                    <a:p>
                      <a:r>
                        <a:rPr lang="en-GB" sz="1200" baseline="0" dirty="0"/>
                        <a:t>Stopping the ball on the move- long barrier-</a:t>
                      </a:r>
                    </a:p>
                    <a:p>
                      <a:r>
                        <a:rPr lang="en-GB" sz="1200" baseline="0" dirty="0">
                          <a:highlight>
                            <a:srgbClr val="FFFF00"/>
                          </a:highlight>
                        </a:rPr>
                        <a:t>Bowling technique</a:t>
                      </a:r>
                    </a:p>
                    <a:p>
                      <a:r>
                        <a:rPr lang="en-GB" sz="1200" baseline="0" dirty="0"/>
                        <a:t>Tactics as a fielder and batter</a:t>
                      </a:r>
                      <a:endParaRPr lang="en-GB" sz="12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100" dirty="0"/>
                        <a:t>Pupils are able to take part in competitive and non competitive situations to develop skills.</a:t>
                      </a:r>
                    </a:p>
                    <a:p>
                      <a:endParaRPr lang="en-GB" sz="1100" dirty="0"/>
                    </a:p>
                    <a:p>
                      <a:r>
                        <a:rPr lang="en-GB" sz="1100" dirty="0"/>
                        <a:t>Tactical awareness plays a bit part in these lessons.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a:t>Working as part of a new team to develop an effective outcome.</a:t>
                      </a:r>
                    </a:p>
                    <a:p>
                      <a:r>
                        <a:rPr lang="en-GB" sz="1200" dirty="0" err="1"/>
                        <a:t>Undersanding</a:t>
                      </a:r>
                      <a:r>
                        <a:rPr lang="en-GB" sz="1200" dirty="0"/>
                        <a:t> the difference between other people and how they play/ compete.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bl>
          </a:graphicData>
        </a:graphic>
      </p:graphicFrame>
    </p:spTree>
    <p:extLst>
      <p:ext uri="{BB962C8B-B14F-4D97-AF65-F5344CB8AC3E}">
        <p14:creationId xmlns:p14="http://schemas.microsoft.com/office/powerpoint/2010/main" val="36254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42324731"/>
              </p:ext>
            </p:extLst>
          </p:nvPr>
        </p:nvGraphicFramePr>
        <p:xfrm>
          <a:off x="152400" y="237208"/>
          <a:ext cx="8839199" cy="3197425"/>
        </p:xfrm>
        <a:graphic>
          <a:graphicData uri="http://schemas.openxmlformats.org/drawingml/2006/table">
            <a:tbl>
              <a:tblPr firstRow="1" firstCol="1" bandRow="1">
                <a:tableStyleId>{5C22544A-7EE6-4342-B048-85BDC9FD1C3A}</a:tableStyleId>
              </a:tblPr>
              <a:tblGrid>
                <a:gridCol w="270724">
                  <a:extLst>
                    <a:ext uri="{9D8B030D-6E8A-4147-A177-3AD203B41FA5}">
                      <a16:colId xmlns:a16="http://schemas.microsoft.com/office/drawing/2014/main" val="864011260"/>
                    </a:ext>
                  </a:extLst>
                </a:gridCol>
                <a:gridCol w="1481876">
                  <a:extLst>
                    <a:ext uri="{9D8B030D-6E8A-4147-A177-3AD203B41FA5}">
                      <a16:colId xmlns:a16="http://schemas.microsoft.com/office/drawing/2014/main" val="1088578751"/>
                    </a:ext>
                  </a:extLst>
                </a:gridCol>
                <a:gridCol w="2057400">
                  <a:extLst>
                    <a:ext uri="{9D8B030D-6E8A-4147-A177-3AD203B41FA5}">
                      <a16:colId xmlns:a16="http://schemas.microsoft.com/office/drawing/2014/main" val="3504555039"/>
                    </a:ext>
                  </a:extLst>
                </a:gridCol>
                <a:gridCol w="2514600">
                  <a:extLst>
                    <a:ext uri="{9D8B030D-6E8A-4147-A177-3AD203B41FA5}">
                      <a16:colId xmlns:a16="http://schemas.microsoft.com/office/drawing/2014/main" val="3779736841"/>
                    </a:ext>
                  </a:extLst>
                </a:gridCol>
                <a:gridCol w="1524000">
                  <a:extLst>
                    <a:ext uri="{9D8B030D-6E8A-4147-A177-3AD203B41FA5}">
                      <a16:colId xmlns:a16="http://schemas.microsoft.com/office/drawing/2014/main" val="1325913305"/>
                    </a:ext>
                  </a:extLst>
                </a:gridCol>
                <a:gridCol w="990599">
                  <a:extLst>
                    <a:ext uri="{9D8B030D-6E8A-4147-A177-3AD203B41FA5}">
                      <a16:colId xmlns:a16="http://schemas.microsoft.com/office/drawing/2014/main" val="2743677682"/>
                    </a:ext>
                  </a:extLst>
                </a:gridCol>
              </a:tblGrid>
              <a:tr h="3197425">
                <a:tc>
                  <a:txBody>
                    <a:bodyPr/>
                    <a:lstStyle/>
                    <a:p>
                      <a:pPr marL="71755" marR="71755" algn="ctr">
                        <a:spcAft>
                          <a:spcPts val="0"/>
                        </a:spcAft>
                      </a:pP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r>
                        <a:rPr lang="en-GB" sz="1200" dirty="0">
                          <a:solidFill>
                            <a:schemeClr val="tx1"/>
                          </a:solidFill>
                        </a:rPr>
                        <a:t>Dance</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kern="1200" dirty="0">
                          <a:solidFill>
                            <a:schemeClr val="dk1"/>
                          </a:solidFill>
                          <a:effectLst/>
                          <a:latin typeface="+mn-lt"/>
                          <a:ea typeface="+mn-ea"/>
                          <a:cs typeface="+mn-cs"/>
                        </a:rPr>
                        <a:t>Competence</a:t>
                      </a:r>
                    </a:p>
                    <a:p>
                      <a:r>
                        <a:rPr lang="en-GB" sz="1200" kern="1200" dirty="0">
                          <a:solidFill>
                            <a:schemeClr val="dk1"/>
                          </a:solidFill>
                          <a:effectLst/>
                          <a:latin typeface="+mn-lt"/>
                          <a:ea typeface="+mn-ea"/>
                          <a:cs typeface="+mn-cs"/>
                        </a:rPr>
                        <a:t>Performance,</a:t>
                      </a:r>
                    </a:p>
                    <a:p>
                      <a:r>
                        <a:rPr lang="en-GB" sz="1200" kern="1200" dirty="0">
                          <a:solidFill>
                            <a:schemeClr val="dk1"/>
                          </a:solidFill>
                          <a:effectLst/>
                          <a:latin typeface="+mn-lt"/>
                          <a:ea typeface="+mn-ea"/>
                          <a:cs typeface="+mn-cs"/>
                        </a:rPr>
                        <a:t>Creativity </a:t>
                      </a:r>
                    </a:p>
                    <a:p>
                      <a:r>
                        <a:rPr lang="en-GB" sz="1200" kern="1200" dirty="0">
                          <a:solidFill>
                            <a:schemeClr val="dk1"/>
                          </a:solidFill>
                          <a:effectLst/>
                          <a:latin typeface="+mn-lt"/>
                          <a:ea typeface="+mn-ea"/>
                          <a:cs typeface="+mn-cs"/>
                        </a:rPr>
                        <a:t>Healthy active lifestyles</a:t>
                      </a:r>
                      <a:endParaRPr lang="en-US" sz="1200" kern="1200" dirty="0">
                        <a:solidFill>
                          <a:schemeClr val="dk1"/>
                        </a:solidFill>
                        <a:effectLst/>
                        <a:latin typeface="+mn-lt"/>
                        <a:ea typeface="+mn-ea"/>
                        <a:cs typeface="+mn-cs"/>
                      </a:endParaRPr>
                    </a:p>
                    <a:p>
                      <a:endParaRPr lang="en-GB" sz="120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0" kern="1200" dirty="0">
                          <a:solidFill>
                            <a:schemeClr val="tx1"/>
                          </a:solidFill>
                          <a:effectLst/>
                          <a:highlight>
                            <a:srgbClr val="FFFF00"/>
                          </a:highlight>
                          <a:latin typeface="+mn-lt"/>
                          <a:ea typeface="+mn-ea"/>
                          <a:cs typeface="+mn-cs"/>
                        </a:rPr>
                        <a:t>Develop skills and use creativity </a:t>
                      </a:r>
                      <a:r>
                        <a:rPr lang="en-US" sz="1200" b="0" kern="1200" dirty="0">
                          <a:solidFill>
                            <a:schemeClr val="tx1"/>
                          </a:solidFill>
                          <a:effectLst/>
                          <a:latin typeface="+mn-lt"/>
                          <a:ea typeface="+mn-ea"/>
                          <a:cs typeface="+mn-cs"/>
                        </a:rPr>
                        <a:t>to develop a fluent dance sequence.</a:t>
                      </a:r>
                    </a:p>
                    <a:p>
                      <a:r>
                        <a:rPr lang="en-US" sz="1200" b="0" kern="1200" dirty="0">
                          <a:solidFill>
                            <a:schemeClr val="tx1"/>
                          </a:solidFill>
                          <a:effectLst/>
                          <a:latin typeface="+mn-lt"/>
                          <a:ea typeface="+mn-ea"/>
                          <a:cs typeface="+mn-cs"/>
                        </a:rPr>
                        <a:t>Learn to select and develop a range of compositional principles of there own.  To perform a dance sequence showing an understanding of style, artistic intention and accompaniment. Body language, concept &amp; movement will be developed through compositional ideas. Demonstrate high quality performances, techniques and sequences. </a:t>
                      </a:r>
                      <a:endParaRPr lang="en-GB" sz="12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20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a:solidFill>
                            <a:schemeClr val="tx1"/>
                          </a:solidFill>
                        </a:rPr>
                        <a:t>Dances from other cultures.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32142764"/>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427471930"/>
              </p:ext>
            </p:extLst>
          </p:nvPr>
        </p:nvGraphicFramePr>
        <p:xfrm>
          <a:off x="152399" y="2590800"/>
          <a:ext cx="8839199" cy="3197426"/>
        </p:xfrm>
        <a:graphic>
          <a:graphicData uri="http://schemas.openxmlformats.org/drawingml/2006/table">
            <a:tbl>
              <a:tblPr firstRow="1" firstCol="1" bandRow="1">
                <a:tableStyleId>{5C22544A-7EE6-4342-B048-85BDC9FD1C3A}</a:tableStyleId>
              </a:tblPr>
              <a:tblGrid>
                <a:gridCol w="270724">
                  <a:extLst>
                    <a:ext uri="{9D8B030D-6E8A-4147-A177-3AD203B41FA5}">
                      <a16:colId xmlns:a16="http://schemas.microsoft.com/office/drawing/2014/main" val="4058439144"/>
                    </a:ext>
                  </a:extLst>
                </a:gridCol>
                <a:gridCol w="1481876">
                  <a:extLst>
                    <a:ext uri="{9D8B030D-6E8A-4147-A177-3AD203B41FA5}">
                      <a16:colId xmlns:a16="http://schemas.microsoft.com/office/drawing/2014/main" val="3689249836"/>
                    </a:ext>
                  </a:extLst>
                </a:gridCol>
                <a:gridCol w="2047875">
                  <a:extLst>
                    <a:ext uri="{9D8B030D-6E8A-4147-A177-3AD203B41FA5}">
                      <a16:colId xmlns:a16="http://schemas.microsoft.com/office/drawing/2014/main" val="3884466954"/>
                    </a:ext>
                  </a:extLst>
                </a:gridCol>
                <a:gridCol w="2524126">
                  <a:extLst>
                    <a:ext uri="{9D8B030D-6E8A-4147-A177-3AD203B41FA5}">
                      <a16:colId xmlns:a16="http://schemas.microsoft.com/office/drawing/2014/main" val="2287306031"/>
                    </a:ext>
                  </a:extLst>
                </a:gridCol>
                <a:gridCol w="1523999">
                  <a:extLst>
                    <a:ext uri="{9D8B030D-6E8A-4147-A177-3AD203B41FA5}">
                      <a16:colId xmlns:a16="http://schemas.microsoft.com/office/drawing/2014/main" val="1600811392"/>
                    </a:ext>
                  </a:extLst>
                </a:gridCol>
                <a:gridCol w="990599">
                  <a:extLst>
                    <a:ext uri="{9D8B030D-6E8A-4147-A177-3AD203B41FA5}">
                      <a16:colId xmlns:a16="http://schemas.microsoft.com/office/drawing/2014/main" val="1887217785"/>
                    </a:ext>
                  </a:extLst>
                </a:gridCol>
              </a:tblGrid>
              <a:tr h="1598713">
                <a:tc>
                  <a:txBody>
                    <a:bodyPr/>
                    <a:lstStyle/>
                    <a:p>
                      <a:pPr marL="71755" marR="71755" algn="ctr">
                        <a:spcAft>
                          <a:spcPts val="0"/>
                        </a:spcAft>
                      </a:pP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r>
                        <a:rPr lang="en-GB" sz="1400" dirty="0">
                          <a:solidFill>
                            <a:schemeClr val="tx1"/>
                          </a:solidFill>
                        </a:rPr>
                        <a:t>Hockey</a:t>
                      </a:r>
                    </a:p>
                    <a:p>
                      <a:endParaRPr lang="en-GB" sz="1400" dirty="0">
                        <a:solidFill>
                          <a:schemeClr val="tx1"/>
                        </a:solidFill>
                      </a:endParaRPr>
                    </a:p>
                    <a:p>
                      <a:endParaRPr lang="en-GB" sz="1400" dirty="0">
                        <a:solidFill>
                          <a:schemeClr val="tx1"/>
                        </a:solidFill>
                      </a:endParaRPr>
                    </a:p>
                    <a:p>
                      <a:endParaRPr lang="en-GB" sz="1400" dirty="0">
                        <a:solidFill>
                          <a:schemeClr val="tx1"/>
                        </a:solidFill>
                      </a:endParaRPr>
                    </a:p>
                    <a:p>
                      <a:endParaRPr lang="en-GB" sz="1400" dirty="0">
                        <a:solidFill>
                          <a:schemeClr val="tx1"/>
                        </a:solidFill>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400" kern="1200" dirty="0">
                          <a:solidFill>
                            <a:schemeClr val="dk1"/>
                          </a:solidFill>
                          <a:effectLst/>
                          <a:latin typeface="+mn-lt"/>
                          <a:ea typeface="+mn-ea"/>
                          <a:cs typeface="+mn-cs"/>
                        </a:rPr>
                        <a:t>Competence</a:t>
                      </a:r>
                    </a:p>
                    <a:p>
                      <a:r>
                        <a:rPr lang="en-GB" sz="1400" kern="1200" dirty="0">
                          <a:solidFill>
                            <a:schemeClr val="dk1"/>
                          </a:solidFill>
                          <a:effectLst/>
                          <a:latin typeface="+mn-lt"/>
                          <a:ea typeface="+mn-ea"/>
                          <a:cs typeface="+mn-cs"/>
                        </a:rPr>
                        <a:t>Performance,</a:t>
                      </a:r>
                    </a:p>
                    <a:p>
                      <a:r>
                        <a:rPr lang="en-GB" sz="1400" kern="1200" dirty="0">
                          <a:solidFill>
                            <a:schemeClr val="dk1"/>
                          </a:solidFill>
                          <a:effectLst/>
                          <a:latin typeface="+mn-lt"/>
                          <a:ea typeface="+mn-ea"/>
                          <a:cs typeface="+mn-cs"/>
                        </a:rPr>
                        <a:t>Creativity </a:t>
                      </a:r>
                    </a:p>
                    <a:p>
                      <a:r>
                        <a:rPr lang="en-GB" sz="1400" kern="1200" dirty="0">
                          <a:solidFill>
                            <a:schemeClr val="dk1"/>
                          </a:solidFill>
                          <a:effectLst/>
                          <a:latin typeface="+mn-lt"/>
                          <a:ea typeface="+mn-ea"/>
                          <a:cs typeface="+mn-cs"/>
                        </a:rPr>
                        <a:t>Healthy active lifestyles</a:t>
                      </a:r>
                      <a:endParaRPr lang="en-US" sz="1400" kern="1200" dirty="0">
                        <a:solidFill>
                          <a:schemeClr val="dk1"/>
                        </a:solidFill>
                        <a:effectLst/>
                        <a:latin typeface="+mn-lt"/>
                        <a:ea typeface="+mn-ea"/>
                        <a:cs typeface="+mn-cs"/>
                      </a:endParaRPr>
                    </a:p>
                    <a:p>
                      <a:endParaRPr lang="en-GB" sz="14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b="0" kern="1200" dirty="0">
                          <a:solidFill>
                            <a:schemeClr val="tx1"/>
                          </a:solidFill>
                          <a:effectLst/>
                          <a:latin typeface="+mn-lt"/>
                          <a:ea typeface="+mn-ea"/>
                          <a:cs typeface="+mn-cs"/>
                        </a:rPr>
                        <a:t>Passing</a:t>
                      </a:r>
                      <a:r>
                        <a:rPr lang="en-US" sz="1200" b="0" kern="1200" baseline="0" dirty="0">
                          <a:solidFill>
                            <a:schemeClr val="tx1"/>
                          </a:solidFill>
                          <a:effectLst/>
                          <a:latin typeface="+mn-lt"/>
                          <a:ea typeface="+mn-ea"/>
                          <a:cs typeface="+mn-cs"/>
                        </a:rPr>
                        <a:t> – </a:t>
                      </a:r>
                      <a:r>
                        <a:rPr lang="en-US" sz="1200" b="0" kern="1200" baseline="0" dirty="0">
                          <a:solidFill>
                            <a:schemeClr val="tx1"/>
                          </a:solidFill>
                          <a:effectLst/>
                          <a:highlight>
                            <a:srgbClr val="FFFF00"/>
                          </a:highlight>
                          <a:latin typeface="+mn-lt"/>
                          <a:ea typeface="+mn-ea"/>
                          <a:cs typeface="+mn-cs"/>
                        </a:rPr>
                        <a:t>push</a:t>
                      </a:r>
                      <a:r>
                        <a:rPr lang="en-US" sz="1200" b="0" kern="1200" baseline="0" dirty="0">
                          <a:solidFill>
                            <a:schemeClr val="tx1"/>
                          </a:solidFill>
                          <a:effectLst/>
                          <a:latin typeface="+mn-lt"/>
                          <a:ea typeface="+mn-ea"/>
                          <a:cs typeface="+mn-cs"/>
                        </a:rPr>
                        <a:t>, hit, slap.</a:t>
                      </a:r>
                    </a:p>
                    <a:p>
                      <a:r>
                        <a:rPr lang="en-US" sz="1200" b="0" kern="1200" dirty="0">
                          <a:solidFill>
                            <a:schemeClr val="tx1"/>
                          </a:solidFill>
                          <a:effectLst/>
                          <a:latin typeface="+mn-lt"/>
                          <a:ea typeface="+mn-ea"/>
                          <a:cs typeface="+mn-cs"/>
                        </a:rPr>
                        <a:t> receiving, shooting, tackling and beating an opponent will be developed through small sided games and conditional situations. Demonstrating some high quality performances and accurate replication will be assessed</a:t>
                      </a:r>
                      <a:endParaRPr lang="en-GB" sz="12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46407548"/>
                  </a:ext>
                </a:extLst>
              </a:tr>
              <a:tr h="1598713">
                <a:tc>
                  <a:txBody>
                    <a:bodyPr/>
                    <a:lstStyle/>
                    <a:p>
                      <a:pPr marL="71755" marR="71755" algn="ctr">
                        <a:spcAft>
                          <a:spcPts val="0"/>
                        </a:spcAft>
                      </a:pP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r>
                        <a:rPr lang="en-GB" sz="1400" dirty="0">
                          <a:solidFill>
                            <a:schemeClr val="tx1"/>
                          </a:solidFill>
                        </a:rPr>
                        <a:t>Athletics</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050" b="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Competence</a:t>
                      </a:r>
                    </a:p>
                    <a:p>
                      <a:r>
                        <a:rPr lang="en-GB" sz="1400" kern="1200" dirty="0">
                          <a:solidFill>
                            <a:schemeClr val="dk1"/>
                          </a:solidFill>
                          <a:effectLst/>
                          <a:latin typeface="+mn-lt"/>
                          <a:ea typeface="+mn-ea"/>
                          <a:cs typeface="+mn-cs"/>
                        </a:rPr>
                        <a:t>Performance,</a:t>
                      </a:r>
                    </a:p>
                    <a:p>
                      <a:r>
                        <a:rPr lang="en-GB" sz="1400" kern="1200" dirty="0">
                          <a:solidFill>
                            <a:schemeClr val="dk1"/>
                          </a:solidFill>
                          <a:effectLst/>
                          <a:latin typeface="+mn-lt"/>
                          <a:ea typeface="+mn-ea"/>
                          <a:cs typeface="+mn-cs"/>
                        </a:rPr>
                        <a:t>Creativity </a:t>
                      </a:r>
                    </a:p>
                    <a:p>
                      <a:r>
                        <a:rPr lang="en-GB" sz="1400" kern="1200" dirty="0">
                          <a:solidFill>
                            <a:schemeClr val="dk1"/>
                          </a:solidFill>
                          <a:effectLst/>
                          <a:latin typeface="+mn-lt"/>
                          <a:ea typeface="+mn-ea"/>
                          <a:cs typeface="+mn-cs"/>
                        </a:rPr>
                        <a:t>Healthy active lifestyles</a:t>
                      </a:r>
                      <a:endParaRPr lang="en-US" sz="1400" kern="1200" dirty="0">
                        <a:solidFill>
                          <a:schemeClr val="dk1"/>
                        </a:solidFill>
                        <a:effectLst/>
                        <a:latin typeface="+mn-lt"/>
                        <a:ea typeface="+mn-ea"/>
                        <a:cs typeface="+mn-cs"/>
                      </a:endParaRPr>
                    </a:p>
                    <a:p>
                      <a:endParaRPr lang="en-GB" sz="14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2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96539627"/>
                  </a:ext>
                </a:extLst>
              </a:tr>
            </a:tbl>
          </a:graphicData>
        </a:graphic>
      </p:graphicFrame>
    </p:spTree>
    <p:extLst>
      <p:ext uri="{BB962C8B-B14F-4D97-AF65-F5344CB8AC3E}">
        <p14:creationId xmlns:p14="http://schemas.microsoft.com/office/powerpoint/2010/main" val="1357700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D8946-AC20-4813-9294-FED448AFE4D8}"/>
              </a:ext>
            </a:extLst>
          </p:cNvPr>
          <p:cNvSpPr>
            <a:spLocks noGrp="1"/>
          </p:cNvSpPr>
          <p:nvPr>
            <p:ph type="ctrTitle"/>
          </p:nvPr>
        </p:nvSpPr>
        <p:spPr/>
        <p:txBody>
          <a:bodyPr/>
          <a:lstStyle/>
          <a:p>
            <a:r>
              <a:rPr lang="en-GB" dirty="0"/>
              <a:t>Essential knowledge at KS3</a:t>
            </a:r>
          </a:p>
        </p:txBody>
      </p:sp>
      <p:sp>
        <p:nvSpPr>
          <p:cNvPr id="3" name="Subtitle 2">
            <a:extLst>
              <a:ext uri="{FF2B5EF4-FFF2-40B4-BE49-F238E27FC236}">
                <a16:creationId xmlns:a16="http://schemas.microsoft.com/office/drawing/2014/main" id="{F2676A72-AF45-4148-94AF-C7CB76AC6811}"/>
              </a:ext>
            </a:extLst>
          </p:cNvPr>
          <p:cNvSpPr>
            <a:spLocks noGrp="1"/>
          </p:cNvSpPr>
          <p:nvPr>
            <p:ph type="subTitle" idx="1"/>
          </p:nvPr>
        </p:nvSpPr>
        <p:spPr/>
        <p:txBody>
          <a:bodyPr>
            <a:normAutofit fontScale="77500" lnSpcReduction="20000"/>
          </a:bodyPr>
          <a:lstStyle/>
          <a:p>
            <a:r>
              <a:rPr lang="en-GB" dirty="0"/>
              <a:t>Fundamentals of running, jumping, throwing and catching, kicking and striking in isolation and combination.</a:t>
            </a:r>
          </a:p>
          <a:p>
            <a:r>
              <a:rPr lang="en-GB" dirty="0"/>
              <a:t>Playing competitive games and modified where appropriate.</a:t>
            </a:r>
          </a:p>
        </p:txBody>
      </p:sp>
    </p:spTree>
    <p:extLst>
      <p:ext uri="{BB962C8B-B14F-4D97-AF65-F5344CB8AC3E}">
        <p14:creationId xmlns:p14="http://schemas.microsoft.com/office/powerpoint/2010/main" val="327760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4093530033"/>
              </p:ext>
            </p:extLst>
          </p:nvPr>
        </p:nvGraphicFramePr>
        <p:xfrm>
          <a:off x="152400" y="76200"/>
          <a:ext cx="8686800" cy="8216368"/>
        </p:xfrm>
        <a:graphic>
          <a:graphicData uri="http://schemas.openxmlformats.org/drawingml/2006/table">
            <a:tbl>
              <a:tblPr firstRow="1" firstCol="1" bandRow="1">
                <a:tableStyleId>{5C22544A-7EE6-4342-B048-85BDC9FD1C3A}</a:tableStyleId>
              </a:tblPr>
              <a:tblGrid>
                <a:gridCol w="266057">
                  <a:extLst>
                    <a:ext uri="{9D8B030D-6E8A-4147-A177-3AD203B41FA5}">
                      <a16:colId xmlns:a16="http://schemas.microsoft.com/office/drawing/2014/main" val="2118699837"/>
                    </a:ext>
                  </a:extLst>
                </a:gridCol>
                <a:gridCol w="1562743">
                  <a:extLst>
                    <a:ext uri="{9D8B030D-6E8A-4147-A177-3AD203B41FA5}">
                      <a16:colId xmlns:a16="http://schemas.microsoft.com/office/drawing/2014/main" val="1375767732"/>
                    </a:ext>
                  </a:extLst>
                </a:gridCol>
                <a:gridCol w="1828800">
                  <a:extLst>
                    <a:ext uri="{9D8B030D-6E8A-4147-A177-3AD203B41FA5}">
                      <a16:colId xmlns:a16="http://schemas.microsoft.com/office/drawing/2014/main" val="20002"/>
                    </a:ext>
                  </a:extLst>
                </a:gridCol>
                <a:gridCol w="1981200">
                  <a:extLst>
                    <a:ext uri="{9D8B030D-6E8A-4147-A177-3AD203B41FA5}">
                      <a16:colId xmlns:a16="http://schemas.microsoft.com/office/drawing/2014/main" val="20003"/>
                    </a:ext>
                  </a:extLst>
                </a:gridCol>
                <a:gridCol w="1828801">
                  <a:extLst>
                    <a:ext uri="{9D8B030D-6E8A-4147-A177-3AD203B41FA5}">
                      <a16:colId xmlns:a16="http://schemas.microsoft.com/office/drawing/2014/main" val="1481332327"/>
                    </a:ext>
                  </a:extLst>
                </a:gridCol>
                <a:gridCol w="1219199">
                  <a:extLst>
                    <a:ext uri="{9D8B030D-6E8A-4147-A177-3AD203B41FA5}">
                      <a16:colId xmlns:a16="http://schemas.microsoft.com/office/drawing/2014/main" val="20005"/>
                    </a:ext>
                  </a:extLst>
                </a:gridCol>
              </a:tblGrid>
              <a:tr h="364353">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Key</a:t>
                      </a:r>
                      <a:r>
                        <a:rPr lang="en-GB" sz="1800" baseline="0" dirty="0">
                          <a:effectLst/>
                        </a:rPr>
                        <a:t> Stage 4 PE</a:t>
                      </a:r>
                      <a:endParaRPr lang="en-GB" sz="1800" dirty="0">
                        <a:effectLst/>
                      </a:endParaRPr>
                    </a:p>
                    <a:p>
                      <a:pPr algn="l">
                        <a:spcAft>
                          <a:spcPts val="0"/>
                        </a:spcAft>
                      </a:pPr>
                      <a:r>
                        <a:rPr lang="en-GB" sz="1800" dirty="0">
                          <a:effectLst/>
                        </a:rPr>
                        <a:t>Order</a:t>
                      </a:r>
                      <a:r>
                        <a:rPr lang="en-GB" sz="1800" baseline="0" dirty="0">
                          <a:effectLst/>
                        </a:rPr>
                        <a:t> pupils learn sport will vary.</a:t>
                      </a:r>
                    </a:p>
                    <a:p>
                      <a:pPr algn="l">
                        <a:spcAft>
                          <a:spcPts val="0"/>
                        </a:spcAft>
                      </a:pPr>
                      <a:r>
                        <a:rPr lang="en-GB" sz="1800" baseline="0" dirty="0">
                          <a:effectLst/>
                        </a:rPr>
                        <a:t>Taught on a carousel change every 6 weeks.</a:t>
                      </a: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77693">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FUTURE DEVELOPMENT PSHE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652405">
                <a:tc>
                  <a:txBody>
                    <a:bodyPr/>
                    <a:lstStyle/>
                    <a:p>
                      <a:pPr marL="71755" marR="71755" algn="ctr">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r>
                        <a:rPr lang="en-GB" sz="1400" dirty="0" err="1"/>
                        <a:t>Trampolining</a:t>
                      </a:r>
                      <a:endParaRPr lang="en-GB" sz="1400" dirty="0"/>
                    </a:p>
                    <a:p>
                      <a:endParaRPr lang="en-GB" sz="1400" dirty="0"/>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a:t>Assessed in 4 areas;</a:t>
                      </a:r>
                    </a:p>
                    <a:p>
                      <a:r>
                        <a:rPr lang="en-GB" sz="1200" dirty="0"/>
                        <a:t>Physical</a:t>
                      </a:r>
                      <a:r>
                        <a:rPr lang="en-GB" sz="1200" baseline="0" dirty="0"/>
                        <a:t> Attributes</a:t>
                      </a:r>
                      <a:endParaRPr lang="en-GB" sz="12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a:t>Body tension.</a:t>
                      </a:r>
                    </a:p>
                    <a:p>
                      <a:r>
                        <a:rPr lang="en-GB" sz="1200" dirty="0"/>
                        <a:t>More focus on</a:t>
                      </a:r>
                      <a:r>
                        <a:rPr lang="en-GB" sz="1200" baseline="0" dirty="0"/>
                        <a:t> advanced skills.</a:t>
                      </a:r>
                    </a:p>
                    <a:p>
                      <a:endParaRPr lang="en-GB" sz="1200" baseline="0" dirty="0"/>
                    </a:p>
                    <a:p>
                      <a:r>
                        <a:rPr lang="en-GB" sz="1200" baseline="0" dirty="0"/>
                        <a:t>Twisting out of/ into moves.</a:t>
                      </a:r>
                    </a:p>
                    <a:p>
                      <a:endParaRPr lang="en-GB" sz="1200" baseline="0" dirty="0"/>
                    </a:p>
                    <a:p>
                      <a:r>
                        <a:rPr lang="en-GB" sz="1200" baseline="0" dirty="0"/>
                        <a:t>10 bounce advanced routine</a:t>
                      </a:r>
                      <a:endParaRPr lang="en-GB" sz="12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baseline="0" dirty="0"/>
                        <a:t>Pupils need to develop the ability to outwit opponents for GCSE Assessment.</a:t>
                      </a:r>
                    </a:p>
                    <a:p>
                      <a:endParaRPr lang="en-GB" sz="1200" baseline="0" dirty="0"/>
                    </a:p>
                    <a:p>
                      <a:r>
                        <a:rPr lang="en-GB" sz="1200" baseline="0" dirty="0"/>
                        <a:t>They must be able to analyse performance</a:t>
                      </a:r>
                    </a:p>
                    <a:p>
                      <a:endParaRPr lang="en-GB" sz="1200" baseline="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100" kern="1200" dirty="0">
                          <a:solidFill>
                            <a:srgbClr val="000000"/>
                          </a:solidFill>
                          <a:latin typeface="ArialMT"/>
                          <a:ea typeface="+mn-ea"/>
                          <a:cs typeface="+mn-cs"/>
                        </a:rPr>
                        <a:t>The focus during Ks4 is a about being physically active and  </a:t>
                      </a:r>
                      <a:r>
                        <a:rPr lang="en-GB" sz="1100" b="0" i="0" u="none" strike="noStrike" kern="1200" baseline="0" dirty="0">
                          <a:solidFill>
                            <a:schemeClr val="dk1"/>
                          </a:solidFill>
                          <a:latin typeface="+mn-lt"/>
                          <a:ea typeface="+mn-ea"/>
                          <a:cs typeface="+mn-cs"/>
                        </a:rPr>
                        <a:t>learning how to</a:t>
                      </a:r>
                    </a:p>
                    <a:p>
                      <a:r>
                        <a:rPr lang="en-GB" sz="1100" b="0" i="0" u="none" strike="noStrike" kern="1200" baseline="0" dirty="0">
                          <a:solidFill>
                            <a:schemeClr val="dk1"/>
                          </a:solidFill>
                          <a:latin typeface="+mn-lt"/>
                          <a:ea typeface="+mn-ea"/>
                          <a:cs typeface="+mn-cs"/>
                        </a:rPr>
                        <a:t>stay fit today and for the rest of your life.</a:t>
                      </a: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1451107">
                <a:tc>
                  <a:txBody>
                    <a:bodyPr/>
                    <a:lstStyle/>
                    <a:p>
                      <a:pPr marL="71755" marR="71755" algn="ctr">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r>
                        <a:rPr lang="en-GB" sz="1400" dirty="0"/>
                        <a:t>Badminton</a:t>
                      </a:r>
                    </a:p>
                    <a:p>
                      <a:endParaRPr lang="en-GB" sz="1400" dirty="0"/>
                    </a:p>
                    <a:p>
                      <a:endParaRPr lang="en-GB" sz="14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a:t>Range of skills</a:t>
                      </a:r>
                    </a:p>
                    <a:p>
                      <a:endParaRPr lang="en-GB" sz="1200" dirty="0"/>
                    </a:p>
                    <a:p>
                      <a:r>
                        <a:rPr lang="en-GB" sz="1200" dirty="0"/>
                        <a:t>Quality of skills</a:t>
                      </a:r>
                    </a:p>
                    <a:p>
                      <a:endParaRPr lang="en-GB" sz="1200" dirty="0"/>
                    </a:p>
                    <a:p>
                      <a:endParaRPr lang="en-GB" sz="1200" dirty="0"/>
                    </a:p>
                    <a:p>
                      <a:r>
                        <a:rPr lang="en-GB" sz="1200" dirty="0"/>
                        <a:t>Decision</a:t>
                      </a:r>
                      <a:r>
                        <a:rPr lang="en-GB" sz="1200" baseline="0" dirty="0"/>
                        <a:t> Making</a:t>
                      </a:r>
                    </a:p>
                    <a:p>
                      <a:endParaRPr lang="en-GB" sz="1200" baseline="0" dirty="0"/>
                    </a:p>
                    <a:p>
                      <a:endParaRPr lang="en-GB" sz="1200" baseline="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a:highlight>
                            <a:srgbClr val="FFFF00"/>
                          </a:highlight>
                        </a:rPr>
                        <a:t>Range</a:t>
                      </a:r>
                      <a:r>
                        <a:rPr lang="en-GB" sz="1200" baseline="0" dirty="0">
                          <a:highlight>
                            <a:srgbClr val="FFFF00"/>
                          </a:highlight>
                        </a:rPr>
                        <a:t> of skills; serves </a:t>
                      </a:r>
                      <a:r>
                        <a:rPr lang="en-GB" sz="1200" baseline="0" dirty="0"/>
                        <a:t>(Forehand and Backhand)</a:t>
                      </a:r>
                    </a:p>
                    <a:p>
                      <a:r>
                        <a:rPr lang="en-GB" sz="1200" baseline="0" dirty="0"/>
                        <a:t>Smash , Drop shot</a:t>
                      </a:r>
                    </a:p>
                    <a:p>
                      <a:r>
                        <a:rPr lang="en-GB" sz="1200" baseline="0" dirty="0"/>
                        <a:t>Overhead clear, Net shot</a:t>
                      </a:r>
                    </a:p>
                    <a:p>
                      <a:r>
                        <a:rPr lang="en-GB" sz="1200" baseline="0" dirty="0"/>
                        <a:t>Drive</a:t>
                      </a:r>
                    </a:p>
                    <a:p>
                      <a:endParaRPr lang="en-GB" sz="1200" baseline="0" dirty="0"/>
                    </a:p>
                    <a:p>
                      <a:r>
                        <a:rPr lang="en-GB" sz="1200" baseline="0" dirty="0"/>
                        <a:t>More analysis, playing the effective shot.</a:t>
                      </a:r>
                    </a:p>
                    <a:p>
                      <a:r>
                        <a:rPr lang="en-GB" sz="1200" baseline="0" dirty="0">
                          <a:highlight>
                            <a:srgbClr val="FFFF00"/>
                          </a:highlight>
                        </a:rPr>
                        <a:t>Playing to outwit </a:t>
                      </a:r>
                    </a:p>
                    <a:p>
                      <a:r>
                        <a:rPr lang="en-GB" sz="1200" baseline="0" dirty="0"/>
                        <a:t>Have to officiate both singles and doubles game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t>Variety provided to allow all pupils to enjoy and succeed in  the subject</a:t>
                      </a:r>
                      <a:endParaRPr lang="en-GB" sz="1200" dirty="0"/>
                    </a:p>
                    <a:p>
                      <a:endParaRPr lang="en-GB" sz="1200" dirty="0"/>
                    </a:p>
                    <a:p>
                      <a:r>
                        <a:rPr lang="en-GB" sz="1200" dirty="0"/>
                        <a:t>Links to school</a:t>
                      </a:r>
                      <a:r>
                        <a:rPr lang="en-GB" sz="1200" baseline="0" dirty="0"/>
                        <a:t> competitions</a:t>
                      </a:r>
                      <a:endParaRPr lang="en-GB" sz="12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We aim to develop resilience, working together and developing resilience.</a:t>
                      </a:r>
                    </a:p>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ArialMT"/>
                          <a:ea typeface="+mn-ea"/>
                          <a:cs typeface="+mn-cs"/>
                        </a:rPr>
                        <a:t>We offer a wide variety of activities that can link to lifestyles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r h="1801627">
                <a:tc>
                  <a:txBody>
                    <a:bodyPr/>
                    <a:lstStyle/>
                    <a:p>
                      <a:pPr marL="71755" marR="71755" algn="ctr">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r>
                        <a:rPr lang="en-GB" sz="1400" dirty="0"/>
                        <a:t>Football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200" dirty="0"/>
                    </a:p>
                    <a:p>
                      <a:r>
                        <a:rPr lang="en-GB" sz="1200" dirty="0"/>
                        <a:t>Continue</a:t>
                      </a:r>
                      <a:r>
                        <a:rPr lang="en-GB" sz="1200" baseline="0" dirty="0"/>
                        <a:t> to d</a:t>
                      </a:r>
                      <a:r>
                        <a:rPr lang="en-GB" sz="1200" dirty="0"/>
                        <a:t>evelop skills</a:t>
                      </a:r>
                      <a:r>
                        <a:rPr lang="en-GB" sz="1200" baseline="0" dirty="0"/>
                        <a:t> to outwit opponent;</a:t>
                      </a:r>
                    </a:p>
                    <a:p>
                      <a:r>
                        <a:rPr lang="en-GB" sz="1200" dirty="0">
                          <a:highlight>
                            <a:srgbClr val="FFFF00"/>
                          </a:highlight>
                        </a:rPr>
                        <a:t>Passing,</a:t>
                      </a:r>
                      <a:r>
                        <a:rPr lang="en-GB" sz="1200" baseline="0" dirty="0">
                          <a:highlight>
                            <a:srgbClr val="FFFF00"/>
                          </a:highlight>
                        </a:rPr>
                        <a:t> shooting, control, heading, tackling</a:t>
                      </a:r>
                    </a:p>
                    <a:p>
                      <a:r>
                        <a:rPr lang="en-GB" sz="1200" baseline="0" dirty="0">
                          <a:highlight>
                            <a:srgbClr val="FFFF00"/>
                          </a:highlight>
                        </a:rPr>
                        <a:t>Play an effective role in 11 v 11 game</a:t>
                      </a:r>
                    </a:p>
                    <a:p>
                      <a:r>
                        <a:rPr lang="en-GB" sz="1200" baseline="0" dirty="0"/>
                        <a:t>More tactical awareness.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a:t>Allows pupils to develop a good skill set and</a:t>
                      </a:r>
                      <a:r>
                        <a:rPr lang="en-GB" sz="1200" baseline="0" dirty="0"/>
                        <a:t> flourish creatively</a:t>
                      </a:r>
                      <a:endParaRPr lang="en-GB" sz="12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r h="1379056">
                <a:tc gridSpan="6">
                  <a:txBody>
                    <a:bodyPr/>
                    <a:lstStyle/>
                    <a:p>
                      <a:pPr marL="71755" marR="71755" algn="l">
                        <a:spcAft>
                          <a:spcPts val="0"/>
                        </a:spcAft>
                      </a:pPr>
                      <a:endParaRPr lang="en-GB" sz="12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87110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743085294"/>
              </p:ext>
            </p:extLst>
          </p:nvPr>
        </p:nvGraphicFramePr>
        <p:xfrm>
          <a:off x="76200" y="152400"/>
          <a:ext cx="8103056" cy="6807727"/>
        </p:xfrm>
        <a:graphic>
          <a:graphicData uri="http://schemas.openxmlformats.org/drawingml/2006/table">
            <a:tbl>
              <a:tblPr firstRow="1" firstCol="1" bandRow="1">
                <a:tableStyleId>{5C22544A-7EE6-4342-B048-85BDC9FD1C3A}</a:tableStyleId>
              </a:tblPr>
              <a:tblGrid>
                <a:gridCol w="304800">
                  <a:extLst>
                    <a:ext uri="{9D8B030D-6E8A-4147-A177-3AD203B41FA5}">
                      <a16:colId xmlns:a16="http://schemas.microsoft.com/office/drawing/2014/main" val="2118699837"/>
                    </a:ext>
                  </a:extLst>
                </a:gridCol>
                <a:gridCol w="1676400">
                  <a:extLst>
                    <a:ext uri="{9D8B030D-6E8A-4147-A177-3AD203B41FA5}">
                      <a16:colId xmlns:a16="http://schemas.microsoft.com/office/drawing/2014/main" val="1375767732"/>
                    </a:ext>
                  </a:extLst>
                </a:gridCol>
                <a:gridCol w="1125820">
                  <a:extLst>
                    <a:ext uri="{9D8B030D-6E8A-4147-A177-3AD203B41FA5}">
                      <a16:colId xmlns:a16="http://schemas.microsoft.com/office/drawing/2014/main" val="20002"/>
                    </a:ext>
                  </a:extLst>
                </a:gridCol>
                <a:gridCol w="2931730">
                  <a:extLst>
                    <a:ext uri="{9D8B030D-6E8A-4147-A177-3AD203B41FA5}">
                      <a16:colId xmlns:a16="http://schemas.microsoft.com/office/drawing/2014/main" val="20003"/>
                    </a:ext>
                  </a:extLst>
                </a:gridCol>
                <a:gridCol w="1208564">
                  <a:extLst>
                    <a:ext uri="{9D8B030D-6E8A-4147-A177-3AD203B41FA5}">
                      <a16:colId xmlns:a16="http://schemas.microsoft.com/office/drawing/2014/main" val="1481332327"/>
                    </a:ext>
                  </a:extLst>
                </a:gridCol>
                <a:gridCol w="855742">
                  <a:extLst>
                    <a:ext uri="{9D8B030D-6E8A-4147-A177-3AD203B41FA5}">
                      <a16:colId xmlns:a16="http://schemas.microsoft.com/office/drawing/2014/main" val="20005"/>
                    </a:ext>
                  </a:extLst>
                </a:gridCol>
              </a:tblGrid>
              <a:tr h="533400">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dirty="0"/>
                    </a:p>
                  </a:txBody>
                  <a:tcPr>
                    <a:lnL w="12700" cap="flat" cmpd="sng" algn="ctr">
                      <a:solidFill>
                        <a:schemeClr val="tx1"/>
                      </a:solidFill>
                      <a:prstDash val="solid"/>
                      <a:round/>
                      <a:headEnd type="none" w="med" len="med"/>
                      <a:tailEnd type="none" w="med" len="med"/>
                    </a:lnL>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572096">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FUTURE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525591">
                <a:tc>
                  <a:txBody>
                    <a:bodyPr/>
                    <a:lstStyle/>
                    <a:p>
                      <a:pPr marL="71755" marR="71755" algn="ctr">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r>
                        <a:rPr lang="en-GB" dirty="0"/>
                        <a:t>Netball</a:t>
                      </a:r>
                    </a:p>
                    <a:p>
                      <a:endParaRPr lang="en-GB" dirty="0"/>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b="1" dirty="0"/>
                        <a:t>In all we will encourage competition and developing a love of life long learning.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a:t>Skills</a:t>
                      </a:r>
                      <a:r>
                        <a:rPr lang="en-GB" sz="1200" baseline="0" dirty="0"/>
                        <a:t> </a:t>
                      </a:r>
                      <a:r>
                        <a:rPr lang="en-GB" sz="1200" dirty="0"/>
                        <a:t>to</a:t>
                      </a:r>
                      <a:r>
                        <a:rPr lang="en-GB" sz="1200" baseline="0" dirty="0"/>
                        <a:t> outwit including;</a:t>
                      </a:r>
                    </a:p>
                    <a:p>
                      <a:r>
                        <a:rPr lang="en-GB" sz="1200" baseline="0" dirty="0">
                          <a:highlight>
                            <a:srgbClr val="FFFF00"/>
                          </a:highlight>
                        </a:rPr>
                        <a:t>Attacking and defending effectively</a:t>
                      </a:r>
                      <a:r>
                        <a:rPr lang="en-GB" sz="1200" baseline="0" dirty="0"/>
                        <a:t>. </a:t>
                      </a:r>
                    </a:p>
                    <a:p>
                      <a:r>
                        <a:rPr lang="en-GB" sz="1200" baseline="0" dirty="0"/>
                        <a:t>3 stages of defending</a:t>
                      </a:r>
                    </a:p>
                    <a:p>
                      <a:r>
                        <a:rPr lang="en-GB" sz="1200" baseline="0" dirty="0"/>
                        <a:t>Passing on the move.</a:t>
                      </a:r>
                    </a:p>
                    <a:p>
                      <a:r>
                        <a:rPr lang="en-GB" sz="1200" baseline="0" dirty="0"/>
                        <a:t>One handing collection.</a:t>
                      </a:r>
                    </a:p>
                    <a:p>
                      <a:r>
                        <a:rPr lang="en-GB" sz="1200" baseline="0" dirty="0"/>
                        <a:t>Defensive plays</a:t>
                      </a:r>
                    </a:p>
                    <a:p>
                      <a:r>
                        <a:rPr lang="en-GB" sz="1200" baseline="0" dirty="0"/>
                        <a:t>Set pieces</a:t>
                      </a:r>
                    </a:p>
                    <a:p>
                      <a:r>
                        <a:rPr lang="en-GB" sz="1200" baseline="0" dirty="0"/>
                        <a:t>Positional play.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1799200">
                <a:tc>
                  <a:txBody>
                    <a:bodyPr/>
                    <a:lstStyle/>
                    <a:p>
                      <a:pPr marL="71755" marR="71755" algn="ctr">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r>
                        <a:rPr lang="en-GB" dirty="0"/>
                        <a:t>Rugby</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kern="1200" dirty="0">
                          <a:solidFill>
                            <a:schemeClr val="dk1"/>
                          </a:solidFill>
                          <a:effectLst/>
                          <a:latin typeface="+mn-lt"/>
                          <a:ea typeface="+mn-ea"/>
                          <a:cs typeface="+mn-cs"/>
                        </a:rPr>
                        <a:t>skills necessary to outwit opponents. </a:t>
                      </a:r>
                      <a:r>
                        <a:rPr lang="en-US" sz="1200" kern="1200" dirty="0">
                          <a:solidFill>
                            <a:schemeClr val="dk1"/>
                          </a:solidFill>
                          <a:effectLst/>
                          <a:highlight>
                            <a:srgbClr val="FFFF00"/>
                          </a:highlight>
                          <a:latin typeface="+mn-lt"/>
                          <a:ea typeface="+mn-ea"/>
                          <a:cs typeface="+mn-cs"/>
                        </a:rPr>
                        <a:t>Passing, receiving, tackling and beating an opponent will be developed through full sided game</a:t>
                      </a:r>
                      <a:r>
                        <a:rPr lang="en-US" sz="1200" kern="1200" dirty="0">
                          <a:solidFill>
                            <a:schemeClr val="dk1"/>
                          </a:solidFill>
                          <a:effectLst/>
                          <a:latin typeface="+mn-lt"/>
                          <a:ea typeface="+mn-ea"/>
                          <a:cs typeface="+mn-cs"/>
                        </a:rPr>
                        <a:t>.</a:t>
                      </a:r>
                    </a:p>
                    <a:p>
                      <a:r>
                        <a:rPr lang="en-US" sz="1200" kern="1200" dirty="0">
                          <a:solidFill>
                            <a:schemeClr val="dk1"/>
                          </a:solidFill>
                          <a:effectLst/>
                          <a:latin typeface="+mn-lt"/>
                          <a:ea typeface="+mn-ea"/>
                          <a:cs typeface="+mn-cs"/>
                        </a:rPr>
                        <a:t>Tactical</a:t>
                      </a:r>
                      <a:r>
                        <a:rPr lang="en-US" sz="1200" kern="1200" baseline="0" dirty="0">
                          <a:solidFill>
                            <a:schemeClr val="dk1"/>
                          </a:solidFill>
                          <a:effectLst/>
                          <a:latin typeface="+mn-lt"/>
                          <a:ea typeface="+mn-ea"/>
                          <a:cs typeface="+mn-cs"/>
                        </a:rPr>
                        <a:t> awareness.</a:t>
                      </a:r>
                    </a:p>
                    <a:p>
                      <a:r>
                        <a:rPr lang="en-US" sz="1200" kern="1200" dirty="0">
                          <a:solidFill>
                            <a:schemeClr val="dk1"/>
                          </a:solidFill>
                          <a:effectLst/>
                          <a:latin typeface="+mn-lt"/>
                          <a:ea typeface="+mn-ea"/>
                          <a:cs typeface="+mn-cs"/>
                        </a:rPr>
                        <a:t>Demonstrating high quality performances and accurate replication will be assessed. </a:t>
                      </a:r>
                    </a:p>
                    <a:p>
                      <a:r>
                        <a:rPr lang="en-US" sz="1200" kern="1200" dirty="0">
                          <a:solidFill>
                            <a:schemeClr val="dk1"/>
                          </a:solidFill>
                          <a:effectLst/>
                          <a:latin typeface="+mn-lt"/>
                          <a:ea typeface="+mn-ea"/>
                          <a:cs typeface="+mn-cs"/>
                        </a:rPr>
                        <a:t>Set pieces</a:t>
                      </a:r>
                      <a:endParaRPr lang="en-GB" sz="12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r h="2288386">
                <a:tc>
                  <a:txBody>
                    <a:bodyPr/>
                    <a:lstStyle/>
                    <a:p>
                      <a:pPr marL="71755" marR="71755" algn="ctr">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71755" marR="71755" algn="ctr">
                        <a:spcAft>
                          <a:spcPts val="0"/>
                        </a:spcAft>
                      </a:pPr>
                      <a:r>
                        <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Dance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20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a:t>Technique of manoeuvres completed with high levels of: • Aesthetics of movements – Body tension/ extension, coordination of body parts • Balance • Control of body shape • Expression Choreography of routines: • Motifs • Theme and variation • Repetition • Climax</a:t>
                      </a:r>
                    </a:p>
                    <a:p>
                      <a:r>
                        <a:rPr lang="en-GB" sz="1200" dirty="0"/>
                        <a:t>A description of steps • Counts/beats • Explanation of the stimulus selected • Development of motifs • Repetition • Phasing of the dance.</a:t>
                      </a:r>
                    </a:p>
                    <a:p>
                      <a:r>
                        <a:rPr lang="en-GB" sz="1200" dirty="0"/>
                        <a:t>Posture/placement • Alignment • Tension • Use of space, levels and flight</a:t>
                      </a:r>
                      <a:endParaRPr lang="en-GB" sz="12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20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20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bl>
          </a:graphicData>
        </a:graphic>
      </p:graphicFrame>
    </p:spTree>
    <p:extLst>
      <p:ext uri="{BB962C8B-B14F-4D97-AF65-F5344CB8AC3E}">
        <p14:creationId xmlns:p14="http://schemas.microsoft.com/office/powerpoint/2010/main" val="857354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BB035BB7-844C-49B9-8D88-B9A989624A85}"/>
              </a:ext>
            </a:extLst>
          </p:cNvPr>
          <p:cNvGraphicFramePr>
            <a:graphicFrameLocks noGrp="1"/>
          </p:cNvGraphicFramePr>
          <p:nvPr>
            <p:extLst>
              <p:ext uri="{D42A27DB-BD31-4B8C-83A1-F6EECF244321}">
                <p14:modId xmlns:p14="http://schemas.microsoft.com/office/powerpoint/2010/main" val="3914751077"/>
              </p:ext>
            </p:extLst>
          </p:nvPr>
        </p:nvGraphicFramePr>
        <p:xfrm>
          <a:off x="304800" y="228600"/>
          <a:ext cx="8534399" cy="6352507"/>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3932327740"/>
                    </a:ext>
                  </a:extLst>
                </a:gridCol>
                <a:gridCol w="1262611">
                  <a:extLst>
                    <a:ext uri="{9D8B030D-6E8A-4147-A177-3AD203B41FA5}">
                      <a16:colId xmlns:a16="http://schemas.microsoft.com/office/drawing/2014/main" val="2910634715"/>
                    </a:ext>
                  </a:extLst>
                </a:gridCol>
                <a:gridCol w="1371600">
                  <a:extLst>
                    <a:ext uri="{9D8B030D-6E8A-4147-A177-3AD203B41FA5}">
                      <a16:colId xmlns:a16="http://schemas.microsoft.com/office/drawing/2014/main" val="3728729441"/>
                    </a:ext>
                  </a:extLst>
                </a:gridCol>
                <a:gridCol w="2895600">
                  <a:extLst>
                    <a:ext uri="{9D8B030D-6E8A-4147-A177-3AD203B41FA5}">
                      <a16:colId xmlns:a16="http://schemas.microsoft.com/office/drawing/2014/main" val="1073235093"/>
                    </a:ext>
                  </a:extLst>
                </a:gridCol>
                <a:gridCol w="2438400">
                  <a:extLst>
                    <a:ext uri="{9D8B030D-6E8A-4147-A177-3AD203B41FA5}">
                      <a16:colId xmlns:a16="http://schemas.microsoft.com/office/drawing/2014/main" val="1608698498"/>
                    </a:ext>
                  </a:extLst>
                </a:gridCol>
                <a:gridCol w="304799">
                  <a:extLst>
                    <a:ext uri="{9D8B030D-6E8A-4147-A177-3AD203B41FA5}">
                      <a16:colId xmlns:a16="http://schemas.microsoft.com/office/drawing/2014/main" val="3568438518"/>
                    </a:ext>
                  </a:extLst>
                </a:gridCol>
              </a:tblGrid>
              <a:tr h="246413">
                <a:tc>
                  <a:txBody>
                    <a:bodyPr/>
                    <a:lstStyle/>
                    <a:p>
                      <a:endParaRPr lang="en-GB"/>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200" baseline="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GB"/>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58314753"/>
                  </a:ext>
                </a:extLst>
              </a:tr>
              <a:tr h="1131178">
                <a:tc rowSpan="2">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rowSpan="2">
                  <a:txBody>
                    <a:bodyPr/>
                    <a:lstStyle/>
                    <a:p>
                      <a:r>
                        <a:rPr lang="en-GB" sz="1400" b="1" dirty="0"/>
                        <a:t>Table Tennis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r>
                        <a:rPr lang="en-GB" sz="1200" b="1" i="0" u="none" strike="noStrike" kern="1200" baseline="0" dirty="0">
                          <a:solidFill>
                            <a:schemeClr val="dk1"/>
                          </a:solidFill>
                          <a:latin typeface="+mn-lt"/>
                          <a:ea typeface="+mn-ea"/>
                          <a:cs typeface="+mn-cs"/>
                        </a:rPr>
                        <a:t>Core skills, to include:</a:t>
                      </a:r>
                    </a:p>
                    <a:p>
                      <a:r>
                        <a:rPr lang="en-GB" sz="1200" b="0" i="0" u="none" strike="noStrike" kern="1200" baseline="0" dirty="0">
                          <a:solidFill>
                            <a:schemeClr val="dk1"/>
                          </a:solidFill>
                          <a:latin typeface="+mn-lt"/>
                          <a:ea typeface="+mn-ea"/>
                          <a:cs typeface="+mn-cs"/>
                        </a:rPr>
                        <a:t>Serving</a:t>
                      </a:r>
                    </a:p>
                    <a:p>
                      <a:r>
                        <a:rPr lang="en-GB" sz="1200" b="0" i="0" u="none" strike="noStrike" kern="1200" baseline="0" dirty="0">
                          <a:solidFill>
                            <a:schemeClr val="dk1"/>
                          </a:solidFill>
                          <a:latin typeface="+mn-lt"/>
                          <a:ea typeface="+mn-ea"/>
                          <a:cs typeface="+mn-cs"/>
                        </a:rPr>
                        <a:t>Return of serve</a:t>
                      </a:r>
                    </a:p>
                    <a:p>
                      <a:r>
                        <a:rPr lang="en-GB" sz="1200" b="0" i="0" u="none" strike="noStrike" kern="1200" baseline="0" dirty="0">
                          <a:solidFill>
                            <a:schemeClr val="dk1"/>
                          </a:solidFill>
                          <a:latin typeface="+mn-lt"/>
                          <a:ea typeface="+mn-ea"/>
                          <a:cs typeface="+mn-cs"/>
                        </a:rPr>
                        <a:t>Offensive strokes: (forehand and backhand)</a:t>
                      </a:r>
                    </a:p>
                    <a:p>
                      <a:r>
                        <a:rPr lang="en-GB" sz="1200" b="0" i="0" u="none" strike="noStrike" kern="1200" baseline="0" dirty="0">
                          <a:solidFill>
                            <a:schemeClr val="dk1"/>
                          </a:solidFill>
                          <a:latin typeface="+mn-lt"/>
                          <a:ea typeface="+mn-ea"/>
                          <a:cs typeface="+mn-cs"/>
                        </a:rPr>
                        <a:t>• </a:t>
                      </a:r>
                      <a:r>
                        <a:rPr lang="en-GB" sz="1200" b="0" i="0" u="none" strike="noStrike" kern="1200" baseline="0" dirty="0">
                          <a:solidFill>
                            <a:schemeClr val="dk1"/>
                          </a:solidFill>
                          <a:highlight>
                            <a:srgbClr val="FFFF00"/>
                          </a:highlight>
                          <a:latin typeface="+mn-lt"/>
                          <a:ea typeface="+mn-ea"/>
                          <a:cs typeface="+mn-cs"/>
                        </a:rPr>
                        <a:t>Hit</a:t>
                      </a:r>
                    </a:p>
                    <a:p>
                      <a:r>
                        <a:rPr lang="en-GB" sz="1200" b="0" i="0" u="none" strike="noStrike" kern="1200" baseline="0" dirty="0">
                          <a:solidFill>
                            <a:schemeClr val="dk1"/>
                          </a:solidFill>
                          <a:highlight>
                            <a:srgbClr val="FFFF00"/>
                          </a:highlight>
                          <a:latin typeface="+mn-lt"/>
                          <a:ea typeface="+mn-ea"/>
                          <a:cs typeface="+mn-cs"/>
                        </a:rPr>
                        <a:t>• Flick</a:t>
                      </a:r>
                    </a:p>
                    <a:p>
                      <a:r>
                        <a:rPr lang="en-GB" sz="1200" b="0" i="0" u="none" strike="noStrike" kern="1200" baseline="0" dirty="0">
                          <a:solidFill>
                            <a:schemeClr val="dk1"/>
                          </a:solidFill>
                          <a:highlight>
                            <a:srgbClr val="FFFF00"/>
                          </a:highlight>
                          <a:latin typeface="+mn-lt"/>
                          <a:ea typeface="+mn-ea"/>
                          <a:cs typeface="+mn-cs"/>
                        </a:rPr>
                        <a:t>• Smash</a:t>
                      </a:r>
                    </a:p>
                    <a:p>
                      <a:r>
                        <a:rPr lang="en-GB" sz="1200" b="0" i="0" u="none" strike="noStrike" kern="1200" baseline="0" dirty="0">
                          <a:solidFill>
                            <a:schemeClr val="dk1"/>
                          </a:solidFill>
                          <a:latin typeface="+mn-lt"/>
                          <a:ea typeface="+mn-ea"/>
                          <a:cs typeface="+mn-cs"/>
                        </a:rPr>
                        <a:t>Defensive strokes: (forehand and backhand)</a:t>
                      </a:r>
                    </a:p>
                    <a:p>
                      <a:r>
                        <a:rPr lang="en-GB" sz="1200" b="0" i="0" u="none" strike="noStrike" kern="1200" baseline="0" dirty="0">
                          <a:solidFill>
                            <a:schemeClr val="dk1"/>
                          </a:solidFill>
                          <a:latin typeface="+mn-lt"/>
                          <a:ea typeface="+mn-ea"/>
                          <a:cs typeface="+mn-cs"/>
                        </a:rPr>
                        <a:t>• </a:t>
                      </a:r>
                      <a:r>
                        <a:rPr lang="en-GB" sz="1200" b="0" i="0" u="none" strike="noStrike" kern="1200" baseline="0" dirty="0">
                          <a:solidFill>
                            <a:schemeClr val="dk1"/>
                          </a:solidFill>
                          <a:highlight>
                            <a:srgbClr val="FFFF00"/>
                          </a:highlight>
                          <a:latin typeface="+mn-lt"/>
                          <a:ea typeface="+mn-ea"/>
                          <a:cs typeface="+mn-cs"/>
                        </a:rPr>
                        <a:t>Push/slice</a:t>
                      </a:r>
                    </a:p>
                    <a:p>
                      <a:r>
                        <a:rPr lang="en-GB" sz="1200" b="0" i="0" u="none" strike="noStrike" kern="1200" baseline="0" dirty="0">
                          <a:solidFill>
                            <a:schemeClr val="dk1"/>
                          </a:solidFill>
                          <a:latin typeface="+mn-lt"/>
                          <a:ea typeface="+mn-ea"/>
                          <a:cs typeface="+mn-cs"/>
                        </a:rPr>
                        <a:t>• Chop</a:t>
                      </a:r>
                    </a:p>
                    <a:p>
                      <a:r>
                        <a:rPr lang="en-GB" sz="1200" b="0" i="0" u="none" strike="noStrike" kern="1200" baseline="0" dirty="0">
                          <a:solidFill>
                            <a:schemeClr val="dk1"/>
                          </a:solidFill>
                          <a:latin typeface="+mn-lt"/>
                          <a:ea typeface="+mn-ea"/>
                          <a:cs typeface="+mn-cs"/>
                        </a:rPr>
                        <a:t>Application of spin on strokes:</a:t>
                      </a:r>
                    </a:p>
                    <a:p>
                      <a:r>
                        <a:rPr lang="en-GB" sz="1200" b="0" i="0" u="none" strike="noStrike" kern="1200" baseline="0" dirty="0">
                          <a:solidFill>
                            <a:schemeClr val="dk1"/>
                          </a:solidFill>
                          <a:latin typeface="+mn-lt"/>
                          <a:ea typeface="+mn-ea"/>
                          <a:cs typeface="+mn-cs"/>
                        </a:rPr>
                        <a:t>• Topspin</a:t>
                      </a:r>
                    </a:p>
                    <a:p>
                      <a:r>
                        <a:rPr lang="en-GB" sz="1200" b="0" i="0" u="none" strike="noStrike" kern="1200" baseline="0" dirty="0">
                          <a:solidFill>
                            <a:schemeClr val="dk1"/>
                          </a:solidFill>
                          <a:latin typeface="+mn-lt"/>
                          <a:ea typeface="+mn-ea"/>
                          <a:cs typeface="+mn-cs"/>
                        </a:rPr>
                        <a:t>• Backspin</a:t>
                      </a:r>
                    </a:p>
                    <a:p>
                      <a:r>
                        <a:rPr lang="en-GB" sz="1200" b="0" i="0" u="none" strike="noStrike" kern="1200" baseline="0" dirty="0">
                          <a:solidFill>
                            <a:schemeClr val="dk1"/>
                          </a:solidFill>
                          <a:latin typeface="+mn-lt"/>
                          <a:ea typeface="+mn-ea"/>
                          <a:cs typeface="+mn-cs"/>
                        </a:rPr>
                        <a:t>Teamwork and communication with partner</a:t>
                      </a:r>
                    </a:p>
                    <a:p>
                      <a:r>
                        <a:rPr lang="en-GB" sz="1200" b="0" i="0" u="none" strike="noStrike" kern="1200" baseline="0" dirty="0">
                          <a:solidFill>
                            <a:schemeClr val="dk1"/>
                          </a:solidFill>
                          <a:latin typeface="+mn-lt"/>
                          <a:ea typeface="+mn-ea"/>
                          <a:cs typeface="+mn-cs"/>
                        </a:rPr>
                        <a:t>(doubles only</a:t>
                      </a:r>
                      <a:r>
                        <a:rPr lang="en-GB" sz="1800" b="0" i="0" u="none" strike="noStrike" kern="1200" baseline="0" dirty="0">
                          <a:solidFill>
                            <a:schemeClr val="dk1"/>
                          </a:solidFill>
                          <a:latin typeface="+mn-lt"/>
                          <a:ea typeface="+mn-ea"/>
                          <a:cs typeface="+mn-cs"/>
                        </a:rPr>
                        <a:t>)</a:t>
                      </a:r>
                    </a:p>
                    <a:p>
                      <a:endParaRPr lang="en-GB" sz="1800" b="0" i="0" u="none" strike="noStrike" kern="1200" baseline="0" dirty="0">
                        <a:solidFill>
                          <a:schemeClr val="dk1"/>
                        </a:solidFill>
                        <a:latin typeface="+mn-lt"/>
                        <a:ea typeface="+mn-ea"/>
                        <a:cs typeface="+mn-cs"/>
                      </a:endParaRPr>
                    </a:p>
                    <a:p>
                      <a:r>
                        <a:rPr lang="en-GB" sz="1200" b="1" i="0" u="none" strike="noStrike" kern="1200" baseline="0" dirty="0">
                          <a:solidFill>
                            <a:schemeClr val="dk1"/>
                          </a:solidFill>
                          <a:latin typeface="+mn-lt"/>
                          <a:ea typeface="+mn-ea"/>
                          <a:cs typeface="+mn-cs"/>
                        </a:rPr>
                        <a:t>Advanced</a:t>
                      </a:r>
                    </a:p>
                    <a:p>
                      <a:r>
                        <a:rPr lang="en-GB" sz="1200" b="0" i="0" u="none" strike="noStrike" kern="1200" baseline="0" dirty="0">
                          <a:solidFill>
                            <a:schemeClr val="dk1"/>
                          </a:solidFill>
                          <a:latin typeface="+mn-lt"/>
                          <a:ea typeface="+mn-ea"/>
                          <a:cs typeface="+mn-cs"/>
                        </a:rPr>
                        <a:t>Offensive strokes: (forehand only)</a:t>
                      </a:r>
                    </a:p>
                    <a:p>
                      <a:r>
                        <a:rPr lang="en-GB" sz="1200" b="0" i="0" u="none" strike="noStrike" kern="1200" baseline="0" dirty="0">
                          <a:solidFill>
                            <a:schemeClr val="dk1"/>
                          </a:solidFill>
                          <a:latin typeface="+mn-lt"/>
                          <a:ea typeface="+mn-ea"/>
                          <a:cs typeface="+mn-cs"/>
                        </a:rPr>
                        <a:t>• </a:t>
                      </a:r>
                      <a:r>
                        <a:rPr lang="en-GB" sz="1200" b="0" i="0" u="none" strike="noStrike" kern="1200" baseline="0" dirty="0">
                          <a:solidFill>
                            <a:schemeClr val="dk1"/>
                          </a:solidFill>
                          <a:highlight>
                            <a:srgbClr val="FFFF00"/>
                          </a:highlight>
                          <a:latin typeface="+mn-lt"/>
                          <a:ea typeface="+mn-ea"/>
                          <a:cs typeface="+mn-cs"/>
                        </a:rPr>
                        <a:t>Loop</a:t>
                      </a:r>
                    </a:p>
                    <a:p>
                      <a:r>
                        <a:rPr lang="en-GB" sz="1200" b="0" i="0" u="none" strike="noStrike" kern="1200" baseline="0" dirty="0">
                          <a:solidFill>
                            <a:schemeClr val="dk1"/>
                          </a:solidFill>
                          <a:highlight>
                            <a:srgbClr val="FFFF00"/>
                          </a:highlight>
                          <a:latin typeface="+mn-lt"/>
                          <a:ea typeface="+mn-ea"/>
                          <a:cs typeface="+mn-cs"/>
                        </a:rPr>
                        <a:t>• Counter-hit</a:t>
                      </a:r>
                    </a:p>
                    <a:p>
                      <a:r>
                        <a:rPr lang="en-GB" sz="1200" b="0" i="0" u="none" strike="noStrike" kern="1200" baseline="0" dirty="0">
                          <a:solidFill>
                            <a:schemeClr val="dk1"/>
                          </a:solidFill>
                          <a:latin typeface="+mn-lt"/>
                          <a:ea typeface="+mn-ea"/>
                          <a:cs typeface="+mn-cs"/>
                        </a:rPr>
                        <a:t>Defensive strokes: (forehand only)</a:t>
                      </a:r>
                    </a:p>
                    <a:p>
                      <a:r>
                        <a:rPr lang="en-GB" sz="1200" b="0" i="0" u="none" strike="noStrike" kern="1200" baseline="0" dirty="0">
                          <a:solidFill>
                            <a:schemeClr val="dk1"/>
                          </a:solidFill>
                          <a:latin typeface="+mn-lt"/>
                          <a:ea typeface="+mn-ea"/>
                          <a:cs typeface="+mn-cs"/>
                        </a:rPr>
                        <a:t>• </a:t>
                      </a:r>
                      <a:r>
                        <a:rPr lang="en-GB" sz="1200" b="0" i="0" u="none" strike="noStrike" kern="1200" baseline="0" dirty="0">
                          <a:solidFill>
                            <a:schemeClr val="dk1"/>
                          </a:solidFill>
                          <a:highlight>
                            <a:srgbClr val="FFFF00"/>
                          </a:highlight>
                          <a:latin typeface="+mn-lt"/>
                          <a:ea typeface="+mn-ea"/>
                          <a:cs typeface="+mn-cs"/>
                        </a:rPr>
                        <a:t>Block</a:t>
                      </a:r>
                    </a:p>
                    <a:p>
                      <a:r>
                        <a:rPr lang="en-GB" sz="1200" b="0" i="0" u="none" strike="noStrike" kern="1200" baseline="0" dirty="0">
                          <a:solidFill>
                            <a:schemeClr val="dk1"/>
                          </a:solidFill>
                          <a:highlight>
                            <a:srgbClr val="FFFF00"/>
                          </a:highlight>
                          <a:latin typeface="+mn-lt"/>
                          <a:ea typeface="+mn-ea"/>
                          <a:cs typeface="+mn-cs"/>
                        </a:rPr>
                        <a:t>• Lob</a:t>
                      </a:r>
                    </a:p>
                    <a:p>
                      <a:r>
                        <a:rPr lang="en-GB" sz="1200" b="0" i="0" u="none" strike="noStrike" kern="1200" baseline="0" dirty="0">
                          <a:solidFill>
                            <a:schemeClr val="dk1"/>
                          </a:solidFill>
                          <a:latin typeface="+mn-lt"/>
                          <a:ea typeface="+mn-ea"/>
                          <a:cs typeface="+mn-cs"/>
                        </a:rPr>
                        <a:t>Application of spin on strokes:</a:t>
                      </a:r>
                    </a:p>
                    <a:p>
                      <a:r>
                        <a:rPr lang="en-GB" sz="1200" b="0" i="0" u="none" strike="noStrike" kern="1200" baseline="0" dirty="0">
                          <a:solidFill>
                            <a:schemeClr val="dk1"/>
                          </a:solidFill>
                          <a:latin typeface="+mn-lt"/>
                          <a:ea typeface="+mn-ea"/>
                          <a:cs typeface="+mn-cs"/>
                        </a:rPr>
                        <a:t>• Sidespin</a:t>
                      </a:r>
                    </a:p>
                    <a:p>
                      <a:r>
                        <a:rPr lang="en-GB" sz="1200" b="0" i="0" u="none" strike="noStrike" kern="1200" baseline="0" dirty="0">
                          <a:solidFill>
                            <a:schemeClr val="dk1"/>
                          </a:solidFill>
                          <a:latin typeface="+mn-lt"/>
                          <a:ea typeface="+mn-ea"/>
                          <a:cs typeface="+mn-cs"/>
                        </a:rPr>
                        <a:t>• </a:t>
                      </a:r>
                      <a:r>
                        <a:rPr lang="en-GB" sz="1200" b="0" i="0" u="none" strike="noStrike" kern="1200" baseline="0" dirty="0" err="1">
                          <a:solidFill>
                            <a:schemeClr val="dk1"/>
                          </a:solidFill>
                          <a:latin typeface="+mn-lt"/>
                          <a:ea typeface="+mn-ea"/>
                          <a:cs typeface="+mn-cs"/>
                        </a:rPr>
                        <a:t>Corkspin</a:t>
                      </a:r>
                      <a:endParaRPr lang="en-GB" sz="1200" b="0" i="0" u="none" strike="noStrike" kern="1200" baseline="0" dirty="0">
                        <a:solidFill>
                          <a:schemeClr val="dk1"/>
                        </a:solidFill>
                        <a:latin typeface="+mn-lt"/>
                        <a:ea typeface="+mn-ea"/>
                        <a:cs typeface="+mn-cs"/>
                      </a:endParaRPr>
                    </a:p>
                    <a:p>
                      <a:r>
                        <a:rPr lang="en-GB" sz="1200" b="0" i="0" u="none" strike="noStrike" kern="1200" baseline="0" dirty="0">
                          <a:solidFill>
                            <a:schemeClr val="dk1"/>
                          </a:solidFill>
                          <a:latin typeface="+mn-lt"/>
                          <a:ea typeface="+mn-ea"/>
                          <a:cs typeface="+mn-cs"/>
                        </a:rPr>
                        <a:t>Footwork and positioning</a:t>
                      </a:r>
                    </a:p>
                    <a:p>
                      <a:endParaRPr lang="en-GB" sz="1200" b="0" i="0" u="none" strike="noStrike" kern="1200" baseline="0" dirty="0">
                        <a:solidFill>
                          <a:schemeClr val="dk1"/>
                        </a:solidFill>
                        <a:latin typeface="+mn-lt"/>
                        <a:ea typeface="+mn-ea"/>
                        <a:cs typeface="+mn-cs"/>
                      </a:endParaRPr>
                    </a:p>
                    <a:p>
                      <a:endParaRPr lang="en-GB" sz="1200" b="0" i="0" u="none" strike="noStrike" kern="1200" baseline="0" dirty="0">
                        <a:solidFill>
                          <a:schemeClr val="dk1"/>
                        </a:solidFill>
                        <a:latin typeface="+mn-lt"/>
                        <a:ea typeface="+mn-ea"/>
                        <a:cs typeface="+mn-cs"/>
                      </a:endParaRPr>
                    </a:p>
                    <a:p>
                      <a:r>
                        <a:rPr lang="en-GB" sz="1200" dirty="0"/>
                        <a:t>Assessed in Decision making.</a:t>
                      </a:r>
                    </a:p>
                  </a:txBody>
                  <a:tcPr marL="68580" marR="68580" marT="0" marB="0">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68580" marR="68580" marT="0" marB="0">
                    <a:lnT w="12700" cap="flat" cmpd="sng" algn="ctr">
                      <a:solidFill>
                        <a:schemeClr val="tx1"/>
                      </a:solidFill>
                      <a:prstDash val="solid"/>
                      <a:round/>
                      <a:headEnd type="none" w="med" len="med"/>
                      <a:tailEnd type="none" w="med" len="med"/>
                    </a:lnT>
                  </a:tcPr>
                </a:tc>
                <a:tc vMerge="1">
                  <a:txBody>
                    <a:bodyPr/>
                    <a:lstStyle/>
                    <a:p>
                      <a:endParaRPr lang="en-GB"/>
                    </a:p>
                  </a:txBody>
                  <a:tcPr/>
                </a:tc>
                <a:extLst>
                  <a:ext uri="{0D108BD9-81ED-4DB2-BD59-A6C34878D82A}">
                    <a16:rowId xmlns:a16="http://schemas.microsoft.com/office/drawing/2014/main" val="2116752901"/>
                  </a:ext>
                </a:extLst>
              </a:tr>
              <a:tr h="4947009">
                <a:tc vMerge="1">
                  <a:txBody>
                    <a:bodyPr/>
                    <a:lstStyle/>
                    <a:p>
                      <a:pPr marL="71755" marR="71755" algn="ctr">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vMerge="1">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GB" sz="14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200" dirty="0">
                          <a:solidFill>
                            <a:schemeClr val="tx1"/>
                          </a:solidFill>
                        </a:rPr>
                        <a:t>Allows pupils to develop a good skill set and</a:t>
                      </a:r>
                      <a:r>
                        <a:rPr lang="en-GB" sz="1200" baseline="0" dirty="0">
                          <a:solidFill>
                            <a:schemeClr val="tx1"/>
                          </a:solidFill>
                        </a:rPr>
                        <a:t> flourish creatively.</a:t>
                      </a:r>
                    </a:p>
                    <a:p>
                      <a:endParaRPr lang="en-GB" sz="1200" baseline="0" dirty="0">
                        <a:solidFill>
                          <a:schemeClr val="tx1"/>
                        </a:solidFill>
                      </a:endParaRPr>
                    </a:p>
                    <a:p>
                      <a:r>
                        <a:rPr lang="en-GB" sz="1200" baseline="0" dirty="0">
                          <a:solidFill>
                            <a:schemeClr val="tx1"/>
                          </a:solidFill>
                        </a:rPr>
                        <a:t>Pupils need to develop the ability to outwit opponents for GCSE Assessment.</a:t>
                      </a:r>
                    </a:p>
                    <a:p>
                      <a:endParaRPr lang="en-GB" sz="1200" baseline="0" dirty="0">
                        <a:solidFill>
                          <a:schemeClr val="tx1"/>
                        </a:solidFill>
                      </a:endParaRPr>
                    </a:p>
                    <a:p>
                      <a:r>
                        <a:rPr lang="en-GB" sz="1200" baseline="0" dirty="0">
                          <a:solidFill>
                            <a:schemeClr val="tx1"/>
                          </a:solidFill>
                        </a:rPr>
                        <a:t>They must be able to analyse performance</a:t>
                      </a:r>
                    </a:p>
                    <a:p>
                      <a:endParaRPr lang="en-GB"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chemeClr val="tx1"/>
                          </a:solidFill>
                        </a:rPr>
                        <a:t>Variety provided to allow all pupils to enjoy and succeed in  the subject.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chemeClr val="tx1"/>
                          </a:solidFill>
                        </a:rPr>
                        <a:t>Variety and High quality curriculum that allows pupils to develop into lifelong learners.</a:t>
                      </a:r>
                      <a:endParaRPr lang="en-GB" sz="1200" dirty="0">
                        <a:solidFill>
                          <a:schemeClr val="tx1"/>
                        </a:solidFill>
                      </a:endParaRPr>
                    </a:p>
                    <a:p>
                      <a:endParaRPr lang="en-GB" sz="1200" dirty="0">
                        <a:solidFill>
                          <a:schemeClr val="tx1"/>
                        </a:solidFill>
                      </a:endParaRPr>
                    </a:p>
                    <a:p>
                      <a:r>
                        <a:rPr lang="en-GB" sz="1200" dirty="0">
                          <a:solidFill>
                            <a:schemeClr val="tx1"/>
                          </a:solidFill>
                        </a:rPr>
                        <a:t>Links to school</a:t>
                      </a:r>
                      <a:r>
                        <a:rPr lang="en-GB" sz="1200" baseline="0" dirty="0">
                          <a:solidFill>
                            <a:schemeClr val="tx1"/>
                          </a:solidFill>
                        </a:rPr>
                        <a:t> competitions</a:t>
                      </a:r>
                      <a:endParaRPr lang="en-GB" sz="1200" dirty="0">
                        <a:solidFill>
                          <a:schemeClr val="tx1"/>
                        </a:solidFill>
                      </a:endParaRPr>
                    </a:p>
                    <a:p>
                      <a:endParaRPr lang="en-GB" sz="120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35760815"/>
                  </a:ext>
                </a:extLst>
              </a:tr>
            </a:tbl>
          </a:graphicData>
        </a:graphic>
      </p:graphicFrame>
    </p:spTree>
    <p:extLst>
      <p:ext uri="{BB962C8B-B14F-4D97-AF65-F5344CB8AC3E}">
        <p14:creationId xmlns:p14="http://schemas.microsoft.com/office/powerpoint/2010/main" val="1617603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E43A84-4E41-4ED0-AFD4-8E41A676849D}"/>
              </a:ext>
            </a:extLst>
          </p:cNvPr>
          <p:cNvSpPr txBox="1"/>
          <p:nvPr/>
        </p:nvSpPr>
        <p:spPr>
          <a:xfrm>
            <a:off x="1219200" y="1371600"/>
            <a:ext cx="6858000" cy="2585323"/>
          </a:xfrm>
          <a:prstGeom prst="rect">
            <a:avLst/>
          </a:prstGeom>
          <a:noFill/>
          <a:ln>
            <a:solidFill>
              <a:schemeClr val="tx1"/>
            </a:solidFill>
          </a:ln>
        </p:spPr>
        <p:txBody>
          <a:bodyPr wrap="square" rtlCol="0">
            <a:spAutoFit/>
          </a:bodyPr>
          <a:lstStyle/>
          <a:p>
            <a:r>
              <a:rPr lang="en-GB" dirty="0">
                <a:highlight>
                  <a:srgbClr val="FFFF00"/>
                </a:highlight>
              </a:rPr>
              <a:t>Essential skills</a:t>
            </a:r>
          </a:p>
          <a:p>
            <a:r>
              <a:rPr lang="en-GB" dirty="0"/>
              <a:t>Demonstrate and apply relevant skills and techniques in 3 chosen activities.</a:t>
            </a:r>
          </a:p>
          <a:p>
            <a:endParaRPr lang="en-GB" dirty="0"/>
          </a:p>
          <a:p>
            <a:r>
              <a:rPr lang="en-GB" dirty="0"/>
              <a:t>Demonstrate and apply the necessary skills to increasingly demanding competitive sporting situations.</a:t>
            </a:r>
          </a:p>
          <a:p>
            <a:endParaRPr lang="en-GB" dirty="0"/>
          </a:p>
          <a:p>
            <a:r>
              <a:rPr lang="en-GB" dirty="0"/>
              <a:t>Analyse and evaluate the performance of themselves and other when competing in sport or physical activity</a:t>
            </a:r>
          </a:p>
        </p:txBody>
      </p:sp>
    </p:spTree>
    <p:extLst>
      <p:ext uri="{BB962C8B-B14F-4D97-AF65-F5344CB8AC3E}">
        <p14:creationId xmlns:p14="http://schemas.microsoft.com/office/powerpoint/2010/main" val="243713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2369</TotalTime>
  <Words>3674</Words>
  <Application>Microsoft Office PowerPoint</Application>
  <PresentationFormat>On-screen Show (4:3)</PresentationFormat>
  <Paragraphs>744</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ArialMT</vt:lpstr>
      <vt:lpstr>Calibri</vt:lpstr>
      <vt:lpstr>Times New Roman</vt:lpstr>
      <vt:lpstr>Office Theme</vt:lpstr>
      <vt:lpstr>PowerPoint Presentation</vt:lpstr>
      <vt:lpstr>PowerPoint Presentation</vt:lpstr>
      <vt:lpstr>PowerPoint Presentation</vt:lpstr>
      <vt:lpstr>PowerPoint Presentation</vt:lpstr>
      <vt:lpstr>Essential knowledge at KS3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 Shelton</dc:creator>
  <cp:lastModifiedBy>S.Lycett</cp:lastModifiedBy>
  <cp:revision>163</cp:revision>
  <dcterms:created xsi:type="dcterms:W3CDTF">2006-08-16T00:00:00Z</dcterms:created>
  <dcterms:modified xsi:type="dcterms:W3CDTF">2022-09-30T14:45:09Z</dcterms:modified>
</cp:coreProperties>
</file>