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6" r:id="rId2"/>
    <p:sldId id="268" r:id="rId3"/>
    <p:sldId id="267" r:id="rId4"/>
    <p:sldId id="261"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E912BA9-F3A5-4A7E-B6B1-04B0F75E956F}" type="datetimeFigureOut">
              <a:rPr lang="en-GB" smtClean="0"/>
              <a:pPr/>
              <a:t>04/10/2022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32A0D7-2EED-4155-8782-5643B17755F2}" type="slidenum">
              <a:rPr lang="en-GB" smtClean="0"/>
              <a:pPr/>
              <a:t>‹#›</a:t>
            </a:fld>
            <a:endParaRPr lang="en-GB" dirty="0"/>
          </a:p>
        </p:txBody>
      </p:sp>
    </p:spTree>
    <p:extLst>
      <p:ext uri="{BB962C8B-B14F-4D97-AF65-F5344CB8AC3E}">
        <p14:creationId xmlns:p14="http://schemas.microsoft.com/office/powerpoint/2010/main" val="127902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536259518"/>
              </p:ext>
            </p:extLst>
          </p:nvPr>
        </p:nvGraphicFramePr>
        <p:xfrm>
          <a:off x="152400" y="1"/>
          <a:ext cx="8915403" cy="6898878"/>
        </p:xfrm>
        <a:graphic>
          <a:graphicData uri="http://schemas.openxmlformats.org/drawingml/2006/table">
            <a:tbl>
              <a:tblPr firstRow="1" firstCol="1" bandRow="1">
                <a:tableStyleId>{5C22544A-7EE6-4342-B048-85BDC9FD1C3A}</a:tableStyleId>
              </a:tblPr>
              <a:tblGrid>
                <a:gridCol w="273059">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623904">
                  <a:extLst>
                    <a:ext uri="{9D8B030D-6E8A-4147-A177-3AD203B41FA5}">
                      <a16:colId xmlns:a16="http://schemas.microsoft.com/office/drawing/2014/main" val="20003"/>
                    </a:ext>
                  </a:extLst>
                </a:gridCol>
                <a:gridCol w="2094229">
                  <a:extLst>
                    <a:ext uri="{9D8B030D-6E8A-4147-A177-3AD203B41FA5}">
                      <a16:colId xmlns:a16="http://schemas.microsoft.com/office/drawing/2014/main" val="1481332327"/>
                    </a:ext>
                  </a:extLst>
                </a:gridCol>
                <a:gridCol w="1676403">
                  <a:extLst>
                    <a:ext uri="{9D8B030D-6E8A-4147-A177-3AD203B41FA5}">
                      <a16:colId xmlns:a16="http://schemas.microsoft.com/office/drawing/2014/main" val="20005"/>
                    </a:ext>
                  </a:extLst>
                </a:gridCol>
              </a:tblGrid>
              <a:tr h="311289">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9064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856069">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a:t>
                      </a:r>
                      <a:r>
                        <a:rPr lang="en-GB" sz="1000" b="1" kern="1200" dirty="0">
                          <a:solidFill>
                            <a:srgbClr val="000000"/>
                          </a:solidFill>
                          <a:latin typeface="ArialMT"/>
                          <a:ea typeface="+mn-ea"/>
                          <a:cs typeface="+mn-cs"/>
                        </a:rPr>
                        <a:t>A Christmas</a:t>
                      </a:r>
                      <a:r>
                        <a:rPr lang="en-GB" sz="1000" b="1" kern="1200" baseline="0" dirty="0">
                          <a:solidFill>
                            <a:srgbClr val="000000"/>
                          </a:solidFill>
                          <a:latin typeface="ArialMT"/>
                          <a:ea typeface="+mn-ea"/>
                          <a:cs typeface="+mn-cs"/>
                        </a:rPr>
                        <a:t> Carol</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Context of Victorian England – Industrial Revolution, Poor Law, poverty, social inequality</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Malthus</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Non-negotiable quotations</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Allegory</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Foil</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Polysyndeton/Asyndeton</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Characters as vehicles</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Motif</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Marxism</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QUIP planning method</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Key vocabulary – avaricious, misanthropic, philanthropic</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Marxism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b="1" kern="1200" baseline="0" dirty="0">
                          <a:solidFill>
                            <a:srgbClr val="000000"/>
                          </a:solidFill>
                          <a:latin typeface="ArialMT"/>
                          <a:ea typeface="+mn-ea"/>
                          <a:cs typeface="+mn-cs"/>
                        </a:rPr>
                        <a:t>Non-Fiction texts Paper 2</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Structure of paper and timings</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Writer’s methods – language and structure</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Summary</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Comparison</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Rhetoric</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Faculty planning sheets for planning/approaches to questions</a:t>
                      </a: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How does Dickens use the novella as an allegory to highlight social issues?</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How is the theme of redemption presented?</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What is a summary and how do I write one?</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How is language used in a non-fiction text?</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How do I compare the viewpoints of two texts on a similar theme?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What methods do poets use to present the theme of family?</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Compare how these poems present the theme of family.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Show understanding of the relationship between  text and the context</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Use subject terminology</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Compare the viewpoints in</a:t>
                      </a:r>
                      <a:r>
                        <a:rPr lang="en-GB" sz="1000" kern="1200" baseline="0" dirty="0">
                          <a:solidFill>
                            <a:srgbClr val="000000"/>
                          </a:solidFill>
                          <a:latin typeface="ArialMT"/>
                          <a:ea typeface="+mn-ea"/>
                          <a:cs typeface="+mn-cs"/>
                        </a:rPr>
                        <a:t> two texts</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Select and synthesise information</a:t>
                      </a: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This</a:t>
                      </a:r>
                      <a:r>
                        <a:rPr lang="en-GB" sz="1000" kern="1200" baseline="0" dirty="0">
                          <a:solidFill>
                            <a:srgbClr val="000000"/>
                          </a:solidFill>
                          <a:latin typeface="ArialMT"/>
                          <a:ea typeface="+mn-ea"/>
                          <a:cs typeface="+mn-cs"/>
                        </a:rPr>
                        <a:t> text has been selected before  the modern text. They share common themes and, by studying this text first, it will enhance students’ understanding of the later text, and will also encourage them to consider how society changed.</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 non-fiction texts selected will link thematically to the themes within A Christmas Carol. (Paper 2 is usually the weaker paper, so we are choosing to do this first).</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Students studied rhetoric at the end of Year 9 – students will be able to identify these devices in the non-fiction texts.</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Poetry will be taught throughout KS4, not as a separate block. This helps students to make connections between the poems more effectively. This term BYWM, Follower, Climbing My Grandfather (linked to the theme of family – a key theme in ACC)</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Students will explore the hidden message within the novella – it is a story of redemption, giving the message that anyone can  make the right choices and choose a different path – links to SPIRIT.</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Students will write summaries and comparisons – key skills for the workplace and life.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97678556"/>
              </p:ext>
            </p:extLst>
          </p:nvPr>
        </p:nvGraphicFramePr>
        <p:xfrm>
          <a:off x="228600" y="247151"/>
          <a:ext cx="8686800" cy="5767181"/>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4174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1676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14072">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r>
                        <a:rPr lang="en-GB" sz="1100" b="1" kern="1200" dirty="0">
                          <a:solidFill>
                            <a:srgbClr val="000000"/>
                          </a:solidFill>
                          <a:latin typeface="ArialMT"/>
                          <a:ea typeface="+mn-ea"/>
                          <a:cs typeface="+mn-cs"/>
                        </a:rPr>
                        <a:t>An</a:t>
                      </a:r>
                      <a:r>
                        <a:rPr lang="en-GB" sz="1100" b="1" kern="1200" baseline="0" dirty="0">
                          <a:solidFill>
                            <a:srgbClr val="000000"/>
                          </a:solidFill>
                          <a:latin typeface="ArialMT"/>
                          <a:ea typeface="+mn-ea"/>
                          <a:cs typeface="+mn-cs"/>
                        </a:rPr>
                        <a:t> Inspector Calls</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Socialism/Capitalism</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Diatribe</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Mouthpiece</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Proletariat</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Bourgeoisie</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Aristocracy</a:t>
                      </a:r>
                    </a:p>
                    <a:p>
                      <a:pPr marL="0" lvl="0" indent="0" algn="l" defTabSz="3240085" rtl="0" eaLnBrk="1" latinLnBrk="0" hangingPunct="1">
                        <a:spcAft>
                          <a:spcPts val="0"/>
                        </a:spcAft>
                        <a:buFont typeface="Arial" panose="020B0604020202020204" pitchFamily="34" charset="0"/>
                        <a:buNone/>
                      </a:pPr>
                      <a:r>
                        <a:rPr lang="en-GB" sz="1100" kern="1200" baseline="0">
                          <a:solidFill>
                            <a:srgbClr val="000000"/>
                          </a:solidFill>
                          <a:latin typeface="ArialMT"/>
                          <a:ea typeface="+mn-ea"/>
                          <a:cs typeface="+mn-cs"/>
                        </a:rPr>
                        <a:t>Freudian Theory </a:t>
                      </a: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Allusion </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Feminism</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Non-negotiable quotations</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Characters as vehicles</a:t>
                      </a:r>
                    </a:p>
                    <a:p>
                      <a:pPr marL="0" lvl="0" indent="0" algn="l" defTabSz="3240085" rtl="0" eaLnBrk="1" latinLnBrk="0" hangingPunct="1">
                        <a:spcAft>
                          <a:spcPts val="0"/>
                        </a:spcAft>
                        <a:buFont typeface="Arial" panose="020B0604020202020204" pitchFamily="34" charset="0"/>
                        <a:buNone/>
                      </a:pPr>
                      <a:endParaRPr lang="en-GB" sz="1100" b="1"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b="1" kern="1200" baseline="0" dirty="0">
                          <a:solidFill>
                            <a:srgbClr val="000000"/>
                          </a:solidFill>
                          <a:latin typeface="ArialMT"/>
                          <a:ea typeface="+mn-ea"/>
                          <a:cs typeface="+mn-cs"/>
                        </a:rPr>
                        <a:t>Writing  Paper 2</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Text</a:t>
                      </a:r>
                      <a:r>
                        <a:rPr lang="en-GB" sz="1100" kern="1200" baseline="0" dirty="0">
                          <a:solidFill>
                            <a:srgbClr val="000000"/>
                          </a:solidFill>
                          <a:latin typeface="ArialMT"/>
                          <a:ea typeface="+mn-ea"/>
                          <a:cs typeface="+mn-cs"/>
                        </a:rPr>
                        <a:t> types  - speeches, letters, articles, reports.</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Rhetorical Devices – anaphora, </a:t>
                      </a:r>
                      <a:r>
                        <a:rPr lang="en-GB" sz="1100" kern="1200" baseline="0" dirty="0" err="1">
                          <a:solidFill>
                            <a:srgbClr val="000000"/>
                          </a:solidFill>
                          <a:latin typeface="ArialMT"/>
                          <a:ea typeface="+mn-ea"/>
                          <a:cs typeface="+mn-cs"/>
                        </a:rPr>
                        <a:t>isocolon</a:t>
                      </a:r>
                      <a:r>
                        <a:rPr lang="en-GB" sz="11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Structural devices</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Logos, Kairos, Ethos, Pathos</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Satire</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Planning methods – boxing to argue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How is the play a morality play?</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How does Priestley utilise the characters to illustrate the ills of society?</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How can I structure non-fiction text cohesively and effectively?</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How can I use a range of rhetorical devices to achieve my purpose and influence the audience?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Show understanding of the relationship between  text and the context</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Use subject terminology</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Communicate</a:t>
                      </a:r>
                      <a:r>
                        <a:rPr lang="en-GB" sz="1100" kern="1200" baseline="0" dirty="0">
                          <a:solidFill>
                            <a:srgbClr val="000000"/>
                          </a:solidFill>
                          <a:latin typeface="ArialMT"/>
                          <a:ea typeface="+mn-ea"/>
                          <a:cs typeface="+mn-cs"/>
                        </a:rPr>
                        <a:t> clearly using a range of vocabulary and techniques</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Use accurate spelling, punctuation and grammar</a:t>
                      </a: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Use a range of sentence types, vocabulary and punctuation for impact</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Both Priestley and Dickens were social commentators. Studying the texts in this order will enhance understanding and engagement. There will be multiple opportunities to revisit key concepts and ideas from ACC.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Walking Away/ Eden Rock to be studied this term. Again thematically linked with family.</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The use of rhetoric builds on study on the end of Year 9 and last term. It also links with the rhetorical devices used in the Inspector’s speech.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The themes of social responsibility, the inequality of women, and poverty are still pertinent in today’s society.</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By studying such a text, it encourages students to reflect on their treatment of others and become more fully-rounded and considerate people.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0000"/>
                          </a:solidFill>
                          <a:effectLst/>
                          <a:uLnTx/>
                          <a:uFillTx/>
                          <a:latin typeface="ArialMT"/>
                          <a:ea typeface="+mn-ea"/>
                          <a:cs typeface="+mn-cs"/>
                        </a:rPr>
                        <a:t>To be able to express own opinions confidently, fluently and sensitively, in spoken and written language is a key skill for life. Being a great orator could link to many careers such as teaching and law.</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878767770"/>
              </p:ext>
            </p:extLst>
          </p:nvPr>
        </p:nvGraphicFramePr>
        <p:xfrm>
          <a:off x="0" y="76201"/>
          <a:ext cx="8991603" cy="6590933"/>
        </p:xfrm>
        <a:graphic>
          <a:graphicData uri="http://schemas.openxmlformats.org/drawingml/2006/table">
            <a:tbl>
              <a:tblPr firstRow="1" firstCol="1" bandRow="1">
                <a:tableStyleId>{5C22544A-7EE6-4342-B048-85BDC9FD1C3A}</a:tableStyleId>
              </a:tblPr>
              <a:tblGrid>
                <a:gridCol w="275393">
                  <a:extLst>
                    <a:ext uri="{9D8B030D-6E8A-4147-A177-3AD203B41FA5}">
                      <a16:colId xmlns:a16="http://schemas.microsoft.com/office/drawing/2014/main" val="2118699837"/>
                    </a:ext>
                  </a:extLst>
                </a:gridCol>
                <a:gridCol w="1637784">
                  <a:extLst>
                    <a:ext uri="{9D8B030D-6E8A-4147-A177-3AD203B41FA5}">
                      <a16:colId xmlns:a16="http://schemas.microsoft.com/office/drawing/2014/main" val="1375767732"/>
                    </a:ext>
                  </a:extLst>
                </a:gridCol>
                <a:gridCol w="1637784">
                  <a:extLst>
                    <a:ext uri="{9D8B030D-6E8A-4147-A177-3AD203B41FA5}">
                      <a16:colId xmlns:a16="http://schemas.microsoft.com/office/drawing/2014/main" val="20002"/>
                    </a:ext>
                  </a:extLst>
                </a:gridCol>
                <a:gridCol w="1637784">
                  <a:extLst>
                    <a:ext uri="{9D8B030D-6E8A-4147-A177-3AD203B41FA5}">
                      <a16:colId xmlns:a16="http://schemas.microsoft.com/office/drawing/2014/main" val="20003"/>
                    </a:ext>
                  </a:extLst>
                </a:gridCol>
                <a:gridCol w="1901429">
                  <a:extLst>
                    <a:ext uri="{9D8B030D-6E8A-4147-A177-3AD203B41FA5}">
                      <a16:colId xmlns:a16="http://schemas.microsoft.com/office/drawing/2014/main" val="1481332327"/>
                    </a:ext>
                  </a:extLst>
                </a:gridCol>
                <a:gridCol w="1901429">
                  <a:extLst>
                    <a:ext uri="{9D8B030D-6E8A-4147-A177-3AD203B41FA5}">
                      <a16:colId xmlns:a16="http://schemas.microsoft.com/office/drawing/2014/main" val="20005"/>
                    </a:ext>
                  </a:extLst>
                </a:gridCol>
              </a:tblGrid>
              <a:tr h="42472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102307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143134">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 </a:t>
                      </a:r>
                      <a:r>
                        <a:rPr lang="en-GB" sz="900" b="1" kern="1200" dirty="0">
                          <a:solidFill>
                            <a:srgbClr val="000000"/>
                          </a:solidFill>
                          <a:latin typeface="ArialMT"/>
                          <a:ea typeface="+mn-ea"/>
                          <a:cs typeface="+mn-cs"/>
                        </a:rPr>
                        <a:t>Romeo</a:t>
                      </a:r>
                      <a:r>
                        <a:rPr lang="en-GB" sz="900" b="1" kern="1200" baseline="0" dirty="0">
                          <a:solidFill>
                            <a:srgbClr val="000000"/>
                          </a:solidFill>
                          <a:latin typeface="ArialMT"/>
                          <a:ea typeface="+mn-ea"/>
                          <a:cs typeface="+mn-cs"/>
                        </a:rPr>
                        <a:t> and Juliet</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Tragedy</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Prologue</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Sonnet</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Feminist reading</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Hamartia</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Foil</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Antagonist</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Protagonist </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Allusion </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Motif </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Masculinity – toxic, fragile, hegemonic</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Non-negotiable quotations</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Oxymoron</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Juxtaposition</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Paradox</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QUIP planning methods</a:t>
                      </a:r>
                    </a:p>
                    <a:p>
                      <a:pPr marL="0" lvl="0" indent="0" algn="l" defTabSz="3240085" rtl="0" eaLnBrk="1" latinLnBrk="0" hangingPunct="1">
                        <a:spcAft>
                          <a:spcPts val="0"/>
                        </a:spcAft>
                        <a:buFont typeface="Arial" panose="020B0604020202020204" pitchFamily="34" charset="0"/>
                        <a:buNone/>
                      </a:pPr>
                      <a:endParaRPr lang="en-GB" sz="9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b="1" kern="1200" baseline="0" dirty="0">
                          <a:solidFill>
                            <a:srgbClr val="000000"/>
                          </a:solidFill>
                          <a:latin typeface="ArialMT"/>
                          <a:ea typeface="+mn-ea"/>
                          <a:cs typeface="+mn-cs"/>
                        </a:rPr>
                        <a:t>Poetry</a:t>
                      </a:r>
                    </a:p>
                    <a:p>
                      <a:pPr marL="0" lvl="0" indent="0" algn="l" defTabSz="3240085" rtl="0" eaLnBrk="1" latinLnBrk="0" hangingPunct="1">
                        <a:spcAft>
                          <a:spcPts val="0"/>
                        </a:spcAft>
                        <a:buFont typeface="Arial" panose="020B0604020202020204" pitchFamily="34" charset="0"/>
                        <a:buNone/>
                      </a:pPr>
                      <a:r>
                        <a:rPr lang="en-GB" sz="900" b="0" kern="1200" baseline="0" dirty="0">
                          <a:solidFill>
                            <a:srgbClr val="000000"/>
                          </a:solidFill>
                          <a:latin typeface="ArialMT"/>
                          <a:ea typeface="+mn-ea"/>
                          <a:cs typeface="+mn-cs"/>
                        </a:rPr>
                        <a:t>Thematic links</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Non negotiable quotations for each poem</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Links between poems</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Specific poetic forms, such as the use of the sonnet, dramatic monologue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Literary movements, such as romanticism</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Techniques, such as refrain</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How are the key themes of love, hate, fate, family presented?</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How does the play reflect the values of a patriarchal society?</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How are Romeo and Juliet portrayed as unconventional characters?</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What methods do the poets use to present the theme of relationships?</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How do I plan and structure a comparison of two poems?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Show understanding of the relationship between  text and the context</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Use subject terminology</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Show understanding of the relationship between  text and the context</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Use subject terminology</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All texts studied this term and linked to the theme of love.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Students have developed strong analysis skills by this point, so are able to explore Shakespeare with confidence.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Students can analyse the use of motif and allusion in more depth.</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Students will consider a range of interpretations to the text, such as analysing Juliet from a feminist perspective or exploring toxic masculinity.</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Specific poems – PL and FB. Thematically linked because of love and oppression of women.</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Exploration of gender stereotypes and links to today’s society.</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Toxic masculinity and its effects.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143788486"/>
              </p:ext>
            </p:extLst>
          </p:nvPr>
        </p:nvGraphicFramePr>
        <p:xfrm>
          <a:off x="228600" y="247151"/>
          <a:ext cx="8686800" cy="6596610"/>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31779">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19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573685">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800" b="1" kern="1200" dirty="0">
                          <a:solidFill>
                            <a:srgbClr val="000000"/>
                          </a:solidFill>
                          <a:latin typeface="ArialMT"/>
                          <a:ea typeface="+mn-ea"/>
                          <a:cs typeface="+mn-cs"/>
                        </a:rPr>
                        <a:t>Paper 1 Language</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Structure of paper</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Timings</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Planning methods</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Different narrative structures</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Language  - e.g. parts of speech, language devices, sentence types</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Structural Devices, such as flashback, cyclical structure, motifs</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Knowledge of how to manipulate grammar for effect</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Ambitious and sophisticated vocabulary</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MT"/>
                          <a:ea typeface="+mn-ea"/>
                          <a:cs typeface="+mn-cs"/>
                        </a:rPr>
                        <a:t>Faculty planning sheets for planning methods for each question</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How is language used in the text?</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How is the text structured to interest the reader?</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How far do I agree with a given statement about the text?</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How can I plan and effectively write a piece of narrative or 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Explain, analyse and explore language and structure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Use subject terminology</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Evaluate texts critically</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Students have finished other aspects  course so will have honed the skills to analyse fiction effectively.</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They have studied a wide range of literature so will be able to emulate this in their own writing.</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Students will read whole short stories as part of this unit to further develop an appreciation of literature.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To use language creatively – the ability to write fluently and confidently is a key skill for life.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Students will develop evaluative skills – a skill relevant for careers like law and quantity surveying.</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Description links to careers, such as marketing and advertising.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71791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Revision </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87739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Revision </a:t>
                      </a: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55763">
                <a:tc gridSpan="6">
                  <a:txBody>
                    <a:bodyPr/>
                    <a:lstStyle/>
                    <a:p>
                      <a:pPr marL="71755" marR="71755" algn="l">
                        <a:spcAft>
                          <a:spcPts val="0"/>
                        </a:spcAft>
                      </a:pPr>
                      <a:r>
                        <a:rPr lang="en-GB" sz="9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10/11 How is cultural capital developed?</a:t>
                      </a:r>
                    </a:p>
                    <a:p>
                      <a:pPr marL="71755" marR="71755" algn="l">
                        <a:spcAft>
                          <a:spcPts val="0"/>
                        </a:spcAft>
                      </a:pPr>
                      <a:endParaRPr lang="en-GB" sz="9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9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Theatre visits</a:t>
                      </a:r>
                    </a:p>
                    <a:p>
                      <a:pPr marL="71755" marR="71755" algn="l">
                        <a:spcAft>
                          <a:spcPts val="0"/>
                        </a:spcAft>
                      </a:pPr>
                      <a:r>
                        <a:rPr lang="en-GB" sz="9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Enrichment classes</a:t>
                      </a:r>
                    </a:p>
                    <a:p>
                      <a:pPr marL="71755" marR="71755" algn="l">
                        <a:spcAft>
                          <a:spcPts val="0"/>
                        </a:spcAft>
                      </a:pPr>
                      <a:r>
                        <a:rPr lang="en-GB" sz="9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University style lectures</a:t>
                      </a:r>
                    </a:p>
                    <a:p>
                      <a:pPr marL="71755" marR="71755" algn="l">
                        <a:spcAft>
                          <a:spcPts val="0"/>
                        </a:spcAft>
                      </a:pPr>
                      <a:r>
                        <a:rPr lang="en-GB" sz="9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Critical theory – feminism, Marxism</a:t>
                      </a:r>
                    </a:p>
                    <a:p>
                      <a:pPr marL="71755" marR="71755" algn="l">
                        <a:spcAft>
                          <a:spcPts val="0"/>
                        </a:spcAft>
                      </a:pPr>
                      <a:endParaRPr lang="en-GB" sz="9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83404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1370</Words>
  <Application>Microsoft Office PowerPoint</Application>
  <PresentationFormat>On-screen Show (4:3)</PresentationFormat>
  <Paragraphs>271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Rebecca Sargent</cp:lastModifiedBy>
  <cp:revision>78</cp:revision>
  <cp:lastPrinted>2020-09-29T09:14:35Z</cp:lastPrinted>
  <dcterms:created xsi:type="dcterms:W3CDTF">2006-08-16T00:00:00Z</dcterms:created>
  <dcterms:modified xsi:type="dcterms:W3CDTF">2022-10-04T08:01:10Z</dcterms:modified>
</cp:coreProperties>
</file>